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5" r:id="rId2"/>
  </p:sldMasterIdLst>
  <p:notesMasterIdLst>
    <p:notesMasterId r:id="rId20"/>
  </p:notesMasterIdLst>
  <p:handoutMasterIdLst>
    <p:handoutMasterId r:id="rId21"/>
  </p:handoutMasterIdLst>
  <p:sldIdLst>
    <p:sldId id="259" r:id="rId3"/>
    <p:sldId id="286" r:id="rId4"/>
    <p:sldId id="302" r:id="rId5"/>
    <p:sldId id="301" r:id="rId6"/>
    <p:sldId id="312" r:id="rId7"/>
    <p:sldId id="287" r:id="rId8"/>
    <p:sldId id="307" r:id="rId9"/>
    <p:sldId id="311" r:id="rId10"/>
    <p:sldId id="303" r:id="rId11"/>
    <p:sldId id="313" r:id="rId12"/>
    <p:sldId id="306" r:id="rId13"/>
    <p:sldId id="304" r:id="rId14"/>
    <p:sldId id="308" r:id="rId15"/>
    <p:sldId id="309" r:id="rId16"/>
    <p:sldId id="310" r:id="rId17"/>
    <p:sldId id="314" r:id="rId18"/>
    <p:sldId id="289" r:id="rId19"/>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6" d="100"/>
          <a:sy n="116" d="100"/>
        </p:scale>
        <p:origin x="390" y="108"/>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11/30/2015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11/30/2015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smtClean="0"/>
              <a:t>Click to edit Master title style</a:t>
            </a:r>
            <a:endParaRPr dirty="0"/>
          </a:p>
        </p:txBody>
      </p:sp>
      <p:sp>
        <p:nvSpPr>
          <p:cNvPr id="5" name="Date Placeholder 4"/>
          <p:cNvSpPr>
            <a:spLocks noGrp="1"/>
          </p:cNvSpPr>
          <p:nvPr>
            <p:ph type="dt" sz="half" idx="10"/>
          </p:nvPr>
        </p:nvSpPr>
        <p:spPr/>
        <p:txBody>
          <a:bodyPr/>
          <a:lstStyle/>
          <a:p>
            <a:fld id="{3B9B9059-F1D6-41D0-95CF-D21CAA096B3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10040043" y="685800"/>
            <a:ext cx="1843982" cy="5588002"/>
          </a:xfrm>
        </p:spPr>
        <p:txBody>
          <a:bodyPr vert="eaVert"/>
          <a:lstStyle/>
          <a:p>
            <a:r>
              <a:rPr lang="en-US" smtClean="0"/>
              <a:t>Click to edit Master title style</a:t>
            </a:r>
            <a:endParaRPr/>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smtClean="0"/>
              <a:t>Click to edit Master title style</a:t>
            </a:r>
            <a:endParaRPr/>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9B9059-F1D6-41D0-95CF-D21CAA096B3A}"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B9B9059-F1D6-41D0-95CF-D21CAA096B3A}"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2" name="Title 1"/>
          <p:cNvSpPr>
            <a:spLocks noGrp="1"/>
          </p:cNvSpPr>
          <p:nvPr>
            <p:ph type="title"/>
          </p:nvPr>
        </p:nvSpPr>
        <p:spPr>
          <a:xfrm>
            <a:off x="914163" y="482600"/>
            <a:ext cx="10360501" cy="12192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9B9059-F1D6-41D0-95CF-D21CAA096B3A}"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
        <p:nvSpPr>
          <p:cNvPr id="2" name="Title 1"/>
          <p:cNvSpPr>
            <a:spLocks noGrp="1"/>
          </p:cNvSpPr>
          <p:nvPr>
            <p:ph type="title"/>
          </p:nvPr>
        </p:nvSpPr>
        <p:spPr>
          <a:xfrm>
            <a:off x="914163" y="482600"/>
            <a:ext cx="10360501" cy="1219200"/>
          </a:xfrm>
        </p:spPr>
        <p:txBody>
          <a:bodyPr/>
          <a:lstStyle/>
          <a:p>
            <a:r>
              <a:rPr lang="en-US" smtClean="0"/>
              <a:t>Click to edit Master title style</a:t>
            </a:r>
            <a:endParaRPr/>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9059-F1D6-41D0-95CF-D21CAA096B3A}" type="datetimeFigureOut">
              <a:rPr lang="en-US" smtClean="0"/>
              <a:pPr/>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11/30/2015</a:t>
            </a:fld>
            <a:endParaRPr lang="en-US"/>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Raspberry Pi 2 Model B V1.1</a:t>
            </a:r>
          </a:p>
          <a:p>
            <a:r>
              <a:rPr lang="en-US" dirty="0" smtClean="0"/>
              <a:t>Home Media System</a:t>
            </a:r>
            <a:endParaRPr lang="en-US" dirty="0"/>
          </a:p>
        </p:txBody>
      </p:sp>
      <p:sp>
        <p:nvSpPr>
          <p:cNvPr id="2" name="Title 1"/>
          <p:cNvSpPr>
            <a:spLocks noGrp="1"/>
          </p:cNvSpPr>
          <p:nvPr>
            <p:ph type="ctrTitle"/>
          </p:nvPr>
        </p:nvSpPr>
        <p:spPr/>
        <p:txBody>
          <a:bodyPr/>
          <a:lstStyle/>
          <a:p>
            <a:r>
              <a:rPr lang="en-US" dirty="0" smtClean="0"/>
              <a:t>Raspberry Pi</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0796" y="4837900"/>
            <a:ext cx="2466014" cy="1854289"/>
          </a:xfrm>
          <a:prstGeom prst="rect">
            <a:avLst/>
          </a:prstGeom>
        </p:spPr>
      </p:pic>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Time Zone: &lt;settings&gt;,&lt;Appearance&gt;,&lt;International&gt;</a:t>
            </a:r>
          </a:p>
          <a:p>
            <a:r>
              <a:rPr lang="en-AU" dirty="0" smtClean="0"/>
              <a:t>Weather: &lt;Settings&gt;,&lt;weather&gt;, “Select service for weather information”, “Get more…”, “Yahoo weather”, &lt;install&gt;. Then go to location 1 and set it as the City of interest to you</a:t>
            </a:r>
            <a:r>
              <a:rPr lang="en-AU" dirty="0" smtClean="0"/>
              <a:t>.</a:t>
            </a:r>
          </a:p>
          <a:p>
            <a:r>
              <a:rPr lang="en-AU" dirty="0" smtClean="0"/>
              <a:t>Customised menu’s: Go to setting, Appearance, Skins/settings, Add-on/Shortcuts</a:t>
            </a:r>
          </a:p>
          <a:p>
            <a:r>
              <a:rPr lang="en-AU" dirty="0" smtClean="0"/>
              <a:t>Airplay: Settings, Services, Allow </a:t>
            </a:r>
            <a:r>
              <a:rPr lang="en-AU" dirty="0" err="1" smtClean="0"/>
              <a:t>Kodi</a:t>
            </a:r>
            <a:r>
              <a:rPr lang="en-AU" dirty="0" smtClean="0"/>
              <a:t> </a:t>
            </a:r>
            <a:r>
              <a:rPr lang="en-AU" dirty="0"/>
              <a:t>t</a:t>
            </a:r>
            <a:r>
              <a:rPr lang="en-AU" dirty="0" smtClean="0"/>
              <a:t>o receive </a:t>
            </a:r>
            <a:r>
              <a:rPr lang="en-AU" dirty="0" err="1" smtClean="0"/>
              <a:t>AirPlay</a:t>
            </a:r>
            <a:r>
              <a:rPr lang="en-AU" dirty="0" smtClean="0"/>
              <a:t> content</a:t>
            </a:r>
            <a:endParaRPr lang="en-AU" dirty="0"/>
          </a:p>
        </p:txBody>
      </p:sp>
      <p:sp>
        <p:nvSpPr>
          <p:cNvPr id="3" name="Title 2"/>
          <p:cNvSpPr>
            <a:spLocks noGrp="1"/>
          </p:cNvSpPr>
          <p:nvPr>
            <p:ph type="title"/>
          </p:nvPr>
        </p:nvSpPr>
        <p:spPr/>
        <p:txBody>
          <a:bodyPr/>
          <a:lstStyle/>
          <a:p>
            <a:r>
              <a:rPr lang="en-AU" dirty="0" smtClean="0"/>
              <a:t>Configuring other options</a:t>
            </a:r>
            <a:endParaRPr lang="en-AU" dirty="0"/>
          </a:p>
        </p:txBody>
      </p:sp>
    </p:spTree>
    <p:extLst>
      <p:ext uri="{BB962C8B-B14F-4D97-AF65-F5344CB8AC3E}">
        <p14:creationId xmlns:p14="http://schemas.microsoft.com/office/powerpoint/2010/main" val="83518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lvl="0" indent="0" defTabSz="914400" eaLnBrk="0" fontAlgn="base" hangingPunct="0">
              <a:lnSpc>
                <a:spcPct val="100000"/>
              </a:lnSpc>
              <a:spcBef>
                <a:spcPct val="0"/>
              </a:spcBef>
              <a:spcAft>
                <a:spcPct val="0"/>
              </a:spcAft>
              <a:buClrTx/>
              <a:buSzTx/>
              <a:buNone/>
            </a:pPr>
            <a:r>
              <a:rPr lang="en-US" altLang="en-US" dirty="0" smtClean="0">
                <a:solidFill>
                  <a:srgbClr val="FFFF00"/>
                </a:solidFill>
                <a:latin typeface="Open Sans"/>
              </a:rPr>
              <a:t>HDMI CEC </a:t>
            </a:r>
            <a:r>
              <a:rPr lang="en-US" altLang="en-US" dirty="0" smtClean="0">
                <a:latin typeface="Open Sans"/>
              </a:rPr>
              <a:t>: The </a:t>
            </a:r>
            <a:r>
              <a:rPr lang="en-US" altLang="en-US" dirty="0">
                <a:latin typeface="Open Sans"/>
              </a:rPr>
              <a:t>easiest way to control your Raspberry Pi. You can use your TV’s remote to control </a:t>
            </a:r>
            <a:r>
              <a:rPr lang="en-US" altLang="en-US" dirty="0" err="1">
                <a:latin typeface="Open Sans"/>
              </a:rPr>
              <a:t>Kodi</a:t>
            </a:r>
            <a:r>
              <a:rPr lang="en-US" altLang="en-US" dirty="0">
                <a:latin typeface="Open Sans"/>
              </a:rPr>
              <a:t> (XBMC) by sending signals over the HDMI cable. Usually, HDMI CEC works without any further configuration</a:t>
            </a:r>
            <a:r>
              <a:rPr lang="en-US" altLang="en-US" dirty="0" smtClean="0">
                <a:latin typeface="Open Sans"/>
              </a:rPr>
              <a:t>.</a:t>
            </a:r>
          </a:p>
          <a:p>
            <a:pPr marL="0" lvl="0" indent="0" defTabSz="914400" eaLnBrk="0" fontAlgn="base" hangingPunct="0">
              <a:lnSpc>
                <a:spcPct val="100000"/>
              </a:lnSpc>
              <a:spcBef>
                <a:spcPct val="0"/>
              </a:spcBef>
              <a:spcAft>
                <a:spcPct val="0"/>
              </a:spcAft>
              <a:buClrTx/>
              <a:buSzTx/>
              <a:buNone/>
            </a:pPr>
            <a:endParaRPr lang="en-US" altLang="en-US" dirty="0">
              <a:latin typeface="Open Sans"/>
            </a:endParaRPr>
          </a:p>
          <a:p>
            <a:pPr marL="0" lvl="0" indent="0" defTabSz="914400" eaLnBrk="0" fontAlgn="base" hangingPunct="0">
              <a:lnSpc>
                <a:spcPct val="100000"/>
              </a:lnSpc>
              <a:spcBef>
                <a:spcPct val="0"/>
              </a:spcBef>
              <a:spcAft>
                <a:spcPct val="0"/>
              </a:spcAft>
              <a:buClrTx/>
              <a:buSzTx/>
              <a:buNone/>
            </a:pPr>
            <a:r>
              <a:rPr lang="en-US" altLang="en-US" b="1" dirty="0" err="1" smtClean="0">
                <a:solidFill>
                  <a:srgbClr val="FFFF00"/>
                </a:solidFill>
                <a:latin typeface="Open Sans"/>
              </a:rPr>
              <a:t>Flirc</a:t>
            </a:r>
            <a:r>
              <a:rPr lang="en-US" altLang="en-US" b="1" dirty="0" smtClean="0">
                <a:latin typeface="Open Sans"/>
              </a:rPr>
              <a:t> : </a:t>
            </a:r>
            <a:r>
              <a:rPr lang="en-US" altLang="en-US" dirty="0" smtClean="0">
                <a:latin typeface="Open Sans"/>
              </a:rPr>
              <a:t>If </a:t>
            </a:r>
            <a:r>
              <a:rPr lang="en-US" altLang="en-US" dirty="0">
                <a:latin typeface="Open Sans"/>
              </a:rPr>
              <a:t>your television does not support HDMI CEC, then the most cost-efficient and working solution is the </a:t>
            </a:r>
            <a:r>
              <a:rPr lang="en-US" altLang="en-US" b="1" dirty="0" err="1" smtClean="0">
                <a:latin typeface="Open Sans"/>
              </a:rPr>
              <a:t>Flirc</a:t>
            </a:r>
            <a:r>
              <a:rPr lang="en-US" altLang="en-US" b="1" dirty="0" smtClean="0">
                <a:latin typeface="Open Sans"/>
              </a:rPr>
              <a:t>. </a:t>
            </a:r>
            <a:r>
              <a:rPr lang="en-US" altLang="en-US" dirty="0" err="1" smtClean="0">
                <a:latin typeface="Open Sans"/>
              </a:rPr>
              <a:t>Flirc</a:t>
            </a:r>
            <a:r>
              <a:rPr lang="en-US" altLang="en-US" dirty="0" smtClean="0">
                <a:latin typeface="Open Sans"/>
              </a:rPr>
              <a:t> </a:t>
            </a:r>
            <a:r>
              <a:rPr lang="en-US" altLang="en-US" dirty="0">
                <a:latin typeface="Open Sans"/>
              </a:rPr>
              <a:t>learns any remote control so you can use your old IR remote control and map it </a:t>
            </a:r>
            <a:r>
              <a:rPr lang="en-US" altLang="en-US" dirty="0" smtClean="0">
                <a:latin typeface="Open Sans"/>
              </a:rPr>
              <a:t>with </a:t>
            </a:r>
            <a:r>
              <a:rPr lang="en-US" altLang="en-US" dirty="0" err="1" smtClean="0">
                <a:latin typeface="Open Sans"/>
              </a:rPr>
              <a:t>Flirc</a:t>
            </a:r>
            <a:r>
              <a:rPr lang="en-US" altLang="en-US" dirty="0" smtClean="0">
                <a:latin typeface="Open Sans"/>
              </a:rPr>
              <a:t>. </a:t>
            </a:r>
            <a:r>
              <a:rPr lang="en-US" altLang="en-US" dirty="0" err="1" smtClean="0">
                <a:latin typeface="Open Sans"/>
              </a:rPr>
              <a:t>Flirc</a:t>
            </a:r>
            <a:r>
              <a:rPr lang="en-US" altLang="en-US" dirty="0" smtClean="0">
                <a:latin typeface="Open Sans"/>
              </a:rPr>
              <a:t> can be configured using an </a:t>
            </a:r>
            <a:r>
              <a:rPr lang="en-US" altLang="en-US" dirty="0">
                <a:latin typeface="Open Sans"/>
              </a:rPr>
              <a:t>application on Windows and Mac OS X. </a:t>
            </a:r>
          </a:p>
          <a:p>
            <a:pPr marL="0" lvl="0" indent="0" defTabSz="914400" eaLnBrk="0" fontAlgn="base" hangingPunct="0">
              <a:lnSpc>
                <a:spcPct val="100000"/>
              </a:lnSpc>
              <a:spcBef>
                <a:spcPct val="0"/>
              </a:spcBef>
              <a:spcAft>
                <a:spcPct val="0"/>
              </a:spcAft>
              <a:buClrTx/>
              <a:buSzTx/>
              <a:buNone/>
            </a:pPr>
            <a:r>
              <a:rPr lang="en-US" altLang="en-US" dirty="0">
                <a:latin typeface="Open Sans"/>
              </a:rPr>
              <a:t>You can follow a</a:t>
            </a:r>
            <a:r>
              <a:rPr lang="en-US" altLang="en-US" dirty="0" smtClean="0">
                <a:latin typeface="Open Sans"/>
              </a:rPr>
              <a:t> </a:t>
            </a:r>
            <a:r>
              <a:rPr lang="en-US" altLang="en-US" b="1" dirty="0" err="1">
                <a:latin typeface="Open Sans"/>
              </a:rPr>
              <a:t>Flirc</a:t>
            </a:r>
            <a:r>
              <a:rPr lang="en-US" altLang="en-US" b="1" dirty="0">
                <a:latin typeface="Open Sans"/>
              </a:rPr>
              <a:t> guide</a:t>
            </a:r>
            <a:r>
              <a:rPr lang="en-US" altLang="en-US" dirty="0">
                <a:latin typeface="Open Sans"/>
              </a:rPr>
              <a:t> to map the keys with the configuration application. You can then plug the </a:t>
            </a:r>
            <a:r>
              <a:rPr lang="en-US" altLang="en-US" dirty="0" err="1">
                <a:latin typeface="Open Sans"/>
              </a:rPr>
              <a:t>Flirc</a:t>
            </a:r>
            <a:r>
              <a:rPr lang="en-US" altLang="en-US" dirty="0">
                <a:latin typeface="Open Sans"/>
              </a:rPr>
              <a:t> into Raspberry Pi and start controlling the </a:t>
            </a:r>
            <a:r>
              <a:rPr lang="en-US" altLang="en-US" dirty="0" err="1" smtClean="0">
                <a:latin typeface="Open Sans"/>
              </a:rPr>
              <a:t>Kodi</a:t>
            </a:r>
            <a:r>
              <a:rPr lang="en-US" altLang="en-US" dirty="0" smtClean="0">
                <a:latin typeface="Open Sans"/>
              </a:rPr>
              <a:t>.</a:t>
            </a:r>
          </a:p>
          <a:p>
            <a:pPr marL="0" lvl="0" indent="0" defTabSz="914400" eaLnBrk="0" fontAlgn="base" hangingPunct="0">
              <a:lnSpc>
                <a:spcPct val="100000"/>
              </a:lnSpc>
              <a:spcBef>
                <a:spcPct val="0"/>
              </a:spcBef>
              <a:spcAft>
                <a:spcPct val="0"/>
              </a:spcAft>
              <a:buClrTx/>
              <a:buSzTx/>
              <a:buNone/>
            </a:pPr>
            <a:endParaRPr lang="en-US" altLang="en-US" b="1" dirty="0">
              <a:solidFill>
                <a:srgbClr val="FFFF00"/>
              </a:solidFill>
              <a:latin typeface="Open Sans"/>
            </a:endParaRPr>
          </a:p>
          <a:p>
            <a:pPr marL="0" lvl="0" indent="0" defTabSz="914400" eaLnBrk="0" fontAlgn="base" hangingPunct="0">
              <a:lnSpc>
                <a:spcPct val="100000"/>
              </a:lnSpc>
              <a:spcBef>
                <a:spcPct val="0"/>
              </a:spcBef>
              <a:spcAft>
                <a:spcPct val="0"/>
              </a:spcAft>
              <a:buClrTx/>
              <a:buSzTx/>
              <a:buNone/>
            </a:pPr>
            <a:r>
              <a:rPr lang="en-US" altLang="en-US" b="1" dirty="0" smtClean="0">
                <a:solidFill>
                  <a:srgbClr val="FFFF00"/>
                </a:solidFill>
                <a:latin typeface="Open Sans"/>
              </a:rPr>
              <a:t>Mobile apps </a:t>
            </a:r>
            <a:r>
              <a:rPr lang="en-US" altLang="en-US" b="1" dirty="0" smtClean="0">
                <a:latin typeface="Open Sans"/>
              </a:rPr>
              <a:t>: </a:t>
            </a:r>
            <a:r>
              <a:rPr lang="en-US" altLang="en-US" dirty="0" smtClean="0">
                <a:latin typeface="Open Sans"/>
              </a:rPr>
              <a:t>The </a:t>
            </a:r>
            <a:r>
              <a:rPr lang="en-US" altLang="en-US" dirty="0">
                <a:latin typeface="Open Sans"/>
              </a:rPr>
              <a:t>third option is to use your mobile phone or tablet as a remote control using an app such as Constellation.</a:t>
            </a:r>
          </a:p>
          <a:p>
            <a:endParaRPr lang="en-AU" dirty="0"/>
          </a:p>
        </p:txBody>
      </p:sp>
      <p:sp>
        <p:nvSpPr>
          <p:cNvPr id="3" name="Title 2"/>
          <p:cNvSpPr>
            <a:spLocks noGrp="1"/>
          </p:cNvSpPr>
          <p:nvPr>
            <p:ph type="title"/>
          </p:nvPr>
        </p:nvSpPr>
        <p:spPr/>
        <p:txBody>
          <a:bodyPr/>
          <a:lstStyle/>
          <a:p>
            <a:r>
              <a:rPr lang="en-AU" dirty="0" smtClean="0"/>
              <a:t>Supported input devices</a:t>
            </a:r>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26860" y="65831"/>
            <a:ext cx="2002280" cy="1686769"/>
          </a:xfrm>
          <a:prstGeom prst="rect">
            <a:avLst/>
          </a:prstGeom>
        </p:spPr>
      </p:pic>
    </p:spTree>
    <p:extLst>
      <p:ext uri="{BB962C8B-B14F-4D97-AF65-F5344CB8AC3E}">
        <p14:creationId xmlns:p14="http://schemas.microsoft.com/office/powerpoint/2010/main" val="393810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GPIO IR receiver</a:t>
            </a:r>
            <a:endParaRPr lang="en-AU" dirty="0"/>
          </a:p>
        </p:txBody>
      </p:sp>
      <p:sp>
        <p:nvSpPr>
          <p:cNvPr id="4" name="Rectangle 1"/>
          <p:cNvSpPr>
            <a:spLocks noGrp="1" noChangeArrowheads="1"/>
          </p:cNvSpPr>
          <p:nvPr>
            <p:ph idx="1"/>
          </p:nvPr>
        </p:nvSpPr>
        <p:spPr bwMode="auto">
          <a:xfrm>
            <a:off x="333773" y="1853286"/>
            <a:ext cx="7704856" cy="43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74570" tIns="15870" rIns="0" bIns="0" numCol="1" anchor="ctr" anchorCtr="0" compatLnSpc="1">
            <a:prstTxWarp prst="textNoShape">
              <a:avLst/>
            </a:prstTxWarp>
            <a:spAutoFit/>
          </a:bodyPr>
          <a:lstStyle/>
          <a:p>
            <a:pPr marL="800100" lvl="1" indent="-342900" defTabSz="914400"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latin typeface="Arial" panose="020B0604020202020204" pitchFamily="34" charset="0"/>
              </a:rPr>
              <a:t>Don't have a CEC TV or a smartphone remote?</a:t>
            </a:r>
          </a:p>
          <a:p>
            <a:pPr marL="800100" lvl="1" indent="-342900" defTabSz="914400"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latin typeface="Arial" panose="020B0604020202020204" pitchFamily="34" charset="0"/>
              </a:rPr>
              <a:t>For less than a dollar/euro, you can add an IR receiver</a:t>
            </a:r>
          </a:p>
          <a:p>
            <a:pPr marL="800100" lvl="1" indent="-342900" defTabSz="914400"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latin typeface="Arial" panose="020B0604020202020204" pitchFamily="34" charset="0"/>
              </a:rPr>
              <a:t>to your Raspberry Pi that works with most MCE and Apple remotes (and a few others).</a:t>
            </a:r>
          </a:p>
          <a:p>
            <a:pPr marL="800100" lvl="1" indent="-342900" defTabSz="914400"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latin typeface="Arial" panose="020B0604020202020204" pitchFamily="34" charset="0"/>
              </a:rPr>
              <a:t>Most </a:t>
            </a:r>
            <a:r>
              <a:rPr kumimoji="0" lang="en-US" altLang="en-US" b="0" i="0" u="none" strike="noStrike" cap="none" normalizeH="0" baseline="0" dirty="0" err="1" smtClean="0">
                <a:ln>
                  <a:noFill/>
                </a:ln>
                <a:solidFill>
                  <a:schemeClr val="tx1"/>
                </a:solidFill>
                <a:effectLst/>
                <a:latin typeface="Arial" panose="020B0604020202020204" pitchFamily="34" charset="0"/>
              </a:rPr>
              <a:t>Kodi</a:t>
            </a:r>
            <a:r>
              <a:rPr kumimoji="0" lang="en-US" altLang="en-US" b="0" i="0" u="none" strike="noStrike" cap="none" normalizeH="0" baseline="0" dirty="0" smtClean="0">
                <a:ln>
                  <a:noFill/>
                </a:ln>
                <a:solidFill>
                  <a:schemeClr val="tx1"/>
                </a:solidFill>
                <a:effectLst/>
                <a:latin typeface="Arial" panose="020B0604020202020204" pitchFamily="34" charset="0"/>
              </a:rPr>
              <a:t> install options for the Pi should work with the GPIO IR out of the box</a:t>
            </a:r>
          </a:p>
          <a:p>
            <a:pPr marL="800100" lvl="1" indent="-342900" defTabSz="914400"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latin typeface="Arial" panose="020B0604020202020204" pitchFamily="34" charset="0"/>
              </a:rPr>
              <a:t>or by enabling a setting from within </a:t>
            </a:r>
            <a:r>
              <a:rPr kumimoji="0" lang="en-US" altLang="en-US" b="0" i="0" u="none" strike="noStrike" cap="none" normalizeH="0" baseline="0" dirty="0" err="1" smtClean="0">
                <a:ln>
                  <a:noFill/>
                </a:ln>
                <a:solidFill>
                  <a:schemeClr val="tx1"/>
                </a:solidFill>
                <a:effectLst/>
                <a:latin typeface="Arial" panose="020B0604020202020204" pitchFamily="34" charset="0"/>
              </a:rPr>
              <a:t>Kodi</a:t>
            </a:r>
            <a:r>
              <a:rPr kumimoji="0" lang="en-US" altLang="en-US" b="0" i="0" u="none" strike="noStrike" cap="none" normalizeH="0" baseline="0" dirty="0" smtClean="0">
                <a:ln>
                  <a:noFill/>
                </a:ln>
                <a:solidFill>
                  <a:schemeClr val="tx1"/>
                </a:solidFill>
                <a:effectLst/>
                <a:latin typeface="Arial" panose="020B0604020202020204" pitchFamily="34" charset="0"/>
              </a:rPr>
              <a:t>.</a:t>
            </a:r>
          </a:p>
          <a:p>
            <a:pPr marL="800100" lvl="1" indent="-342900" defTabSz="914400"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latin typeface="Arial" panose="020B0604020202020204" pitchFamily="34" charset="0"/>
              </a:rPr>
              <a:t>Go to a local electronics store or search on </a:t>
            </a:r>
            <a:r>
              <a:rPr kumimoji="0" lang="en-US" altLang="en-US" b="0" i="0" u="none" strike="noStrike" cap="none" normalizeH="0" baseline="0" dirty="0" err="1" smtClean="0">
                <a:ln>
                  <a:noFill/>
                </a:ln>
                <a:solidFill>
                  <a:schemeClr val="tx1"/>
                </a:solidFill>
                <a:effectLst/>
                <a:latin typeface="Arial" panose="020B0604020202020204" pitchFamily="34" charset="0"/>
              </a:rPr>
              <a:t>ebay</a:t>
            </a:r>
            <a:r>
              <a:rPr kumimoji="0" lang="en-US" altLang="en-US" b="0" i="0" u="none" strike="noStrike" cap="none" normalizeH="0" baseline="0" dirty="0" smtClean="0">
                <a:ln>
                  <a:noFill/>
                </a:ln>
                <a:solidFill>
                  <a:schemeClr val="tx1"/>
                </a:solidFill>
                <a:effectLst/>
                <a:latin typeface="Arial" panose="020B0604020202020204" pitchFamily="34" charset="0"/>
              </a:rPr>
              <a:t> for "</a:t>
            </a:r>
            <a:r>
              <a:rPr kumimoji="0" lang="en-US" altLang="en-US" b="0" i="0" u="none" strike="noStrike" cap="none" normalizeH="0" baseline="0" dirty="0" smtClean="0">
                <a:ln>
                  <a:noFill/>
                </a:ln>
                <a:solidFill>
                  <a:schemeClr val="tx1"/>
                </a:solidFill>
                <a:effectLst/>
                <a:latin typeface="Arial Unicode MS" panose="020B0604020202020204" pitchFamily="34" charset="-128"/>
              </a:rPr>
              <a:t>TSOP4838</a:t>
            </a:r>
            <a:r>
              <a:rPr kumimoji="0" lang="en-US" altLang="en-US" b="0" i="0" u="none" strike="noStrike" cap="none" normalizeH="0" baseline="0" dirty="0" smtClean="0">
                <a:ln>
                  <a:noFill/>
                </a:ln>
                <a:solidFill>
                  <a:schemeClr val="tx1"/>
                </a:solidFill>
                <a:effectLst/>
              </a:rPr>
              <a:t>" and use some simple jumper wires (or solder the pins directly, if you wish). </a:t>
            </a:r>
            <a:endParaRPr kumimoji="0" lang="en-US" alt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2"/>
          <a:stretch>
            <a:fillRect/>
          </a:stretch>
        </p:blipFill>
        <p:spPr>
          <a:xfrm>
            <a:off x="8254652" y="2804471"/>
            <a:ext cx="3679472" cy="3673400"/>
          </a:xfrm>
          <a:prstGeom prst="rect">
            <a:avLst/>
          </a:prstGeom>
        </p:spPr>
      </p:pic>
    </p:spTree>
    <p:extLst>
      <p:ext uri="{BB962C8B-B14F-4D97-AF65-F5344CB8AC3E}">
        <p14:creationId xmlns:p14="http://schemas.microsoft.com/office/powerpoint/2010/main" val="8565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altLang="en-US" dirty="0" smtClean="0">
                <a:latin typeface="Open Sans"/>
              </a:rPr>
              <a:t>In </a:t>
            </a:r>
            <a:r>
              <a:rPr lang="en-US" altLang="en-US" dirty="0">
                <a:latin typeface="Open Sans"/>
              </a:rPr>
              <a:t>order to watch premium channels on the </a:t>
            </a:r>
            <a:r>
              <a:rPr lang="en-US" altLang="en-US" dirty="0" err="1">
                <a:latin typeface="Open Sans"/>
              </a:rPr>
              <a:t>RPi</a:t>
            </a:r>
            <a:r>
              <a:rPr lang="en-US" altLang="en-US" dirty="0">
                <a:latin typeface="Open Sans"/>
              </a:rPr>
              <a:t>, you will need to install commercially available software called </a:t>
            </a:r>
            <a:r>
              <a:rPr lang="en-US" altLang="en-US" b="1" dirty="0" smtClean="0">
                <a:solidFill>
                  <a:srgbClr val="FFFF00"/>
                </a:solidFill>
                <a:latin typeface="Open Sans"/>
              </a:rPr>
              <a:t>PlayOn</a:t>
            </a:r>
            <a:r>
              <a:rPr lang="en-US" altLang="en-US" b="1" dirty="0" smtClean="0">
                <a:latin typeface="Open Sans"/>
              </a:rPr>
              <a:t> </a:t>
            </a:r>
            <a:r>
              <a:rPr lang="en-US" altLang="en-US" dirty="0" smtClean="0">
                <a:latin typeface="Open Sans"/>
              </a:rPr>
              <a:t>on </a:t>
            </a:r>
            <a:r>
              <a:rPr lang="en-US" altLang="en-US" dirty="0">
                <a:latin typeface="Open Sans"/>
              </a:rPr>
              <a:t>your Windows-based </a:t>
            </a:r>
            <a:r>
              <a:rPr lang="en-US" altLang="en-US" dirty="0" smtClean="0">
                <a:latin typeface="Open Sans"/>
              </a:rPr>
              <a:t>PC </a:t>
            </a:r>
            <a:r>
              <a:rPr lang="en-US" altLang="en-US" dirty="0">
                <a:latin typeface="Open Sans"/>
              </a:rPr>
              <a:t>that allows you to stream premium content channels into </a:t>
            </a:r>
            <a:r>
              <a:rPr lang="en-US" altLang="en-US" dirty="0" err="1">
                <a:latin typeface="Open Sans"/>
              </a:rPr>
              <a:t>Kodi</a:t>
            </a:r>
            <a:r>
              <a:rPr lang="en-US" altLang="en-US" dirty="0">
                <a:latin typeface="Open Sans"/>
              </a:rPr>
              <a:t> </a:t>
            </a:r>
            <a:r>
              <a:rPr lang="en-US" altLang="en-US" dirty="0" smtClean="0">
                <a:latin typeface="Open Sans"/>
              </a:rPr>
              <a:t>running </a:t>
            </a:r>
            <a:r>
              <a:rPr lang="en-US" altLang="en-US" dirty="0">
                <a:latin typeface="Open Sans"/>
              </a:rPr>
              <a:t>on any operating system. </a:t>
            </a:r>
            <a:endParaRPr lang="en-US" altLang="en-US" dirty="0" smtClean="0">
              <a:latin typeface="Open Sans"/>
            </a:endParaRPr>
          </a:p>
          <a:p>
            <a:pPr lvl="0"/>
            <a:r>
              <a:rPr lang="en-US" altLang="en-US" dirty="0" smtClean="0">
                <a:latin typeface="Open Sans"/>
              </a:rPr>
              <a:t>You will need to buy, download, install and register the software</a:t>
            </a:r>
          </a:p>
          <a:p>
            <a:pPr lvl="0"/>
            <a:r>
              <a:rPr lang="en-US" altLang="en-US" dirty="0">
                <a:solidFill>
                  <a:srgbClr val="FFFF00"/>
                </a:solidFill>
                <a:latin typeface="Open Sans"/>
              </a:rPr>
              <a:t>https://</a:t>
            </a:r>
            <a:r>
              <a:rPr lang="en-US" altLang="en-US" dirty="0" smtClean="0">
                <a:solidFill>
                  <a:srgbClr val="FFFF00"/>
                </a:solidFill>
                <a:latin typeface="Open Sans"/>
              </a:rPr>
              <a:t>www.playon.tv/download </a:t>
            </a:r>
            <a:endParaRPr lang="en-US" altLang="en-US" dirty="0">
              <a:solidFill>
                <a:srgbClr val="FFFF00"/>
              </a:solidFill>
              <a:latin typeface="Open Sans"/>
            </a:endParaRPr>
          </a:p>
          <a:p>
            <a:endParaRPr lang="en-AU" dirty="0"/>
          </a:p>
        </p:txBody>
      </p:sp>
      <p:sp>
        <p:nvSpPr>
          <p:cNvPr id="3" name="Title 2"/>
          <p:cNvSpPr>
            <a:spLocks noGrp="1"/>
          </p:cNvSpPr>
          <p:nvPr>
            <p:ph type="title"/>
          </p:nvPr>
        </p:nvSpPr>
        <p:spPr/>
        <p:txBody>
          <a:bodyPr/>
          <a:lstStyle/>
          <a:p>
            <a:r>
              <a:rPr lang="en-AU" dirty="0" smtClean="0"/>
              <a:t>Adding Hulu, Netflix and </a:t>
            </a:r>
            <a:r>
              <a:rPr lang="en-AU" dirty="0"/>
              <a:t>o</a:t>
            </a:r>
            <a:r>
              <a:rPr lang="en-AU" dirty="0" smtClean="0"/>
              <a:t>ther premium channels</a:t>
            </a:r>
            <a:endParaRPr lang="en-AU" dirty="0"/>
          </a:p>
        </p:txBody>
      </p:sp>
    </p:spTree>
    <p:extLst>
      <p:ext uri="{BB962C8B-B14F-4D97-AF65-F5344CB8AC3E}">
        <p14:creationId xmlns:p14="http://schemas.microsoft.com/office/powerpoint/2010/main" val="337176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err="1" smtClean="0"/>
              <a:t>Playon</a:t>
            </a:r>
            <a:r>
              <a:rPr lang="en-AU" dirty="0" smtClean="0"/>
              <a:t> settings</a:t>
            </a:r>
            <a:endParaRPr lang="en-AU" dirty="0"/>
          </a:p>
        </p:txBody>
      </p:sp>
      <p:pic>
        <p:nvPicPr>
          <p:cNvPr id="4" name="Picture 4" descr="playon_setu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2044" y="2060848"/>
            <a:ext cx="5847444"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980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110000"/>
              </a:lnSpc>
            </a:pPr>
            <a:r>
              <a:rPr lang="en-US" sz="3000" dirty="0"/>
              <a:t>Go to “Videos” &gt; “Files”. Select “Add Videos…” &gt; “Browse” &gt; “UPnP Devices” &gt; “PlayOn (your computer name)”. From this list, you can browse the service you want to add as a source (e.g. Netflix).</a:t>
            </a:r>
          </a:p>
          <a:p>
            <a:pPr>
              <a:lnSpc>
                <a:spcPct val="110000"/>
              </a:lnSpc>
            </a:pPr>
            <a:r>
              <a:rPr lang="en-US" sz="3000" dirty="0"/>
              <a:t>Next, you can rename the name of this media source (e.g. Netflix).</a:t>
            </a:r>
          </a:p>
          <a:p>
            <a:pPr>
              <a:lnSpc>
                <a:spcPct val="110000"/>
              </a:lnSpc>
            </a:pPr>
            <a:r>
              <a:rPr lang="en-US" sz="3000" dirty="0"/>
              <a:t>In order to add Netflix to the home menu, go to “Settings” &gt; “Appearance” &gt; “Skin – Settings” &gt; “Home – Customize</a:t>
            </a:r>
            <a:br>
              <a:rPr lang="en-US" sz="3000" dirty="0"/>
            </a:br>
            <a:r>
              <a:rPr lang="en-US" sz="3000" dirty="0"/>
              <a:t>Home Menu”. Select “Add” on any existing shortcut and “Choose shortcut” &gt; “Video Library” &gt; “Sources” &gt; “Netflix”. Select OK to save settings.</a:t>
            </a:r>
          </a:p>
          <a:p>
            <a:pPr>
              <a:lnSpc>
                <a:spcPct val="110000"/>
              </a:lnSpc>
            </a:pPr>
            <a:r>
              <a:rPr lang="en-US" sz="3000" dirty="0"/>
              <a:t>Now, you can start browsing your </a:t>
            </a:r>
            <a:r>
              <a:rPr lang="en-US" sz="3000" dirty="0" err="1"/>
              <a:t>favourite</a:t>
            </a:r>
            <a:r>
              <a:rPr lang="en-US" sz="3000" dirty="0"/>
              <a:t> TV shows and movies via PlayOn Media Server</a:t>
            </a:r>
            <a:r>
              <a:rPr lang="en-US" sz="3000" dirty="0" smtClean="0"/>
              <a:t>.</a:t>
            </a:r>
            <a:endParaRPr lang="en-US" sz="3000" dirty="0"/>
          </a:p>
        </p:txBody>
      </p:sp>
      <p:sp>
        <p:nvSpPr>
          <p:cNvPr id="3" name="Title 2"/>
          <p:cNvSpPr>
            <a:spLocks noGrp="1"/>
          </p:cNvSpPr>
          <p:nvPr>
            <p:ph type="title"/>
          </p:nvPr>
        </p:nvSpPr>
        <p:spPr/>
        <p:txBody>
          <a:bodyPr/>
          <a:lstStyle/>
          <a:p>
            <a:r>
              <a:rPr lang="en-AU" dirty="0" smtClean="0"/>
              <a:t>Configuring the </a:t>
            </a:r>
            <a:r>
              <a:rPr lang="en-AU" dirty="0" err="1" smtClean="0"/>
              <a:t>rpi</a:t>
            </a:r>
            <a:endParaRPr lang="en-AU" dirty="0"/>
          </a:p>
        </p:txBody>
      </p:sp>
    </p:spTree>
    <p:extLst>
      <p:ext uri="{BB962C8B-B14F-4D97-AF65-F5344CB8AC3E}">
        <p14:creationId xmlns:p14="http://schemas.microsoft.com/office/powerpoint/2010/main" val="130202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err="1" smtClean="0"/>
              <a:t>LazyTV</a:t>
            </a:r>
            <a:r>
              <a:rPr lang="en-AU" dirty="0" smtClean="0"/>
              <a:t> (like Netflix will suggest shows and follow series)</a:t>
            </a:r>
          </a:p>
          <a:p>
            <a:r>
              <a:rPr lang="en-AU" dirty="0" smtClean="0"/>
              <a:t>DBMC (</a:t>
            </a:r>
            <a:r>
              <a:rPr lang="en-AU" dirty="0" err="1" smtClean="0"/>
              <a:t>dropbox</a:t>
            </a:r>
            <a:r>
              <a:rPr lang="en-AU" dirty="0" smtClean="0"/>
              <a:t> add-on)</a:t>
            </a:r>
          </a:p>
          <a:p>
            <a:r>
              <a:rPr lang="en-AU" dirty="0" err="1" smtClean="0"/>
              <a:t>Trakt</a:t>
            </a:r>
            <a:r>
              <a:rPr lang="en-AU" dirty="0" smtClean="0"/>
              <a:t> – makes suggestions based on previous viewing</a:t>
            </a:r>
          </a:p>
          <a:p>
            <a:r>
              <a:rPr lang="en-AU" dirty="0" smtClean="0"/>
              <a:t>(YouTube and </a:t>
            </a:r>
            <a:r>
              <a:rPr lang="en-AU" dirty="0" err="1" smtClean="0"/>
              <a:t>playon</a:t>
            </a:r>
            <a:r>
              <a:rPr lang="en-AU" dirty="0" smtClean="0"/>
              <a:t> have been covered, these are the best 2)</a:t>
            </a:r>
          </a:p>
          <a:p>
            <a:endParaRPr lang="en-AU" dirty="0"/>
          </a:p>
        </p:txBody>
      </p:sp>
      <p:sp>
        <p:nvSpPr>
          <p:cNvPr id="3" name="Title 2"/>
          <p:cNvSpPr>
            <a:spLocks noGrp="1"/>
          </p:cNvSpPr>
          <p:nvPr>
            <p:ph type="title"/>
          </p:nvPr>
        </p:nvSpPr>
        <p:spPr/>
        <p:txBody>
          <a:bodyPr/>
          <a:lstStyle/>
          <a:p>
            <a:r>
              <a:rPr lang="en-AU" dirty="0" smtClean="0"/>
              <a:t>Other add-ons to look at:</a:t>
            </a:r>
            <a:endParaRPr lang="en-AU" dirty="0"/>
          </a:p>
        </p:txBody>
      </p:sp>
    </p:spTree>
    <p:extLst>
      <p:ext uri="{BB962C8B-B14F-4D97-AF65-F5344CB8AC3E}">
        <p14:creationId xmlns:p14="http://schemas.microsoft.com/office/powerpoint/2010/main" val="92978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solidFill>
                  <a:srgbClr val="FFC000"/>
                </a:solidFill>
              </a:rPr>
              <a:t>http://kodi.tv</a:t>
            </a:r>
            <a:r>
              <a:rPr lang="en-AU" dirty="0" smtClean="0">
                <a:solidFill>
                  <a:srgbClr val="FFC000"/>
                </a:solidFill>
              </a:rPr>
              <a:t>/</a:t>
            </a:r>
          </a:p>
          <a:p>
            <a:r>
              <a:rPr lang="en-AU" dirty="0" smtClean="0">
                <a:solidFill>
                  <a:srgbClr val="FFC000"/>
                </a:solidFill>
              </a:rPr>
              <a:t>https</a:t>
            </a:r>
            <a:r>
              <a:rPr lang="en-AU" dirty="0">
                <a:solidFill>
                  <a:srgbClr val="FFC000"/>
                </a:solidFill>
              </a:rPr>
              <a:t>://www.raspberrypi.org</a:t>
            </a:r>
            <a:r>
              <a:rPr lang="en-AU" dirty="0" smtClean="0">
                <a:solidFill>
                  <a:srgbClr val="FFC000"/>
                </a:solidFill>
              </a:rPr>
              <a:t>/</a:t>
            </a:r>
          </a:p>
          <a:p>
            <a:r>
              <a:rPr lang="en-AU" dirty="0">
                <a:solidFill>
                  <a:srgbClr val="FFC000"/>
                </a:solidFill>
              </a:rPr>
              <a:t>http://kodi.wiki/view/Raspberry_Pi</a:t>
            </a:r>
            <a:endParaRPr lang="en-AU" dirty="0" smtClean="0">
              <a:solidFill>
                <a:srgbClr val="FFC000"/>
              </a:solidFill>
            </a:endParaRPr>
          </a:p>
          <a:p>
            <a:r>
              <a:rPr lang="en-AU" dirty="0">
                <a:solidFill>
                  <a:srgbClr val="FFC000"/>
                </a:solidFill>
              </a:rPr>
              <a:t>http://mymediaexperience.com/raspberry-pi-xbmc-with-raspbmc</a:t>
            </a:r>
            <a:r>
              <a:rPr lang="en-AU" dirty="0" smtClean="0">
                <a:solidFill>
                  <a:srgbClr val="FFC000"/>
                </a:solidFill>
              </a:rPr>
              <a:t>/</a:t>
            </a:r>
          </a:p>
          <a:p>
            <a:r>
              <a:rPr lang="en-AU" dirty="0">
                <a:solidFill>
                  <a:srgbClr val="FFC000"/>
                </a:solidFill>
              </a:rPr>
              <a:t>http://openelec.tv/</a:t>
            </a:r>
          </a:p>
        </p:txBody>
      </p:sp>
      <p:sp>
        <p:nvSpPr>
          <p:cNvPr id="3" name="Title 2"/>
          <p:cNvSpPr>
            <a:spLocks noGrp="1"/>
          </p:cNvSpPr>
          <p:nvPr>
            <p:ph type="title"/>
          </p:nvPr>
        </p:nvSpPr>
        <p:spPr/>
        <p:txBody>
          <a:bodyPr/>
          <a:lstStyle/>
          <a:p>
            <a:r>
              <a:rPr lang="en-AU" dirty="0" smtClean="0"/>
              <a:t>references</a:t>
            </a:r>
            <a:endParaRPr lang="en-AU" dirty="0"/>
          </a:p>
        </p:txBody>
      </p:sp>
    </p:spTree>
    <p:extLst>
      <p:ext uri="{BB962C8B-B14F-4D97-AF65-F5344CB8AC3E}">
        <p14:creationId xmlns:p14="http://schemas.microsoft.com/office/powerpoint/2010/main" val="217551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a:t>http://kodi.tv</a:t>
            </a:r>
            <a:r>
              <a:rPr lang="en-AU" dirty="0" smtClean="0"/>
              <a:t>/ </a:t>
            </a:r>
          </a:p>
          <a:p>
            <a:endParaRPr lang="en-AU" dirty="0"/>
          </a:p>
          <a:p>
            <a:endParaRPr lang="en-AU" dirty="0"/>
          </a:p>
        </p:txBody>
      </p:sp>
      <p:sp>
        <p:nvSpPr>
          <p:cNvPr id="3" name="Title 2"/>
          <p:cNvSpPr>
            <a:spLocks noGrp="1"/>
          </p:cNvSpPr>
          <p:nvPr>
            <p:ph type="title"/>
          </p:nvPr>
        </p:nvSpPr>
        <p:spPr/>
        <p:txBody>
          <a:bodyPr/>
          <a:lstStyle/>
          <a:p>
            <a:r>
              <a:rPr lang="en-AU" dirty="0" err="1" smtClean="0"/>
              <a:t>Kodi</a:t>
            </a:r>
            <a:endParaRPr lang="en-AU"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6913" y="2636912"/>
            <a:ext cx="5715000" cy="3200400"/>
          </a:xfrm>
          <a:prstGeom prst="rect">
            <a:avLst/>
          </a:prstGeom>
        </p:spPr>
      </p:pic>
    </p:spTree>
    <p:extLst>
      <p:ext uri="{BB962C8B-B14F-4D97-AF65-F5344CB8AC3E}">
        <p14:creationId xmlns:p14="http://schemas.microsoft.com/office/powerpoint/2010/main" val="317416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media player</a:t>
            </a:r>
          </a:p>
          <a:p>
            <a:r>
              <a:rPr lang="en-US" dirty="0" err="1" smtClean="0"/>
              <a:t>Kodi</a:t>
            </a:r>
            <a:r>
              <a:rPr lang="en-US" dirty="0"/>
              <a:t>™ (formerly known as XBMC™) is an award-winning </a:t>
            </a:r>
            <a:r>
              <a:rPr lang="en-US" b="1" dirty="0"/>
              <a:t>free</a:t>
            </a:r>
            <a:r>
              <a:rPr lang="en-US" dirty="0"/>
              <a:t> and </a:t>
            </a:r>
            <a:r>
              <a:rPr lang="en-US" b="1" dirty="0"/>
              <a:t>open source</a:t>
            </a:r>
            <a:r>
              <a:rPr lang="en-US" dirty="0"/>
              <a:t> (GPL) software media center for playing videos, music, pictures, games, and more. </a:t>
            </a:r>
            <a:r>
              <a:rPr lang="en-US" dirty="0" err="1"/>
              <a:t>Kodi</a:t>
            </a:r>
            <a:r>
              <a:rPr lang="en-US" dirty="0"/>
              <a:t> runs on Linux, OS X, Windows, iOS, and Android, featuring a 10-foot user interface for use with televisions and remote controls. It allows users to play and view most videos, music, podcasts, and other digital media files from local and network storage media and the internet</a:t>
            </a:r>
            <a:endParaRPr lang="en-AU" dirty="0"/>
          </a:p>
        </p:txBody>
      </p:sp>
      <p:sp>
        <p:nvSpPr>
          <p:cNvPr id="3" name="Title 2"/>
          <p:cNvSpPr>
            <a:spLocks noGrp="1"/>
          </p:cNvSpPr>
          <p:nvPr>
            <p:ph type="title"/>
          </p:nvPr>
        </p:nvSpPr>
        <p:spPr/>
        <p:txBody>
          <a:bodyPr/>
          <a:lstStyle/>
          <a:p>
            <a:r>
              <a:rPr lang="en-AU" dirty="0" smtClean="0"/>
              <a:t>What is </a:t>
            </a:r>
            <a:r>
              <a:rPr lang="en-AU" dirty="0" err="1" smtClean="0"/>
              <a:t>kodi</a:t>
            </a:r>
            <a:r>
              <a:rPr lang="en-AU" dirty="0" smtClean="0"/>
              <a:t>?</a:t>
            </a:r>
            <a:endParaRPr lang="en-AU" dirty="0"/>
          </a:p>
        </p:txBody>
      </p:sp>
    </p:spTree>
    <p:extLst>
      <p:ext uri="{BB962C8B-B14F-4D97-AF65-F5344CB8AC3E}">
        <p14:creationId xmlns:p14="http://schemas.microsoft.com/office/powerpoint/2010/main" val="2770386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40" y="0"/>
            <a:ext cx="12191999" cy="6858000"/>
          </a:xfrm>
        </p:spPr>
      </p:pic>
    </p:spTree>
    <p:extLst>
      <p:ext uri="{BB962C8B-B14F-4D97-AF65-F5344CB8AC3E}">
        <p14:creationId xmlns:p14="http://schemas.microsoft.com/office/powerpoint/2010/main" val="420305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6412" y="2514600"/>
            <a:ext cx="6096000" cy="3048000"/>
          </a:xfrm>
        </p:spPr>
      </p:pic>
      <p:sp>
        <p:nvSpPr>
          <p:cNvPr id="3" name="Title 2"/>
          <p:cNvSpPr>
            <a:spLocks noGrp="1"/>
          </p:cNvSpPr>
          <p:nvPr>
            <p:ph type="title"/>
          </p:nvPr>
        </p:nvSpPr>
        <p:spPr/>
        <p:txBody>
          <a:bodyPr/>
          <a:lstStyle/>
          <a:p>
            <a:r>
              <a:rPr lang="en-AU" dirty="0" smtClean="0"/>
              <a:t>Just a media hub then install:</a:t>
            </a:r>
            <a:endParaRPr lang="en-AU" dirty="0"/>
          </a:p>
        </p:txBody>
      </p:sp>
      <p:sp>
        <p:nvSpPr>
          <p:cNvPr id="5" name="Rectangle 4"/>
          <p:cNvSpPr/>
          <p:nvPr/>
        </p:nvSpPr>
        <p:spPr>
          <a:xfrm>
            <a:off x="3286100" y="5733256"/>
            <a:ext cx="5258171" cy="461665"/>
          </a:xfrm>
          <a:prstGeom prst="rect">
            <a:avLst/>
          </a:prstGeom>
        </p:spPr>
        <p:txBody>
          <a:bodyPr wrap="none">
            <a:spAutoFit/>
          </a:bodyPr>
          <a:lstStyle/>
          <a:p>
            <a:r>
              <a:rPr lang="en-AU" dirty="0"/>
              <a:t>http://</a:t>
            </a:r>
            <a:r>
              <a:rPr lang="en-AU" dirty="0" smtClean="0"/>
              <a:t>openelec.tv/get-openelec </a:t>
            </a:r>
            <a:endParaRPr lang="en-AU" dirty="0"/>
          </a:p>
        </p:txBody>
      </p:sp>
      <p:sp>
        <p:nvSpPr>
          <p:cNvPr id="6" name="Content Placeholder 1"/>
          <p:cNvSpPr txBox="1">
            <a:spLocks/>
          </p:cNvSpPr>
          <p:nvPr/>
        </p:nvSpPr>
        <p:spPr>
          <a:xfrm>
            <a:off x="914163" y="1803401"/>
            <a:ext cx="10360501" cy="4470400"/>
          </a:xfrm>
          <a:prstGeom prst="rect">
            <a:avLst/>
          </a:prstGeom>
        </p:spPr>
        <p:txBody>
          <a:bodyPr vert="horz" lIns="121899" tIns="60949" rIns="121899" bIns="60949" rtlCol="0">
            <a:normAutofit/>
          </a:bodyPr>
          <a:lst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a:lstStyle>
          <a:p>
            <a:r>
              <a:rPr lang="en-AU" dirty="0" smtClean="0"/>
              <a:t>Save yourself a lot of trouble and just use:</a:t>
            </a:r>
          </a:p>
          <a:p>
            <a:endParaRPr lang="en-AU" dirty="0" smtClean="0"/>
          </a:p>
        </p:txBody>
      </p:sp>
    </p:spTree>
    <p:extLst>
      <p:ext uri="{BB962C8B-B14F-4D97-AF65-F5344CB8AC3E}">
        <p14:creationId xmlns:p14="http://schemas.microsoft.com/office/powerpoint/2010/main" val="3978553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Start the </a:t>
            </a:r>
            <a:r>
              <a:rPr lang="en-AU" dirty="0" err="1" smtClean="0"/>
              <a:t>Rpi</a:t>
            </a:r>
            <a:r>
              <a:rPr lang="en-AU" dirty="0" smtClean="0"/>
              <a:t> (login with pi/raspberry)</a:t>
            </a:r>
          </a:p>
          <a:p>
            <a:r>
              <a:rPr lang="en-AU" dirty="0" smtClean="0"/>
              <a:t>(At the prompt start the GUI (</a:t>
            </a:r>
            <a:r>
              <a:rPr lang="en-AU" dirty="0" err="1" smtClean="0"/>
              <a:t>startx</a:t>
            </a:r>
            <a:r>
              <a:rPr lang="en-AU" dirty="0" smtClean="0"/>
              <a:t>))</a:t>
            </a:r>
          </a:p>
          <a:p>
            <a:r>
              <a:rPr lang="en-AU" dirty="0" smtClean="0"/>
              <a:t>(Launch </a:t>
            </a:r>
            <a:r>
              <a:rPr lang="en-AU" dirty="0" err="1" smtClean="0"/>
              <a:t>lxterminal</a:t>
            </a:r>
            <a:r>
              <a:rPr lang="en-AU" dirty="0" smtClean="0"/>
              <a:t>)</a:t>
            </a:r>
          </a:p>
          <a:p>
            <a:r>
              <a:rPr lang="en-AU" dirty="0" err="1" smtClean="0"/>
              <a:t>Sudo</a:t>
            </a:r>
            <a:r>
              <a:rPr lang="en-AU" dirty="0" smtClean="0"/>
              <a:t> apt-get update</a:t>
            </a:r>
          </a:p>
          <a:p>
            <a:r>
              <a:rPr lang="en-AU" dirty="0" err="1" smtClean="0"/>
              <a:t>Sudo</a:t>
            </a:r>
            <a:r>
              <a:rPr lang="en-AU" dirty="0" smtClean="0"/>
              <a:t> apt-get install </a:t>
            </a:r>
            <a:r>
              <a:rPr lang="en-AU" dirty="0" err="1" smtClean="0"/>
              <a:t>kodi</a:t>
            </a:r>
            <a:endParaRPr lang="en-AU" dirty="0" smtClean="0"/>
          </a:p>
          <a:p>
            <a:r>
              <a:rPr lang="en-AU" dirty="0" smtClean="0"/>
              <a:t>Run the icon that appears on the desktop</a:t>
            </a:r>
          </a:p>
          <a:p>
            <a:endParaRPr lang="en-AU" dirty="0" smtClean="0"/>
          </a:p>
        </p:txBody>
      </p:sp>
      <p:sp>
        <p:nvSpPr>
          <p:cNvPr id="3" name="Title 2"/>
          <p:cNvSpPr>
            <a:spLocks noGrp="1"/>
          </p:cNvSpPr>
          <p:nvPr>
            <p:ph type="title"/>
          </p:nvPr>
        </p:nvSpPr>
        <p:spPr/>
        <p:txBody>
          <a:bodyPr/>
          <a:lstStyle/>
          <a:p>
            <a:r>
              <a:rPr lang="en-AU" dirty="0" smtClean="0"/>
              <a:t>On </a:t>
            </a:r>
            <a:r>
              <a:rPr lang="en-AU" dirty="0" err="1" smtClean="0"/>
              <a:t>rpi</a:t>
            </a:r>
            <a:endParaRPr lang="en-AU" dirty="0"/>
          </a:p>
        </p:txBody>
      </p:sp>
    </p:spTree>
    <p:extLst>
      <p:ext uri="{BB962C8B-B14F-4D97-AF65-F5344CB8AC3E}">
        <p14:creationId xmlns:p14="http://schemas.microsoft.com/office/powerpoint/2010/main" val="424739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Video (or music, etcetera)</a:t>
            </a:r>
          </a:p>
          <a:p>
            <a:r>
              <a:rPr lang="en-AU" dirty="0" smtClean="0"/>
              <a:t>Adds on</a:t>
            </a:r>
          </a:p>
          <a:p>
            <a:r>
              <a:rPr lang="en-AU" dirty="0" smtClean="0"/>
              <a:t>get more</a:t>
            </a:r>
          </a:p>
          <a:p>
            <a:r>
              <a:rPr lang="en-AU" dirty="0" smtClean="0"/>
              <a:t>Add say ‘South Park’</a:t>
            </a:r>
          </a:p>
          <a:p>
            <a:r>
              <a:rPr lang="en-AU" dirty="0" smtClean="0"/>
              <a:t>Install</a:t>
            </a:r>
          </a:p>
        </p:txBody>
      </p:sp>
      <p:sp>
        <p:nvSpPr>
          <p:cNvPr id="3" name="Title 2"/>
          <p:cNvSpPr>
            <a:spLocks noGrp="1"/>
          </p:cNvSpPr>
          <p:nvPr>
            <p:ph type="title"/>
          </p:nvPr>
        </p:nvSpPr>
        <p:spPr/>
        <p:txBody>
          <a:bodyPr/>
          <a:lstStyle/>
          <a:p>
            <a:r>
              <a:rPr lang="en-AU" dirty="0" err="1" smtClean="0"/>
              <a:t>Kodi</a:t>
            </a:r>
            <a:r>
              <a:rPr lang="en-AU" dirty="0" smtClean="0"/>
              <a:t> add </a:t>
            </a:r>
            <a:r>
              <a:rPr lang="en-AU" dirty="0" err="1" smtClean="0"/>
              <a:t>ons</a:t>
            </a:r>
            <a:endParaRPr lang="en-AU" dirty="0"/>
          </a:p>
        </p:txBody>
      </p:sp>
    </p:spTree>
    <p:extLst>
      <p:ext uri="{BB962C8B-B14F-4D97-AF65-F5344CB8AC3E}">
        <p14:creationId xmlns:p14="http://schemas.microsoft.com/office/powerpoint/2010/main" val="85558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YouTube…</a:t>
            </a:r>
          </a:p>
          <a:p>
            <a:r>
              <a:rPr lang="en-AU" dirty="0">
                <a:solidFill>
                  <a:srgbClr val="FFC000"/>
                </a:solidFill>
              </a:rPr>
              <a:t>http://www.raspberrypi.com/mpeg-2-license-key/ </a:t>
            </a:r>
            <a:r>
              <a:rPr lang="en-AU" dirty="0"/>
              <a:t>for YouTube…. (£2.40 MPEG2 and £1.20 VC1</a:t>
            </a:r>
            <a:r>
              <a:rPr lang="en-AU" dirty="0" smtClean="0"/>
              <a:t>)</a:t>
            </a:r>
          </a:p>
          <a:p>
            <a:r>
              <a:rPr lang="en-AU" dirty="0" smtClean="0"/>
              <a:t>Licence emailed to you within 72 hours</a:t>
            </a:r>
            <a:endParaRPr lang="en-AU" dirty="0"/>
          </a:p>
          <a:p>
            <a:endParaRPr lang="en-AU" dirty="0"/>
          </a:p>
        </p:txBody>
      </p:sp>
      <p:sp>
        <p:nvSpPr>
          <p:cNvPr id="3" name="Title 2"/>
          <p:cNvSpPr>
            <a:spLocks noGrp="1"/>
          </p:cNvSpPr>
          <p:nvPr>
            <p:ph type="title"/>
          </p:nvPr>
        </p:nvSpPr>
        <p:spPr/>
        <p:txBody>
          <a:bodyPr/>
          <a:lstStyle/>
          <a:p>
            <a:r>
              <a:rPr lang="en-AU" dirty="0" smtClean="0"/>
              <a:t>Some functions don’t work</a:t>
            </a:r>
            <a:endParaRPr lang="en-AU" dirty="0"/>
          </a:p>
        </p:txBody>
      </p:sp>
      <p:pic>
        <p:nvPicPr>
          <p:cNvPr id="4" name="Picture 3"/>
          <p:cNvPicPr>
            <a:picLocks noChangeAspect="1"/>
          </p:cNvPicPr>
          <p:nvPr/>
        </p:nvPicPr>
        <p:blipFill>
          <a:blip r:embed="rId2"/>
          <a:stretch>
            <a:fillRect/>
          </a:stretch>
        </p:blipFill>
        <p:spPr>
          <a:xfrm>
            <a:off x="9190756" y="3160182"/>
            <a:ext cx="2847848" cy="3543831"/>
          </a:xfrm>
          <a:prstGeom prst="rect">
            <a:avLst/>
          </a:prstGeom>
        </p:spPr>
      </p:pic>
    </p:spTree>
    <p:extLst>
      <p:ext uri="{BB962C8B-B14F-4D97-AF65-F5344CB8AC3E}">
        <p14:creationId xmlns:p14="http://schemas.microsoft.com/office/powerpoint/2010/main" val="93962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014292" y="404663"/>
            <a:ext cx="4752528" cy="5961177"/>
          </a:xfrm>
          <a:prstGeom prst="rect">
            <a:avLst/>
          </a:prstGeom>
        </p:spPr>
      </p:pic>
      <p:sp>
        <p:nvSpPr>
          <p:cNvPr id="3" name="Title 2"/>
          <p:cNvSpPr>
            <a:spLocks noGrp="1"/>
          </p:cNvSpPr>
          <p:nvPr>
            <p:ph type="title"/>
          </p:nvPr>
        </p:nvSpPr>
        <p:spPr/>
        <p:txBody>
          <a:bodyPr/>
          <a:lstStyle/>
          <a:p>
            <a:r>
              <a:rPr lang="en-AU" dirty="0" err="1" smtClean="0"/>
              <a:t>Kodi</a:t>
            </a:r>
            <a:r>
              <a:rPr lang="en-AU" dirty="0" smtClean="0"/>
              <a:t> add </a:t>
            </a:r>
            <a:r>
              <a:rPr lang="en-AU" dirty="0" err="1" smtClean="0"/>
              <a:t>ons</a:t>
            </a:r>
            <a:endParaRPr lang="en-AU" dirty="0"/>
          </a:p>
        </p:txBody>
      </p:sp>
    </p:spTree>
    <p:extLst>
      <p:ext uri="{BB962C8B-B14F-4D97-AF65-F5344CB8AC3E}">
        <p14:creationId xmlns:p14="http://schemas.microsoft.com/office/powerpoint/2010/main" val="245711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Crimson landscape design template" id="{73D20169-401E-4972-B02F-4B0444B70099}" vid="{315B30EE-3D96-471E-B16F-FC3628778332}"/>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82CB02-9625-4F39-9A5B-61405831A8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Crimson landscape design slides</Template>
  <TotalTime>0</TotalTime>
  <Words>791</Words>
  <Application>Microsoft Office PowerPoint</Application>
  <PresentationFormat>Custom</PresentationFormat>
  <Paragraphs>70</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Arial</vt:lpstr>
      <vt:lpstr>Cambria</vt:lpstr>
      <vt:lpstr>Century Gothic</vt:lpstr>
      <vt:lpstr>Open Sans</vt:lpstr>
      <vt:lpstr>Crimson landscape design template</vt:lpstr>
      <vt:lpstr>Raspberry Pi</vt:lpstr>
      <vt:lpstr>Kodi</vt:lpstr>
      <vt:lpstr>What is kodi?</vt:lpstr>
      <vt:lpstr>PowerPoint Presentation</vt:lpstr>
      <vt:lpstr>Just a media hub then install:</vt:lpstr>
      <vt:lpstr>On rpi</vt:lpstr>
      <vt:lpstr>Kodi add ons</vt:lpstr>
      <vt:lpstr>Some functions don’t work</vt:lpstr>
      <vt:lpstr>Kodi add ons</vt:lpstr>
      <vt:lpstr>Configuring other options</vt:lpstr>
      <vt:lpstr>Supported input devices</vt:lpstr>
      <vt:lpstr>GPIO IR receiver</vt:lpstr>
      <vt:lpstr>Adding Hulu, Netflix and other premium channels</vt:lpstr>
      <vt:lpstr>Playon settings</vt:lpstr>
      <vt:lpstr>Configuring the rpi</vt:lpstr>
      <vt:lpstr>Other add-ons to look at:</vt:lpstr>
      <vt:lpstr>references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2015-10-05T20:02:43Z</dcterms:created>
  <dcterms:modified xsi:type="dcterms:W3CDTF">2015-11-29T22:54:57Z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TC034605129991</vt:lpwstr>
  </property>
</Properties>
</file>