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7" r:id="rId3"/>
    <p:sldId id="285" r:id="rId4"/>
    <p:sldId id="286" r:id="rId5"/>
    <p:sldId id="271" r:id="rId6"/>
    <p:sldId id="268" r:id="rId7"/>
    <p:sldId id="282" r:id="rId8"/>
    <p:sldId id="280" r:id="rId9"/>
    <p:sldId id="279" r:id="rId10"/>
    <p:sldId id="273" r:id="rId11"/>
    <p:sldId id="261" r:id="rId12"/>
    <p:sldId id="266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FF8A2D-6868-4445-9E98-6450C1E89FBB}">
          <p14:sldIdLst>
            <p14:sldId id="257"/>
            <p14:sldId id="285"/>
            <p14:sldId id="286"/>
            <p14:sldId id="271"/>
            <p14:sldId id="268"/>
            <p14:sldId id="282"/>
            <p14:sldId id="280"/>
            <p14:sldId id="279"/>
            <p14:sldId id="273"/>
            <p14:sldId id="261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akenai/sumobot-j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Q3hrKUwxDM" TargetMode="External"/><Relationship Id="rId2" Type="http://schemas.openxmlformats.org/officeDocument/2006/relationships/hyperlink" Target="https://www.youtube.com/watch?v=BB0vihv9yl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ctoria.ac.nz/e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n.barrow@vuw.ac.nz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www.victoria.ac.n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aiwhata/nodebots_howto/blob/master/ultrasound_explorer/ultrasound_explorer.in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icegear.co.nz/sensors/ultrasonic-range-measurement-module-hcsr04/" TargetMode="External"/><Relationship Id="rId2" Type="http://schemas.openxmlformats.org/officeDocument/2006/relationships/hyperlink" Target="http://www.trademe.co.nz/Browse/Listing.aspx?id=114037012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jaycar.co.nz/p/XC444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Arduino Workshop; part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Microcontroller, using </a:t>
            </a:r>
            <a:r>
              <a:rPr lang="en-US" dirty="0" err="1" smtClean="0"/>
              <a:t>Sumobot</a:t>
            </a:r>
            <a:r>
              <a:rPr lang="en-US" dirty="0" smtClean="0"/>
              <a:t> juniors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314835"/>
            <a:ext cx="279365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Sample code – from </a:t>
            </a:r>
            <a:r>
              <a:rPr lang="en-AU" dirty="0" err="1" smtClean="0"/>
              <a:t>Sumobots</a:t>
            </a:r>
            <a:r>
              <a:rPr lang="en-AU" dirty="0" smtClean="0"/>
              <a:t> Junior on </a:t>
            </a:r>
            <a:r>
              <a:rPr lang="en-AU" dirty="0" err="1" smtClean="0"/>
              <a:t>github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 smtClean="0"/>
              <a:t>To run the ‘semi-official’ sample code for the </a:t>
            </a:r>
            <a:r>
              <a:rPr lang="en-AU" dirty="0" err="1" smtClean="0"/>
              <a:t>Sumbot</a:t>
            </a:r>
            <a:r>
              <a:rPr lang="en-AU" dirty="0" smtClean="0"/>
              <a:t> Jr you will first need to install NODE.JS and GIT</a:t>
            </a:r>
          </a:p>
          <a:p>
            <a:r>
              <a:rPr lang="en-AU" dirty="0" smtClean="0"/>
              <a:t>Open a terminal application and clone this repository:</a:t>
            </a:r>
          </a:p>
          <a:p>
            <a:r>
              <a:rPr lang="en-AU" dirty="0" smtClean="0"/>
              <a:t>Git clone </a:t>
            </a:r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github.com/makenai/sumobot-jr</a:t>
            </a:r>
            <a:r>
              <a:rPr lang="en-AU" dirty="0" smtClean="0"/>
              <a:t> </a:t>
            </a:r>
          </a:p>
          <a:p>
            <a:r>
              <a:rPr lang="en-AU" dirty="0" smtClean="0"/>
              <a:t>Navigate to the code folder:</a:t>
            </a:r>
          </a:p>
          <a:p>
            <a:r>
              <a:rPr lang="en-AU" dirty="0" smtClean="0"/>
              <a:t>Cd </a:t>
            </a:r>
            <a:r>
              <a:rPr lang="en-AU" dirty="0" err="1" smtClean="0"/>
              <a:t>code_example</a:t>
            </a:r>
            <a:endParaRPr lang="en-AU" dirty="0" smtClean="0"/>
          </a:p>
          <a:p>
            <a:r>
              <a:rPr lang="en-AU" dirty="0" smtClean="0"/>
              <a:t>Install code dependencies:</a:t>
            </a:r>
          </a:p>
          <a:p>
            <a:r>
              <a:rPr lang="en-AU" dirty="0" err="1"/>
              <a:t>n</a:t>
            </a:r>
            <a:r>
              <a:rPr lang="en-AU" dirty="0" err="1" smtClean="0"/>
              <a:t>pm</a:t>
            </a:r>
            <a:r>
              <a:rPr lang="en-AU" dirty="0" smtClean="0"/>
              <a:t> I</a:t>
            </a:r>
          </a:p>
          <a:p>
            <a:r>
              <a:rPr lang="en-AU" dirty="0" smtClean="0"/>
              <a:t>Run the code:</a:t>
            </a:r>
          </a:p>
          <a:p>
            <a:r>
              <a:rPr lang="en-AU" dirty="0" smtClean="0"/>
              <a:t>Node sumobot.js</a:t>
            </a:r>
          </a:p>
          <a:p>
            <a:r>
              <a:rPr lang="en-AU" dirty="0" smtClean="0"/>
              <a:t>NOTE: This involves installing other software, therefore more knowledge and more fussing around, thus we have sample code provided to circumvent this, just use our code….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923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Links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www.youtube.com/watch?v=BB0vihv9ylM</a:t>
            </a:r>
            <a:r>
              <a:rPr lang="en-AU" dirty="0" smtClean="0"/>
              <a:t> (cat customization)</a:t>
            </a:r>
          </a:p>
          <a:p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www.youtube.com/watch?v=0Q3hrKUwxDM</a:t>
            </a:r>
            <a:r>
              <a:rPr lang="en-AU" dirty="0" smtClean="0"/>
              <a:t> (best site to watch)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6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AU" dirty="0" smtClean="0"/>
              <a:t>Notes</a:t>
            </a:r>
            <a:endParaRPr lang="en-AU" dirty="0"/>
          </a:p>
        </p:txBody>
      </p:sp>
      <p:pic>
        <p:nvPicPr>
          <p:cNvPr id="5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0" y="5036310"/>
            <a:ext cx="9000000" cy="1592718"/>
          </a:xfr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8" y="297509"/>
            <a:ext cx="1971675" cy="15049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41412" y="2249487"/>
            <a:ext cx="9905999" cy="2421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This material has been put together by the Outreach coordinator of the School of Engineering and Computer Studies (SECS) at Victoria University of Wellington (VUW), New Zealand.</a:t>
            </a:r>
          </a:p>
          <a:p>
            <a:r>
              <a:rPr lang="en-AU" dirty="0" smtClean="0"/>
              <a:t>It is free to distribute and pass on to all who may find it useful.</a:t>
            </a:r>
          </a:p>
          <a:p>
            <a:r>
              <a:rPr lang="en-AU" dirty="0" smtClean="0"/>
              <a:t>The author of this presentation and supporting documents can be reached at: </a:t>
            </a:r>
            <a:r>
              <a:rPr lang="en-AU" dirty="0" smtClean="0">
                <a:hlinkClick r:id="rId6"/>
              </a:rPr>
              <a:t>john.barrow@vuw.ac.nz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25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Objectives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Students can configure and </a:t>
            </a:r>
            <a:r>
              <a:rPr lang="en-AU" dirty="0" smtClean="0"/>
              <a:t>use an ultrasonic sensor (from an earlier lesson 13, exercise 24) to extend their sumo-bot robot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92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Blocks of code part </a:t>
            </a:r>
            <a:r>
              <a:rPr lang="en-AU" dirty="0" smtClean="0"/>
              <a:t>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random </a:t>
            </a:r>
            <a:r>
              <a:rPr lang="en-AU" dirty="0"/>
              <a:t>exploration:</a:t>
            </a:r>
          </a:p>
          <a:p>
            <a:r>
              <a:rPr lang="en-AU" u="sng" dirty="0">
                <a:solidFill>
                  <a:srgbClr val="FFFF00"/>
                </a:solidFill>
                <a:hlinkClick r:id="rId2"/>
              </a:rPr>
              <a:t>https://</a:t>
            </a:r>
            <a:r>
              <a:rPr lang="en-AU" u="sng" dirty="0" smtClean="0">
                <a:solidFill>
                  <a:srgbClr val="FFFF00"/>
                </a:solidFill>
                <a:hlinkClick r:id="rId2"/>
              </a:rPr>
              <a:t>github.com/kaiwhata/nodebots_howto/blob/master/ultrasound_explorer/ultrasound_explorer.ino</a:t>
            </a:r>
            <a:r>
              <a:rPr lang="en-AU" u="sng" dirty="0" smtClean="0">
                <a:solidFill>
                  <a:srgbClr val="FFFF00"/>
                </a:solidFill>
              </a:rPr>
              <a:t>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76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Advanced coding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Add sensors, pick one:</a:t>
            </a:r>
          </a:p>
          <a:p>
            <a:r>
              <a:rPr lang="en-AU" dirty="0" smtClean="0"/>
              <a:t>Ultra-sonic </a:t>
            </a:r>
            <a:r>
              <a:rPr lang="en-AU" dirty="0"/>
              <a:t>(The </a:t>
            </a:r>
            <a:r>
              <a:rPr lang="en-AU" dirty="0" smtClean="0"/>
              <a:t>HC-SR04)</a:t>
            </a:r>
          </a:p>
          <a:p>
            <a:r>
              <a:rPr lang="en-AU" dirty="0" smtClean="0"/>
              <a:t>Analog Infra-red</a:t>
            </a:r>
          </a:p>
          <a:p>
            <a:r>
              <a:rPr lang="en-AU" dirty="0" smtClean="0"/>
              <a:t>(spin random amount – its how </a:t>
            </a:r>
            <a:r>
              <a:rPr lang="en-AU" dirty="0" err="1" smtClean="0"/>
              <a:t>roombas</a:t>
            </a:r>
            <a:r>
              <a:rPr lang="en-AU" dirty="0" smtClean="0"/>
              <a:t> explore a room)</a:t>
            </a:r>
          </a:p>
          <a:p>
            <a:r>
              <a:rPr lang="en-AU" sz="1700" dirty="0"/>
              <a:t> </a:t>
            </a:r>
            <a:r>
              <a:rPr lang="en-AU" sz="1700" dirty="0" smtClean="0"/>
              <a:t>They can be sourced from sites such </a:t>
            </a:r>
            <a:r>
              <a:rPr lang="en-AU" sz="1700" dirty="0"/>
              <a:t>as:</a:t>
            </a:r>
          </a:p>
          <a:p>
            <a:r>
              <a:rPr lang="en-AU" sz="1700" u="sng" dirty="0">
                <a:hlinkClick r:id="rId2"/>
              </a:rPr>
              <a:t>http://www.trademe.co.nz/Browse/Listing.aspx?id=1140370126</a:t>
            </a:r>
            <a:endParaRPr lang="en-AU" sz="1700" dirty="0"/>
          </a:p>
          <a:p>
            <a:r>
              <a:rPr lang="en-AU" sz="1700" dirty="0"/>
              <a:t> </a:t>
            </a:r>
            <a:r>
              <a:rPr lang="en-AU" sz="1700" u="sng" dirty="0" smtClean="0">
                <a:hlinkClick r:id="rId3"/>
              </a:rPr>
              <a:t>https</a:t>
            </a:r>
            <a:r>
              <a:rPr lang="en-AU" sz="1700" u="sng" dirty="0">
                <a:hlinkClick r:id="rId3"/>
              </a:rPr>
              <a:t>://nicegear.co.nz/sensors/ultrasonic-range-measurement-module-hcsr04</a:t>
            </a:r>
            <a:r>
              <a:rPr lang="en-AU" sz="1700" u="sng" dirty="0" smtClean="0">
                <a:hlinkClick r:id="rId3"/>
              </a:rPr>
              <a:t>/</a:t>
            </a:r>
            <a:r>
              <a:rPr lang="en-AU" sz="1700" dirty="0" smtClean="0"/>
              <a:t> Part </a:t>
            </a:r>
            <a:r>
              <a:rPr lang="en-AU" sz="1700" dirty="0"/>
              <a:t>Number: NG-12558</a:t>
            </a:r>
          </a:p>
          <a:p>
            <a:r>
              <a:rPr lang="en-AU" sz="1700" dirty="0"/>
              <a:t> </a:t>
            </a:r>
            <a:r>
              <a:rPr lang="en-AU" sz="1700" dirty="0" smtClean="0"/>
              <a:t>The </a:t>
            </a:r>
            <a:r>
              <a:rPr lang="en-AU" sz="1700" dirty="0"/>
              <a:t>equivalent at </a:t>
            </a:r>
            <a:r>
              <a:rPr lang="en-AU" sz="1700" dirty="0" err="1" smtClean="0"/>
              <a:t>Jaycar</a:t>
            </a:r>
            <a:r>
              <a:rPr lang="en-AU" sz="1700" dirty="0" smtClean="0"/>
              <a:t>: </a:t>
            </a:r>
            <a:r>
              <a:rPr lang="en-AU" sz="1700" u="sng" dirty="0" smtClean="0">
                <a:hlinkClick r:id="rId4"/>
              </a:rPr>
              <a:t>http</a:t>
            </a:r>
            <a:r>
              <a:rPr lang="en-AU" sz="1700" u="sng" dirty="0">
                <a:hlinkClick r:id="rId4"/>
              </a:rPr>
              <a:t>://</a:t>
            </a:r>
            <a:r>
              <a:rPr lang="en-AU" sz="1700" u="sng" dirty="0" smtClean="0">
                <a:hlinkClick r:id="rId4"/>
              </a:rPr>
              <a:t>www.jaycar.co.nz/p/XC4442</a:t>
            </a:r>
            <a:r>
              <a:rPr lang="en-AU" sz="1700" dirty="0" smtClean="0"/>
              <a:t> SKU</a:t>
            </a:r>
            <a:r>
              <a:rPr lang="en-AU" sz="1700" dirty="0"/>
              <a:t>: 10024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100" name="Picture 4" descr="http://www.modmypi.com/image/data/rpi-products/hacking-and-prototyping/sensors/hc-sr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921" y="498185"/>
            <a:ext cx="2120210" cy="17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Working example</a:t>
            </a:r>
            <a:endParaRPr lang="en-AU" dirty="0"/>
          </a:p>
        </p:txBody>
      </p:sp>
      <p:pic>
        <p:nvPicPr>
          <p:cNvPr id="1026" name="Picture 2" descr="us_sensor_sumobot_wiring_b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59" y="1701800"/>
            <a:ext cx="5958307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Steps after this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Sumo-bot competition</a:t>
            </a:r>
          </a:p>
          <a:p>
            <a:r>
              <a:rPr lang="en-AU" smtClean="0"/>
              <a:t>Try </a:t>
            </a:r>
            <a:r>
              <a:rPr lang="en-AU" dirty="0" smtClean="0"/>
              <a:t>other sensors</a:t>
            </a:r>
          </a:p>
          <a:p>
            <a:r>
              <a:rPr lang="en-AU" dirty="0" smtClean="0"/>
              <a:t>LEGO sumo-bots</a:t>
            </a:r>
          </a:p>
          <a:p>
            <a:r>
              <a:rPr lang="en-AU" dirty="0" smtClean="0"/>
              <a:t>Make your own sumo-bot -  thingiverse.com</a:t>
            </a:r>
          </a:p>
          <a:p>
            <a:r>
              <a:rPr lang="en-AU" dirty="0" smtClean="0"/>
              <a:t>Build you own robot</a:t>
            </a:r>
          </a:p>
          <a:p>
            <a:r>
              <a:rPr lang="en-AU" dirty="0" smtClean="0"/>
              <a:t>Explore IR and Ultra-sonic sensors and motors with a </a:t>
            </a:r>
            <a:r>
              <a:rPr lang="en-AU" dirty="0" err="1" smtClean="0"/>
              <a:t>makerbot</a:t>
            </a:r>
            <a:endParaRPr lang="en-AU" dirty="0" smtClean="0"/>
          </a:p>
          <a:p>
            <a:r>
              <a:rPr lang="en-AU" dirty="0" smtClean="0"/>
              <a:t>Make your own robot from </a:t>
            </a:r>
            <a:r>
              <a:rPr lang="en-AU" dirty="0" err="1" smtClean="0"/>
              <a:t>instructables</a:t>
            </a:r>
            <a:r>
              <a:rPr lang="en-AU" dirty="0" smtClean="0"/>
              <a:t>, </a:t>
            </a:r>
            <a:r>
              <a:rPr lang="en-AU" dirty="0" err="1" smtClean="0"/>
              <a:t>github</a:t>
            </a:r>
            <a:r>
              <a:rPr lang="en-AU" dirty="0" smtClean="0"/>
              <a:t>, </a:t>
            </a:r>
            <a:r>
              <a:rPr lang="en-AU" dirty="0" err="1" smtClean="0"/>
              <a:t>thingiverse</a:t>
            </a:r>
            <a:r>
              <a:rPr lang="en-AU" dirty="0" smtClean="0"/>
              <a:t>…</a:t>
            </a:r>
            <a:endParaRPr lang="en-AU" dirty="0"/>
          </a:p>
        </p:txBody>
      </p:sp>
      <p:pic>
        <p:nvPicPr>
          <p:cNvPr id="4" name="Picture 2" descr="http://www.australianrobotics.com.au/sites/default/files/imagecache/product_full/bb_sensor_gp2d1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16" y="274637"/>
            <a:ext cx="2970564" cy="21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Sumo-bot with LEGO</a:t>
            </a:r>
            <a:endParaRPr lang="en-AU" dirty="0"/>
          </a:p>
        </p:txBody>
      </p:sp>
      <p:pic>
        <p:nvPicPr>
          <p:cNvPr id="1026" name="Picture 2" descr="http://www.nxtprograms.com/mini_sumo/DCP_6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3068960"/>
            <a:ext cx="5642969" cy="33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xtprograms.com/NXT2/multi-bot/pusher/DCP_0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886618"/>
            <a:ext cx="4383931" cy="31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 maybe…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3429000"/>
            <a:ext cx="2491635" cy="332218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016532" y="5414640"/>
            <a:ext cx="2392712" cy="6480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~$90 NZD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2050" name="Picture 2" descr="http://cdn.active-robots.com/media/catalog/product/cache/1/image/470x/9df78eab33525d08d6e5fb8d27136e95/p/a/parallax_sumo-b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20" y="1844824"/>
            <a:ext cx="3742854" cy="37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8883" y="5780014"/>
            <a:ext cx="38674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http://www.active-robots.com/robots/sumo-bots</a:t>
            </a:r>
          </a:p>
        </p:txBody>
      </p:sp>
      <p:pic>
        <p:nvPicPr>
          <p:cNvPr id="2052" name="Picture 4" descr="https://mcuoneclipse.files.wordpress.com/2013/09/sumo-robot-f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96" y="763588"/>
            <a:ext cx="3782591" cy="244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81955" y="2711899"/>
            <a:ext cx="2392712" cy="6480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err="1" smtClean="0"/>
              <a:t>Thingiverse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2054" name="Picture 6" descr="https://cdn.thingiverse.com/renders/bb/a1/f7/9d/5b/sumo_bot_preview_featur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703" y="399349"/>
            <a:ext cx="2862369" cy="21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305</Words>
  <Application>Microsoft Office PowerPoint</Application>
  <PresentationFormat>Custom</PresentationFormat>
  <Paragraphs>49</Paragraphs>
  <Slides>11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Tech 16x9</vt:lpstr>
      <vt:lpstr>An Arduino Workshop; part 2</vt:lpstr>
      <vt:lpstr>Notes</vt:lpstr>
      <vt:lpstr>Learning Objectives </vt:lpstr>
      <vt:lpstr>Blocks of code part 4</vt:lpstr>
      <vt:lpstr>Advanced coding</vt:lpstr>
      <vt:lpstr>Working example</vt:lpstr>
      <vt:lpstr>Steps after this</vt:lpstr>
      <vt:lpstr>Sumo-bot with LEGO</vt:lpstr>
      <vt:lpstr>Or maybe…</vt:lpstr>
      <vt:lpstr>Sample code – from Sumobots Junior on github</vt:lpstr>
      <vt:lpstr>Links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2015-09-09T21:39:34Z</dcterms:created>
  <dcterms:modified xsi:type="dcterms:W3CDTF">2017-01-30T01:51:33Z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