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308" r:id="rId4"/>
    <p:sldId id="311" r:id="rId5"/>
    <p:sldId id="310" r:id="rId6"/>
    <p:sldId id="319" r:id="rId7"/>
    <p:sldId id="321" r:id="rId8"/>
    <p:sldId id="314" r:id="rId9"/>
    <p:sldId id="315" r:id="rId10"/>
    <p:sldId id="318" r:id="rId11"/>
    <p:sldId id="316" r:id="rId12"/>
    <p:sldId id="317" r:id="rId13"/>
    <p:sldId id="320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2/8/2017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2/8/2017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digilentinc.com/Documents/390" TargetMode="External"/><Relationship Id="rId2" Type="http://schemas.openxmlformats.org/officeDocument/2006/relationships/hyperlink" Target="https://en.wikipedia.org/wiki/Bipolar_junction_transistor#NP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Servo’s and Motor’s with Arduino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Information on stepper motors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Stepper motors utilizes multiple toothed electromagnets arranged around a central gear to define position.</a:t>
            </a:r>
          </a:p>
          <a:p>
            <a:r>
              <a:rPr lang="en-AU" dirty="0" smtClean="0"/>
              <a:t>Stepper motors require an external control circuit or micro controller (e.g. a Raspberry Pi or Arduino) to individually energize each electromagnet and make the motor shaft turn.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740" y="6525344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dirty="0"/>
              <a:t>https://www.quora.com/What-is-the-difference-between-a-DC-motor-a-servomotor-and-a-stepper-motor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4288466"/>
            <a:ext cx="3629569" cy="23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on stepper motors</a:t>
            </a:r>
            <a:endParaRPr lang="en-AU" dirty="0"/>
          </a:p>
        </p:txBody>
      </p:sp>
      <p:pic>
        <p:nvPicPr>
          <p:cNvPr id="1028" name="Picture 4" descr="Image result for stepper mot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63" y="1701800"/>
            <a:ext cx="5679498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Homework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en.wikipedia.org/wiki/Bipolar_junction_transistor#NPN</a:t>
            </a:r>
            <a:endParaRPr lang="en-AU" dirty="0" smtClean="0"/>
          </a:p>
          <a:p>
            <a:r>
              <a:rPr lang="en-AU" dirty="0" smtClean="0"/>
              <a:t>Read about NPN BJT Transistor, make some notes in your journal</a:t>
            </a:r>
          </a:p>
          <a:p>
            <a:r>
              <a:rPr lang="en-AU" dirty="0" smtClean="0"/>
              <a:t>Note the EBC configuration</a:t>
            </a:r>
          </a:p>
          <a:p>
            <a:r>
              <a:rPr lang="en-AU" dirty="0" smtClean="0"/>
              <a:t>NPN – ‘</a:t>
            </a:r>
            <a:r>
              <a:rPr lang="en-AU" dirty="0" smtClean="0">
                <a:solidFill>
                  <a:srgbClr val="FF0000"/>
                </a:solidFill>
              </a:rPr>
              <a:t>N</a:t>
            </a:r>
            <a:r>
              <a:rPr lang="en-AU" dirty="0" smtClean="0"/>
              <a:t>ot </a:t>
            </a:r>
            <a:r>
              <a:rPr lang="en-AU" dirty="0" smtClean="0">
                <a:solidFill>
                  <a:srgbClr val="FF0000"/>
                </a:solidFill>
              </a:rPr>
              <a:t>P</a:t>
            </a:r>
            <a:r>
              <a:rPr lang="en-AU" dirty="0" smtClean="0"/>
              <a:t>ointing </a:t>
            </a:r>
            <a:r>
              <a:rPr lang="en-AU" dirty="0" err="1" smtClean="0"/>
              <a:t>i</a:t>
            </a:r>
            <a:r>
              <a:rPr lang="en-AU" dirty="0" err="1" smtClean="0">
                <a:solidFill>
                  <a:srgbClr val="FF0000"/>
                </a:solidFill>
              </a:rPr>
              <a:t>N</a:t>
            </a:r>
            <a:r>
              <a:rPr lang="en-AU" dirty="0" smtClean="0"/>
              <a:t>’</a:t>
            </a:r>
          </a:p>
          <a:p>
            <a:r>
              <a:rPr lang="en-AU" dirty="0" smtClean="0"/>
              <a:t>BJT – </a:t>
            </a:r>
            <a:r>
              <a:rPr lang="en-AU" dirty="0" smtClean="0">
                <a:solidFill>
                  <a:srgbClr val="FF0000"/>
                </a:solidFill>
              </a:rPr>
              <a:t>B</a:t>
            </a:r>
            <a:r>
              <a:rPr lang="en-AU" dirty="0" smtClean="0"/>
              <a:t>ipolar </a:t>
            </a:r>
            <a:r>
              <a:rPr lang="en-AU" dirty="0" smtClean="0">
                <a:solidFill>
                  <a:srgbClr val="FF0000"/>
                </a:solidFill>
              </a:rPr>
              <a:t>J</a:t>
            </a:r>
            <a:r>
              <a:rPr lang="en-AU" dirty="0" smtClean="0"/>
              <a:t>unction </a:t>
            </a:r>
            <a:r>
              <a:rPr lang="en-AU" dirty="0" smtClean="0">
                <a:solidFill>
                  <a:srgbClr val="FF0000"/>
                </a:solidFill>
              </a:rPr>
              <a:t>T</a:t>
            </a:r>
            <a:r>
              <a:rPr lang="en-AU" dirty="0" smtClean="0"/>
              <a:t>ransistor</a:t>
            </a:r>
          </a:p>
          <a:p>
            <a:r>
              <a:rPr lang="en-AU" dirty="0" smtClean="0"/>
              <a:t>Make some notes about a flyback diode:</a:t>
            </a:r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learn.digilentinc.com/Documents/390</a:t>
            </a:r>
            <a:r>
              <a:rPr lang="en-AU" dirty="0" smtClean="0"/>
              <a:t> </a:t>
            </a:r>
          </a:p>
        </p:txBody>
      </p:sp>
      <p:pic>
        <p:nvPicPr>
          <p:cNvPr id="1026" name="Picture 2" descr="Image result for npn bj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88" y="486916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35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Students can configure and </a:t>
            </a:r>
            <a:r>
              <a:rPr lang="en-AU" dirty="0" smtClean="0"/>
              <a:t>use a servo</a:t>
            </a:r>
          </a:p>
          <a:p>
            <a:r>
              <a:rPr lang="en-AU" dirty="0"/>
              <a:t>Students can configure and </a:t>
            </a:r>
            <a:r>
              <a:rPr lang="en-AU" dirty="0" smtClean="0"/>
              <a:t>use a motor</a:t>
            </a:r>
          </a:p>
          <a:p>
            <a:r>
              <a:rPr lang="en-AU" dirty="0" smtClean="0"/>
              <a:t>Students can explain the difference between a 180, 360 degree servo</a:t>
            </a:r>
          </a:p>
          <a:p>
            <a:r>
              <a:rPr lang="en-AU" dirty="0" smtClean="0"/>
              <a:t>Students can explain the difference between a motor and a servo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7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Exercise </a:t>
            </a:r>
            <a:r>
              <a:rPr lang="en-AU" dirty="0" smtClean="0"/>
              <a:t>27 </a:t>
            </a:r>
            <a:r>
              <a:rPr lang="en-AU" dirty="0" smtClean="0"/>
              <a:t>- Motors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8883" y="1701797"/>
            <a:ext cx="4155449" cy="1696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&lt;File&gt;, &lt;</a:t>
            </a:r>
            <a:r>
              <a:rPr lang="en-AU" dirty="0" smtClean="0"/>
              <a:t>Examples&gt;</a:t>
            </a:r>
          </a:p>
          <a:p>
            <a:r>
              <a:rPr lang="en-AU" dirty="0" smtClean="0"/>
              <a:t>&lt;</a:t>
            </a:r>
            <a:r>
              <a:rPr lang="en-AU" dirty="0"/>
              <a:t>SIK_Guide_Code_32</a:t>
            </a:r>
            <a:r>
              <a:rPr lang="en-AU" dirty="0" smtClean="0"/>
              <a:t>&gt;</a:t>
            </a:r>
          </a:p>
          <a:p>
            <a:r>
              <a:rPr lang="en-AU" dirty="0" smtClean="0"/>
              <a:t>&lt;Circuit_12&gt;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485900" y="4653136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Open the serial monitor and enter a speed from 0-255, explore the speed settings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40" y="404664"/>
            <a:ext cx="6568682" cy="61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 on the circuit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Arduinos don’t have enough power to run motors (50-100mA)</a:t>
            </a:r>
          </a:p>
          <a:p>
            <a:r>
              <a:rPr lang="en-AU" dirty="0" smtClean="0"/>
              <a:t>We need to add a 2N222 transistor (not the temp sensor!!)</a:t>
            </a:r>
          </a:p>
          <a:p>
            <a:r>
              <a:rPr lang="en-AU" dirty="0" smtClean="0"/>
              <a:t>Transistor is a solid state switch, taking a small signal and making it larger</a:t>
            </a:r>
          </a:p>
          <a:p>
            <a:r>
              <a:rPr lang="en-AU" dirty="0" smtClean="0"/>
              <a:t>We need to add a Diode – to prevent  a V spike</a:t>
            </a:r>
            <a:endParaRPr lang="en-AU" dirty="0"/>
          </a:p>
        </p:txBody>
      </p:sp>
      <p:pic>
        <p:nvPicPr>
          <p:cNvPr id="4100" name="Picture 4" descr="Image result for 2N222 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3912318"/>
            <a:ext cx="3178324" cy="28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7030516" y="4869160"/>
            <a:ext cx="3744416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102524" y="5589240"/>
            <a:ext cx="36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102524" y="6021288"/>
            <a:ext cx="3672408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77285" y="4565084"/>
            <a:ext cx="28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Emitter(E) pin to GND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3094439" y="6029650"/>
            <a:ext cx="4359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Collector(C) to GND on the motor</a:t>
            </a:r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5239448" y="5345580"/>
            <a:ext cx="214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Base(B) to pin 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33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Sketch in your journal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rough picture of a DC motor, a servo, a Stepper motor</a:t>
            </a:r>
          </a:p>
          <a:p>
            <a:r>
              <a:rPr lang="en-AU" dirty="0" smtClean="0"/>
              <a:t>Some notes about them</a:t>
            </a:r>
          </a:p>
          <a:p>
            <a:r>
              <a:rPr lang="en-AU" dirty="0" smtClean="0"/>
              <a:t>This way you can recognise them in future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05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Information about DC motors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n-US" dirty="0"/>
              <a:t>(Direct Current) Motors are two wire (power &amp; ground), continuous  rotation motors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speed of DC motors is controlled using pulse width </a:t>
            </a:r>
            <a:r>
              <a:rPr lang="en-US" dirty="0" smtClean="0"/>
              <a:t>modulation</a:t>
            </a:r>
            <a:r>
              <a:rPr lang="en-US" dirty="0"/>
              <a:t>  (PWM), a technique of rapidly pulsing the power on and off. The </a:t>
            </a:r>
            <a:r>
              <a:rPr lang="en-US" dirty="0" smtClean="0"/>
              <a:t>percentage </a:t>
            </a:r>
            <a:r>
              <a:rPr lang="en-US" dirty="0"/>
              <a:t>of time spent cycling the on/off ratio determines the speed of </a:t>
            </a:r>
            <a:r>
              <a:rPr lang="en-US" dirty="0" smtClean="0"/>
              <a:t>the </a:t>
            </a:r>
            <a:r>
              <a:rPr lang="en-US" dirty="0"/>
              <a:t>motor, e.g. if the power is cycled at 50% (half on, half off), then the </a:t>
            </a:r>
            <a:r>
              <a:rPr lang="en-US" dirty="0" smtClean="0"/>
              <a:t>motor </a:t>
            </a:r>
            <a:r>
              <a:rPr lang="en-US" dirty="0"/>
              <a:t>will spin at half the speed of 100% (fully on). Each pulse is so rapid </a:t>
            </a:r>
            <a:r>
              <a:rPr lang="en-US" dirty="0" smtClean="0"/>
              <a:t>that </a:t>
            </a:r>
            <a:r>
              <a:rPr lang="en-US" dirty="0"/>
              <a:t>the motor appears to be continuously spinning with no stuttering.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740" y="6525344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dirty="0"/>
              <a:t>https://www.quora.com/What-is-the-difference-between-a-DC-motor-a-servomotor-and-a-stepper-motor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24" y="5360203"/>
            <a:ext cx="3025155" cy="11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Information about Servos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Servo </a:t>
            </a:r>
            <a:r>
              <a:rPr lang="en-US" dirty="0"/>
              <a:t>motors are generally an assembly of four </a:t>
            </a:r>
            <a:r>
              <a:rPr lang="en-US" dirty="0" smtClean="0"/>
              <a:t>things: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DC motor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Gearing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ontrol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Position-sensor </a:t>
            </a:r>
            <a:r>
              <a:rPr lang="en-US" dirty="0"/>
              <a:t>(usually a </a:t>
            </a:r>
            <a:r>
              <a:rPr lang="en-US" dirty="0" smtClean="0"/>
              <a:t>potentiometer).</a:t>
            </a:r>
          </a:p>
          <a:p>
            <a:r>
              <a:rPr lang="en-US" dirty="0" smtClean="0"/>
              <a:t>The </a:t>
            </a:r>
            <a:r>
              <a:rPr lang="en-US" dirty="0"/>
              <a:t>position of servo motors can be controlled more precisely than those of   standard DC motors, and they usually have three wires (power, ground </a:t>
            </a:r>
            <a:r>
              <a:rPr lang="en-US" dirty="0" smtClean="0"/>
              <a:t>&amp;).</a:t>
            </a:r>
            <a:r>
              <a:rPr lang="en-US" dirty="0"/>
              <a:t> </a:t>
            </a:r>
            <a:r>
              <a:rPr lang="en-US" dirty="0" smtClean="0"/>
              <a:t>Power </a:t>
            </a:r>
            <a:r>
              <a:rPr lang="en-US" dirty="0"/>
              <a:t>to servo motors is constantly applied, with the servo control circuit </a:t>
            </a:r>
            <a:r>
              <a:rPr lang="en-US" dirty="0" smtClean="0"/>
              <a:t>regulating </a:t>
            </a:r>
            <a:r>
              <a:rPr lang="en-US" dirty="0"/>
              <a:t>the draw to drive the motor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PWM </a:t>
            </a:r>
            <a:r>
              <a:rPr lang="en-US" dirty="0"/>
              <a:t>is used for the control signal of servo motors. However, unlike DC </a:t>
            </a:r>
            <a:r>
              <a:rPr lang="en-US" dirty="0" smtClean="0"/>
              <a:t>motors </a:t>
            </a:r>
            <a:r>
              <a:rPr lang="en-US" dirty="0"/>
              <a:t>it’s the duration of the positive pulse that determines the position, </a:t>
            </a:r>
            <a:r>
              <a:rPr lang="en-US" dirty="0" smtClean="0"/>
              <a:t>rather </a:t>
            </a:r>
            <a:r>
              <a:rPr lang="en-US" dirty="0"/>
              <a:t>than speed, of the servo shaft.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5740" y="6525344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00" dirty="0"/>
              <a:t>https://www.quora.com/What-is-the-difference-between-a-DC-motor-a-servomotor-and-a-stepper-motor</a:t>
            </a:r>
          </a:p>
        </p:txBody>
      </p:sp>
    </p:spTree>
    <p:extLst>
      <p:ext uri="{BB962C8B-B14F-4D97-AF65-F5344CB8AC3E}">
        <p14:creationId xmlns:p14="http://schemas.microsoft.com/office/powerpoint/2010/main" val="36033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Inside a servo:</a:t>
            </a:r>
            <a:endParaRPr lang="en-AU" dirty="0"/>
          </a:p>
        </p:txBody>
      </p:sp>
      <p:pic>
        <p:nvPicPr>
          <p:cNvPr id="3074" name="Picture 2" descr="Image result for ser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1772816"/>
            <a:ext cx="8805796" cy="41764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918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356</Words>
  <Application>Microsoft Office PowerPoint</Application>
  <PresentationFormat>Custom</PresentationFormat>
  <Paragraphs>55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Tech 16x9</vt:lpstr>
      <vt:lpstr>Servo’s and Motor’s with Arduino</vt:lpstr>
      <vt:lpstr>Notes</vt:lpstr>
      <vt:lpstr>Learning Objectives</vt:lpstr>
      <vt:lpstr>Exercise 27 - Motors</vt:lpstr>
      <vt:lpstr>Notes on the circuit</vt:lpstr>
      <vt:lpstr>Sketch in your journal</vt:lpstr>
      <vt:lpstr>Information about DC motors</vt:lpstr>
      <vt:lpstr>Information about Servos</vt:lpstr>
      <vt:lpstr>Inside a servo:</vt:lpstr>
      <vt:lpstr>Information on stepper motors</vt:lpstr>
      <vt:lpstr>More on stepper motors</vt:lpstr>
      <vt:lpstr>Homework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2017-02-08T00:37:12Z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