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6"/>
  </p:notesMasterIdLst>
  <p:handoutMasterIdLst>
    <p:handoutMasterId r:id="rId17"/>
  </p:handoutMasterIdLst>
  <p:sldIdLst>
    <p:sldId id="257" r:id="rId3"/>
    <p:sldId id="307" r:id="rId4"/>
    <p:sldId id="308" r:id="rId5"/>
    <p:sldId id="310" r:id="rId6"/>
    <p:sldId id="311" r:id="rId7"/>
    <p:sldId id="313" r:id="rId8"/>
    <p:sldId id="312" r:id="rId9"/>
    <p:sldId id="316" r:id="rId10"/>
    <p:sldId id="317" r:id="rId11"/>
    <p:sldId id="318" r:id="rId12"/>
    <p:sldId id="319" r:id="rId13"/>
    <p:sldId id="320" r:id="rId14"/>
    <p:sldId id="321" r:id="rId1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2/9/2017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2/9/2017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2/9/2017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2/9/2017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2/9/2017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2/9/2017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victoria.ac.nz/e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ohn.barrow@vuw.ac.nz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victoria.ac.n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Sensors with Arduino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Microcontroller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4" y="3314835"/>
            <a:ext cx="2793651" cy="217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Running the code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Teacher can email the code to you</a:t>
            </a:r>
          </a:p>
          <a:p>
            <a:r>
              <a:rPr lang="en-AU" dirty="0" smtClean="0"/>
              <a:t>USB key</a:t>
            </a:r>
          </a:p>
          <a:p>
            <a:r>
              <a:rPr lang="en-AU" dirty="0" smtClean="0"/>
              <a:t>Copy from screen…</a:t>
            </a:r>
          </a:p>
          <a:p>
            <a:endParaRPr lang="en-AU" dirty="0"/>
          </a:p>
          <a:p>
            <a:r>
              <a:rPr lang="en-AU" dirty="0" smtClean="0"/>
              <a:t>Write, compile, upload…</a:t>
            </a:r>
          </a:p>
          <a:p>
            <a:r>
              <a:rPr lang="en-AU" dirty="0" smtClean="0"/>
              <a:t>Open the serial monitor and wave your hand over the sensor</a:t>
            </a:r>
          </a:p>
          <a:p>
            <a:r>
              <a:rPr lang="en-AU" dirty="0" smtClean="0"/>
              <a:t>Test it, explore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065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 24 - Add two LED’s, Stop/Go</a:t>
            </a:r>
            <a:endParaRPr lang="en-AU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8028" y="1498600"/>
            <a:ext cx="7776864" cy="498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77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code: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499917"/>
            <a:ext cx="4155449" cy="467953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// Exercise 24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// Using HC-SR04 Ping distance sensor to activate 2 LED's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// LED1 = Red on Pin 11, LED2 = Green on Pin 10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#define </a:t>
            </a:r>
            <a:r>
              <a:rPr lang="en-AU" sz="1200" dirty="0" err="1"/>
              <a:t>trigPin</a:t>
            </a:r>
            <a:r>
              <a:rPr lang="en-AU" sz="1200" dirty="0"/>
              <a:t> 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#define </a:t>
            </a:r>
            <a:r>
              <a:rPr lang="en-AU" sz="1200" dirty="0" err="1"/>
              <a:t>echoPin</a:t>
            </a:r>
            <a:r>
              <a:rPr lang="en-AU" sz="1200" dirty="0"/>
              <a:t> 7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#define led1 11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#define led2 10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void setup()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  </a:t>
            </a:r>
            <a:r>
              <a:rPr lang="en-AU" sz="1200" dirty="0" err="1"/>
              <a:t>Serial.begin</a:t>
            </a:r>
            <a:r>
              <a:rPr lang="en-AU" sz="1200" dirty="0"/>
              <a:t> (9600);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  </a:t>
            </a:r>
            <a:r>
              <a:rPr lang="en-AU" sz="1200" dirty="0" err="1"/>
              <a:t>pinMode</a:t>
            </a:r>
            <a:r>
              <a:rPr lang="en-AU" sz="1200" dirty="0"/>
              <a:t>(</a:t>
            </a:r>
            <a:r>
              <a:rPr lang="en-AU" sz="1200" dirty="0" err="1"/>
              <a:t>trigPin</a:t>
            </a:r>
            <a:r>
              <a:rPr lang="en-AU" sz="1200" dirty="0"/>
              <a:t>, OUTPUT);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  </a:t>
            </a:r>
            <a:r>
              <a:rPr lang="en-AU" sz="1200" dirty="0" err="1"/>
              <a:t>pinMode</a:t>
            </a:r>
            <a:r>
              <a:rPr lang="en-AU" sz="1200" dirty="0"/>
              <a:t>(</a:t>
            </a:r>
            <a:r>
              <a:rPr lang="en-AU" sz="1200" dirty="0" err="1"/>
              <a:t>echoPin</a:t>
            </a:r>
            <a:r>
              <a:rPr lang="en-AU" sz="1200" dirty="0"/>
              <a:t>, INPUT);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  </a:t>
            </a:r>
            <a:r>
              <a:rPr lang="en-AU" sz="1200" dirty="0" err="1"/>
              <a:t>pinMode</a:t>
            </a:r>
            <a:r>
              <a:rPr lang="en-AU" sz="1200" dirty="0"/>
              <a:t>(led1, OUTPUT);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  </a:t>
            </a:r>
            <a:r>
              <a:rPr lang="en-AU" sz="1200" dirty="0" err="1"/>
              <a:t>pinMode</a:t>
            </a:r>
            <a:r>
              <a:rPr lang="en-AU" sz="1200" dirty="0"/>
              <a:t>(led2, OUTPUT);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20574" y="476672"/>
            <a:ext cx="5112568" cy="4679531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void loop()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long duration, distance;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</a:t>
            </a:r>
            <a:r>
              <a:rPr lang="en-AU" sz="1200" dirty="0" err="1" smtClean="0"/>
              <a:t>digitalWrite</a:t>
            </a:r>
            <a:r>
              <a:rPr lang="en-AU" sz="1200" dirty="0" smtClean="0"/>
              <a:t>(</a:t>
            </a:r>
            <a:r>
              <a:rPr lang="en-AU" sz="1200" dirty="0" err="1" smtClean="0"/>
              <a:t>trigPin</a:t>
            </a:r>
            <a:r>
              <a:rPr lang="en-AU" sz="1200" dirty="0" smtClean="0"/>
              <a:t>, LOW);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</a:t>
            </a:r>
            <a:r>
              <a:rPr lang="en-AU" sz="1200" dirty="0" err="1" smtClean="0"/>
              <a:t>delayMicroseconds</a:t>
            </a:r>
            <a:r>
              <a:rPr lang="en-AU" sz="1200" dirty="0" smtClean="0"/>
              <a:t>(2);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</a:t>
            </a:r>
            <a:r>
              <a:rPr lang="en-AU" sz="1200" dirty="0" err="1" smtClean="0"/>
              <a:t>digitalWrite</a:t>
            </a:r>
            <a:r>
              <a:rPr lang="en-AU" sz="1200" dirty="0" smtClean="0"/>
              <a:t>(</a:t>
            </a:r>
            <a:r>
              <a:rPr lang="en-AU" sz="1200" dirty="0" err="1" smtClean="0"/>
              <a:t>trigPin</a:t>
            </a:r>
            <a:r>
              <a:rPr lang="en-AU" sz="1200" dirty="0" smtClean="0"/>
              <a:t>, HIGH);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</a:t>
            </a:r>
            <a:r>
              <a:rPr lang="en-AU" sz="1200" dirty="0" err="1" smtClean="0"/>
              <a:t>delayMicroseconds</a:t>
            </a:r>
            <a:r>
              <a:rPr lang="en-AU" sz="1200" dirty="0" smtClean="0"/>
              <a:t>(10);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</a:t>
            </a:r>
            <a:r>
              <a:rPr lang="en-AU" sz="1200" dirty="0" err="1" smtClean="0"/>
              <a:t>digitalWrite</a:t>
            </a:r>
            <a:r>
              <a:rPr lang="en-AU" sz="1200" dirty="0" smtClean="0"/>
              <a:t>(</a:t>
            </a:r>
            <a:r>
              <a:rPr lang="en-AU" sz="1200" dirty="0" err="1" smtClean="0"/>
              <a:t>trigPin</a:t>
            </a:r>
            <a:r>
              <a:rPr lang="en-AU" sz="1200" dirty="0" smtClean="0"/>
              <a:t>, LOW);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duration = </a:t>
            </a:r>
            <a:r>
              <a:rPr lang="en-AU" sz="1200" dirty="0" err="1" smtClean="0"/>
              <a:t>pulseIn</a:t>
            </a:r>
            <a:r>
              <a:rPr lang="en-AU" sz="1200" dirty="0" smtClean="0"/>
              <a:t>(</a:t>
            </a:r>
            <a:r>
              <a:rPr lang="en-AU" sz="1200" dirty="0" err="1" smtClean="0"/>
              <a:t>echoPin</a:t>
            </a:r>
            <a:r>
              <a:rPr lang="en-AU" sz="1200" dirty="0" smtClean="0"/>
              <a:t>, HIGH);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distance = (duration/2) / 29.1;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if (distance &lt; 10) {  // This is where the LED On/Off happens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  </a:t>
            </a:r>
            <a:r>
              <a:rPr lang="en-AU" sz="1200" dirty="0" err="1" smtClean="0"/>
              <a:t>digitalWrite</a:t>
            </a:r>
            <a:r>
              <a:rPr lang="en-AU" sz="1200" dirty="0" smtClean="0"/>
              <a:t>(led1,HIGH); // When the Red condition is met, the Green LED should turn off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</a:t>
            </a:r>
            <a:r>
              <a:rPr lang="en-AU" sz="1200" dirty="0" err="1" smtClean="0"/>
              <a:t>digitalWrite</a:t>
            </a:r>
            <a:r>
              <a:rPr lang="en-AU" sz="1200" dirty="0" smtClean="0"/>
              <a:t>(led2,LOW);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else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  </a:t>
            </a:r>
            <a:r>
              <a:rPr lang="en-AU" sz="1200" dirty="0" err="1" smtClean="0"/>
              <a:t>digitalWrite</a:t>
            </a:r>
            <a:r>
              <a:rPr lang="en-AU" sz="1200" dirty="0" smtClean="0"/>
              <a:t>(led1,LOW);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  </a:t>
            </a:r>
            <a:r>
              <a:rPr lang="en-AU" sz="1200" dirty="0" err="1" smtClean="0"/>
              <a:t>digitalWrite</a:t>
            </a:r>
            <a:r>
              <a:rPr lang="en-AU" sz="1200" dirty="0" smtClean="0"/>
              <a:t>(led2,HIGH);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if (distance &gt;= 200 || distance &lt;= 0){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  </a:t>
            </a:r>
            <a:r>
              <a:rPr lang="en-AU" sz="1200" dirty="0" err="1" smtClean="0"/>
              <a:t>Serial.println</a:t>
            </a:r>
            <a:r>
              <a:rPr lang="en-AU" sz="1200" dirty="0" smtClean="0"/>
              <a:t>("Out of range");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else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  </a:t>
            </a:r>
            <a:r>
              <a:rPr lang="en-AU" sz="1200" dirty="0" err="1" smtClean="0"/>
              <a:t>Serial.print</a:t>
            </a:r>
            <a:r>
              <a:rPr lang="en-AU" sz="1200" dirty="0" smtClean="0"/>
              <a:t>(distance);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  </a:t>
            </a:r>
            <a:r>
              <a:rPr lang="en-AU" sz="1200" dirty="0" err="1" smtClean="0"/>
              <a:t>Serial.println</a:t>
            </a:r>
            <a:r>
              <a:rPr lang="en-AU" sz="1200" dirty="0" smtClean="0"/>
              <a:t>(" cm");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  delay(500);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AU" sz="1200" dirty="0" smtClean="0"/>
              <a:t>}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89650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Notes on the code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What's different?</a:t>
            </a:r>
          </a:p>
          <a:p>
            <a:r>
              <a:rPr lang="en-AU" dirty="0" smtClean="0"/>
              <a:t>What does that </a:t>
            </a:r>
            <a:r>
              <a:rPr lang="en-AU" dirty="0" err="1" smtClean="0"/>
              <a:t>mena</a:t>
            </a:r>
            <a:r>
              <a:rPr lang="en-AU" dirty="0" smtClean="0"/>
              <a:t>?</a:t>
            </a:r>
          </a:p>
          <a:p>
            <a:r>
              <a:rPr lang="en-AU" dirty="0" smtClean="0"/>
              <a:t>Why?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64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en-AU" dirty="0" smtClean="0"/>
              <a:t>Notes</a:t>
            </a:r>
            <a:endParaRPr lang="en-AU" dirty="0"/>
          </a:p>
        </p:txBody>
      </p:sp>
      <p:pic>
        <p:nvPicPr>
          <p:cNvPr id="5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70" y="5036310"/>
            <a:ext cx="9000000" cy="1592718"/>
          </a:xfr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048" y="297509"/>
            <a:ext cx="1971675" cy="150495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141412" y="2249487"/>
            <a:ext cx="9905999" cy="24213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This material has been put together by the Outreach coordinator of the School of Engineering and Computer Studies (SECS) at Victoria University of Wellington (VUW), New Zealand.</a:t>
            </a:r>
          </a:p>
          <a:p>
            <a:r>
              <a:rPr lang="en-AU" dirty="0" smtClean="0"/>
              <a:t>It is free to distribute and pass on to all who may find it useful.</a:t>
            </a:r>
          </a:p>
          <a:p>
            <a:r>
              <a:rPr lang="en-AU" dirty="0" smtClean="0"/>
              <a:t>The author of this presentation and supporting documents can be reached at: </a:t>
            </a:r>
            <a:r>
              <a:rPr lang="en-AU" dirty="0" smtClean="0">
                <a:hlinkClick r:id="rId6"/>
              </a:rPr>
              <a:t>john.barrow@vuw.ac.nz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077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Students can configure and </a:t>
            </a:r>
            <a:r>
              <a:rPr lang="en-AU" dirty="0" smtClean="0"/>
              <a:t>use a temperature sensor</a:t>
            </a:r>
          </a:p>
          <a:p>
            <a:r>
              <a:rPr lang="en-AU" dirty="0"/>
              <a:t>Students can configure and </a:t>
            </a:r>
            <a:r>
              <a:rPr lang="en-AU" dirty="0" smtClean="0"/>
              <a:t>use an </a:t>
            </a:r>
            <a:r>
              <a:rPr lang="en-AU" smtClean="0"/>
              <a:t>Ultrasonic sensor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145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 22 – Temperature sensor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SIK kit has 2 sensors that look the same, the tmp36 and the 222</a:t>
            </a:r>
          </a:p>
          <a:p>
            <a:r>
              <a:rPr lang="en-AU" dirty="0" smtClean="0"/>
              <a:t>Use the tmp36</a:t>
            </a:r>
          </a:p>
          <a:p>
            <a:r>
              <a:rPr lang="en-AU" dirty="0" smtClean="0"/>
              <a:t>If you use the 222 then when you look at the serial monitor it will have negative numbers displayed (for project 7)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135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Fritzing diagram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1924" y="2060848"/>
            <a:ext cx="7620000" cy="3962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619649" y="2204864"/>
            <a:ext cx="1959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Note the facing of the sensor and the connectors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1701924" y="6118381"/>
            <a:ext cx="7620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&lt;File&gt;, &lt;Examples&gt;, &lt;SIK_Guide_Code_32&gt;, &lt;</a:t>
            </a:r>
            <a:r>
              <a:rPr lang="en-AU" dirty="0" smtClean="0"/>
              <a:t>Circuit_07&gt;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90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Reading the temperature sensor:</a:t>
            </a:r>
            <a:endParaRPr lang="en-AU" dirty="0"/>
          </a:p>
        </p:txBody>
      </p:sp>
      <p:pic>
        <p:nvPicPr>
          <p:cNvPr id="1026" name="Picture 2" descr="Image result for 222 sensor temperature pi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038" y="1701800"/>
            <a:ext cx="5920348" cy="446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89956" y="1988840"/>
            <a:ext cx="1232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Flat face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1560799" y="4581128"/>
            <a:ext cx="1661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Curved face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471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Notes on the code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Should be familiar by now</a:t>
            </a:r>
          </a:p>
          <a:p>
            <a:r>
              <a:rPr lang="en-AU" dirty="0" smtClean="0"/>
              <a:t>The conversion from an </a:t>
            </a:r>
            <a:r>
              <a:rPr lang="en-AU" dirty="0" err="1" smtClean="0"/>
              <a:t>analog</a:t>
            </a:r>
            <a:r>
              <a:rPr lang="en-AU" dirty="0" smtClean="0"/>
              <a:t> </a:t>
            </a:r>
            <a:r>
              <a:rPr lang="en-AU" dirty="0" smtClean="0"/>
              <a:t>reading to temperature is the most interesting part:</a:t>
            </a:r>
          </a:p>
          <a:p>
            <a:r>
              <a:rPr lang="en-AU" dirty="0" smtClean="0"/>
              <a:t>Analog reads 0-1023 (LOW – 0v, to HIGH, 5v)</a:t>
            </a:r>
          </a:p>
          <a:p>
            <a:r>
              <a:rPr lang="en-AU" dirty="0" smtClean="0"/>
              <a:t>Convert this reading to a percentage (relating the range 0-1023 to 0-5v)</a:t>
            </a:r>
          </a:p>
          <a:p>
            <a:r>
              <a:rPr lang="en-AU" dirty="0" smtClean="0"/>
              <a:t>Using a datasheet specific to each temperature sensor type convert the reading to temperature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647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 23 – Ultrasonic sensor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8182644" y="1683383"/>
            <a:ext cx="359822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HC-SR04 has 4 connectors: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VCC – Power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Trig – Trigger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Echo – receive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4 GND – ground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  <a:p>
            <a:r>
              <a:rPr lang="en-AU" dirty="0" smtClean="0"/>
              <a:t>Measuring angle: 15</a:t>
            </a:r>
            <a:r>
              <a:rPr lang="en-AU" baseline="30000" dirty="0" smtClean="0"/>
              <a:t>o</a:t>
            </a:r>
          </a:p>
          <a:p>
            <a:r>
              <a:rPr lang="en-AU" dirty="0" smtClean="0"/>
              <a:t>Ranging distance: 2cm-4cm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8883" y="1683383"/>
            <a:ext cx="6594424" cy="469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Write the code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836" y="1628800"/>
            <a:ext cx="5163561" cy="4751539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// Exercise 23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// </a:t>
            </a:r>
            <a:r>
              <a:rPr lang="en-US" dirty="0"/>
              <a:t>Sourced from p58 Kimmo and </a:t>
            </a:r>
            <a:r>
              <a:rPr lang="en-US" dirty="0" err="1"/>
              <a:t>Tero</a:t>
            </a:r>
            <a:r>
              <a:rPr lang="en-US" dirty="0"/>
              <a:t> </a:t>
            </a:r>
            <a:r>
              <a:rPr lang="en-US" dirty="0" err="1"/>
              <a:t>Karvinen</a:t>
            </a:r>
            <a:r>
              <a:rPr lang="en-US" dirty="0"/>
              <a:t>, Make: Getting started with sensors, p58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// HC-SR04 Ultrasonic sensor for distance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trigPin</a:t>
            </a:r>
            <a:r>
              <a:rPr lang="en-US" dirty="0"/>
              <a:t> = 8; //When set to HIGH this will trigger the sensor to emit a pulse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echoPin</a:t>
            </a:r>
            <a:r>
              <a:rPr lang="en-US" dirty="0"/>
              <a:t> = 7; //the echo pin will </a:t>
            </a:r>
            <a:r>
              <a:rPr lang="en-US" dirty="0" err="1"/>
              <a:t>lsiten</a:t>
            </a:r>
            <a:r>
              <a:rPr lang="en-US" dirty="0"/>
              <a:t> for the response to the triggers pulse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float v=343.21+0.6*20;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// </a:t>
            </a:r>
            <a:r>
              <a:rPr lang="en-US" sz="1900" dirty="0"/>
              <a:t>the</a:t>
            </a:r>
            <a:r>
              <a:rPr lang="en-US" dirty="0"/>
              <a:t> speed of sound is 343.21 meters per second at 20 degrees 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// the </a:t>
            </a:r>
            <a:r>
              <a:rPr lang="en-US" dirty="0" err="1"/>
              <a:t>calc</a:t>
            </a:r>
            <a:r>
              <a:rPr lang="en-US" dirty="0"/>
              <a:t> also sets the temp as 20 degrees 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// for a slight gain in accuracy - what is the room temperature and what is the speed of sound at that temp?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38428" y="1179897"/>
            <a:ext cx="576064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/>
              <a:t>void setup() {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  </a:t>
            </a:r>
            <a:r>
              <a:rPr lang="en-US" sz="1200" dirty="0" err="1"/>
              <a:t>Serial.begin</a:t>
            </a:r>
            <a:r>
              <a:rPr lang="en-US" sz="1200" dirty="0"/>
              <a:t>(9600);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  </a:t>
            </a:r>
            <a:r>
              <a:rPr lang="en-US" sz="1200" dirty="0" err="1"/>
              <a:t>pinMode</a:t>
            </a:r>
            <a:r>
              <a:rPr lang="en-US" sz="1200" dirty="0"/>
              <a:t>(</a:t>
            </a:r>
            <a:r>
              <a:rPr lang="en-US" sz="1200" dirty="0" err="1"/>
              <a:t>trigPin,OUTPUT</a:t>
            </a:r>
            <a:r>
              <a:rPr lang="en-US" sz="1200" dirty="0"/>
              <a:t>); //set the trigger to pulse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  </a:t>
            </a:r>
            <a:r>
              <a:rPr lang="en-US" sz="1200" dirty="0" err="1"/>
              <a:t>pinMode</a:t>
            </a:r>
            <a:r>
              <a:rPr lang="en-US" sz="1200" dirty="0"/>
              <a:t>(</a:t>
            </a:r>
            <a:r>
              <a:rPr lang="en-US" sz="1200" dirty="0" err="1"/>
              <a:t>echoPin</a:t>
            </a:r>
            <a:r>
              <a:rPr lang="en-US" sz="1200" dirty="0"/>
              <a:t>, INPUT); //set the echo to read the pulse return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}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float </a:t>
            </a:r>
            <a:r>
              <a:rPr lang="en-US" sz="1200" dirty="0" err="1"/>
              <a:t>distanceCm</a:t>
            </a:r>
            <a:r>
              <a:rPr lang="en-US" sz="1200" dirty="0"/>
              <a:t>(){ //define a new function, in 2 parts, one for the trigger (pulse) and one for the echo (return)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  </a:t>
            </a:r>
            <a:r>
              <a:rPr lang="en-US" sz="1200" dirty="0" err="1"/>
              <a:t>digitalWrite</a:t>
            </a:r>
            <a:r>
              <a:rPr lang="en-US" sz="1200" dirty="0"/>
              <a:t>(</a:t>
            </a:r>
            <a:r>
              <a:rPr lang="en-US" sz="1200" dirty="0" err="1"/>
              <a:t>trigPin</a:t>
            </a:r>
            <a:r>
              <a:rPr lang="en-US" sz="1200" dirty="0"/>
              <a:t>, LOW); //set to zero to start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  </a:t>
            </a:r>
            <a:r>
              <a:rPr lang="en-US" sz="1200" dirty="0" err="1"/>
              <a:t>delayMicroseconds</a:t>
            </a:r>
            <a:r>
              <a:rPr lang="en-US" sz="1200" dirty="0"/>
              <a:t>(3); //rapid pulses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  </a:t>
            </a:r>
            <a:r>
              <a:rPr lang="en-US" sz="1200" dirty="0" err="1"/>
              <a:t>digitalWrite</a:t>
            </a:r>
            <a:r>
              <a:rPr lang="en-US" sz="1200" dirty="0"/>
              <a:t>(</a:t>
            </a:r>
            <a:r>
              <a:rPr lang="en-US" sz="1200" dirty="0" err="1"/>
              <a:t>trigPin</a:t>
            </a:r>
            <a:r>
              <a:rPr lang="en-US" sz="1200" dirty="0"/>
              <a:t>, HIGH);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  </a:t>
            </a:r>
            <a:r>
              <a:rPr lang="en-US" sz="1200" dirty="0" err="1"/>
              <a:t>delayMicroseconds</a:t>
            </a:r>
            <a:r>
              <a:rPr lang="en-US" sz="1200" dirty="0"/>
              <a:t>(5);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  </a:t>
            </a:r>
            <a:r>
              <a:rPr lang="en-US" sz="1200" dirty="0" err="1"/>
              <a:t>digitalWrite</a:t>
            </a:r>
            <a:r>
              <a:rPr lang="en-US" sz="1200" dirty="0"/>
              <a:t>(</a:t>
            </a:r>
            <a:r>
              <a:rPr lang="en-US" sz="1200" dirty="0" err="1"/>
              <a:t>trigPin</a:t>
            </a:r>
            <a:r>
              <a:rPr lang="en-US" sz="1200" dirty="0"/>
              <a:t>, LOW);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  float </a:t>
            </a:r>
            <a:r>
              <a:rPr lang="en-US" sz="1200" dirty="0" err="1"/>
              <a:t>tUs</a:t>
            </a:r>
            <a:r>
              <a:rPr lang="en-US" sz="1200" dirty="0"/>
              <a:t> = </a:t>
            </a:r>
            <a:r>
              <a:rPr lang="en-US" sz="1200" dirty="0" err="1"/>
              <a:t>pulseIn</a:t>
            </a:r>
            <a:r>
              <a:rPr lang="en-US" sz="1200" dirty="0"/>
              <a:t>(</a:t>
            </a:r>
            <a:r>
              <a:rPr lang="en-US" sz="1200" dirty="0" err="1"/>
              <a:t>echoPin</a:t>
            </a:r>
            <a:r>
              <a:rPr lang="en-US" sz="1200" dirty="0"/>
              <a:t>, HIGH);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  float t = </a:t>
            </a:r>
            <a:r>
              <a:rPr lang="en-US" sz="1200" dirty="0" err="1"/>
              <a:t>tUs</a:t>
            </a:r>
            <a:r>
              <a:rPr lang="en-US" sz="1200" dirty="0"/>
              <a:t> / 1000.0 / 1000.0 / 2.0; //convert microseconds to seconds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  float d = t*v; //distance = time x velocity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  return d*100; //to give a result in cm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}</a:t>
            </a:r>
          </a:p>
          <a:p>
            <a:pPr>
              <a:lnSpc>
                <a:spcPct val="120000"/>
              </a:lnSpc>
            </a:pPr>
            <a:endParaRPr lang="en-US" sz="1200" dirty="0"/>
          </a:p>
          <a:p>
            <a:pPr>
              <a:lnSpc>
                <a:spcPct val="120000"/>
              </a:lnSpc>
            </a:pPr>
            <a:r>
              <a:rPr lang="en-US" sz="1200" dirty="0"/>
              <a:t>void loop() {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  </a:t>
            </a:r>
            <a:r>
              <a:rPr lang="en-US" sz="1200" dirty="0" err="1"/>
              <a:t>int</a:t>
            </a:r>
            <a:r>
              <a:rPr lang="en-US" sz="1200" dirty="0"/>
              <a:t> d=</a:t>
            </a:r>
            <a:r>
              <a:rPr lang="en-US" sz="1200" dirty="0" err="1"/>
              <a:t>distanceCm</a:t>
            </a:r>
            <a:r>
              <a:rPr lang="en-US" sz="1200" dirty="0"/>
              <a:t>();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  </a:t>
            </a:r>
            <a:r>
              <a:rPr lang="en-US" sz="1200" dirty="0" err="1"/>
              <a:t>Serial.println</a:t>
            </a:r>
            <a:r>
              <a:rPr lang="en-US" sz="1200" dirty="0"/>
              <a:t>(d, DEC);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  delay (200);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}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79884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803</Words>
  <Application>Microsoft Office PowerPoint</Application>
  <PresentationFormat>Custom</PresentationFormat>
  <Paragraphs>124</Paragraphs>
  <Slides>13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Tech 16x9</vt:lpstr>
      <vt:lpstr>Sensors with Arduino</vt:lpstr>
      <vt:lpstr>Notes</vt:lpstr>
      <vt:lpstr>Learning Objectives</vt:lpstr>
      <vt:lpstr>Exercise 22 – Temperature sensor</vt:lpstr>
      <vt:lpstr>Fritzing diagram</vt:lpstr>
      <vt:lpstr>Reading the temperature sensor:</vt:lpstr>
      <vt:lpstr>Notes on the code</vt:lpstr>
      <vt:lpstr>Exercise 23 – Ultrasonic sensor</vt:lpstr>
      <vt:lpstr>Write the code</vt:lpstr>
      <vt:lpstr>Running the code</vt:lpstr>
      <vt:lpstr>Exercise 24 - Add two LED’s, Stop/Go</vt:lpstr>
      <vt:lpstr>The code:</vt:lpstr>
      <vt:lpstr>Notes on the code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2015-09-09T21:39:34Z</dcterms:created>
  <dcterms:modified xsi:type="dcterms:W3CDTF">2017-02-09T01:20:35Z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