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7" r:id="rId3"/>
    <p:sldId id="307" r:id="rId4"/>
    <p:sldId id="310" r:id="rId5"/>
    <p:sldId id="308" r:id="rId6"/>
    <p:sldId id="311" r:id="rId7"/>
    <p:sldId id="312" r:id="rId8"/>
    <p:sldId id="317" r:id="rId9"/>
    <p:sldId id="309" r:id="rId10"/>
    <p:sldId id="313" r:id="rId11"/>
    <p:sldId id="314" r:id="rId12"/>
    <p:sldId id="316" r:id="rId13"/>
    <p:sldId id="315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2/8/2017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victoria.ac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arp-world.com/products/device/lineup/data/pdf/datasheet/gp2y0a41sk_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Sensors with Arduino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it work like?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variable resistor</a:t>
            </a:r>
          </a:p>
          <a:p>
            <a:r>
              <a:rPr lang="en-AU" dirty="0" smtClean="0"/>
              <a:t>The more it bends the higher the resistance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79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on the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Using the serial monitor:</a:t>
            </a:r>
          </a:p>
          <a:p>
            <a:r>
              <a:rPr lang="en-AU" dirty="0" smtClean="0"/>
              <a:t>We need to specify a </a:t>
            </a:r>
            <a:r>
              <a:rPr lang="en-AU" dirty="0" err="1" smtClean="0"/>
              <a:t>comm</a:t>
            </a:r>
            <a:r>
              <a:rPr lang="en-AU" dirty="0" smtClean="0"/>
              <a:t> link:</a:t>
            </a:r>
          </a:p>
          <a:p>
            <a:r>
              <a:rPr lang="en-AU" dirty="0"/>
              <a:t> </a:t>
            </a:r>
            <a:r>
              <a:rPr lang="en-AU" dirty="0" err="1"/>
              <a:t>Serial.begin</a:t>
            </a:r>
            <a:r>
              <a:rPr lang="en-AU" dirty="0"/>
              <a:t>(9600</a:t>
            </a:r>
            <a:r>
              <a:rPr lang="en-AU" dirty="0" smtClean="0"/>
              <a:t>);</a:t>
            </a:r>
          </a:p>
          <a:p>
            <a:r>
              <a:rPr lang="en-AU" dirty="0" smtClean="0"/>
              <a:t>Then we need to choose what we print to the serial monitor: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Serial.println</a:t>
            </a:r>
            <a:r>
              <a:rPr lang="en-US" dirty="0"/>
              <a:t>("sensor: </a:t>
            </a:r>
            <a:r>
              <a:rPr lang="en-US" dirty="0" smtClean="0"/>
              <a:t>");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//</a:t>
            </a:r>
            <a:r>
              <a:rPr lang="en-US" dirty="0" err="1" smtClean="0"/>
              <a:t>println</a:t>
            </a:r>
            <a:r>
              <a:rPr lang="en-US" dirty="0" smtClean="0"/>
              <a:t> at the end sets a carriage return (new line)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flexposition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flexposition</a:t>
            </a:r>
            <a:r>
              <a:rPr lang="en-US" dirty="0"/>
              <a:t> = </a:t>
            </a:r>
            <a:r>
              <a:rPr lang="en-US" dirty="0" err="1"/>
              <a:t>analogRead</a:t>
            </a:r>
            <a:r>
              <a:rPr lang="en-US" dirty="0"/>
              <a:t>(</a:t>
            </a:r>
            <a:r>
              <a:rPr lang="en-US" dirty="0" err="1"/>
              <a:t>flexPin</a:t>
            </a:r>
            <a:r>
              <a:rPr lang="en-US" dirty="0"/>
              <a:t>);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0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Alternative exercise – Flex Sensor and Servo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076" y="1563067"/>
            <a:ext cx="6010802" cy="4462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9996" y="6118381"/>
            <a:ext cx="8476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&lt;File&gt;, &lt;Examples&gt;, &lt;SIK_Guide_Code_32&gt;, &lt;</a:t>
            </a:r>
            <a:r>
              <a:rPr lang="en-AU" dirty="0" smtClean="0"/>
              <a:t>Circuit_09&gt;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9406780" y="3212976"/>
            <a:ext cx="2201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Read through the SIK script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78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07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Students can configure and </a:t>
            </a:r>
            <a:r>
              <a:rPr lang="en-AU" dirty="0" smtClean="0"/>
              <a:t>use an IR Sensor and interpret its sensor reading</a:t>
            </a:r>
          </a:p>
          <a:p>
            <a:r>
              <a:rPr lang="en-AU" dirty="0"/>
              <a:t>Students can configure and </a:t>
            </a:r>
            <a:r>
              <a:rPr lang="en-AU" dirty="0" smtClean="0"/>
              <a:t>use a </a:t>
            </a:r>
            <a:r>
              <a:rPr lang="en-AU" dirty="0" err="1" smtClean="0"/>
              <a:t>flexiforce</a:t>
            </a:r>
            <a:r>
              <a:rPr lang="en-AU" dirty="0" smtClean="0"/>
              <a:t> sensor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09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20 – IR sensor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401" y="1701800"/>
            <a:ext cx="6319622" cy="4462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0196" y="6164263"/>
            <a:ext cx="461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Using IR </a:t>
            </a:r>
            <a:r>
              <a:rPr lang="en-US" dirty="0"/>
              <a:t>proximity to detect objects</a:t>
            </a:r>
          </a:p>
        </p:txBody>
      </p:sp>
    </p:spTree>
    <p:extLst>
      <p:ext uri="{BB962C8B-B14F-4D97-AF65-F5344CB8AC3E}">
        <p14:creationId xmlns:p14="http://schemas.microsoft.com/office/powerpoint/2010/main" val="2519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First exploration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&lt;File&gt;, &lt;Examples&gt;, &lt;0.1 Basics&gt;, &lt;</a:t>
            </a:r>
            <a:r>
              <a:rPr lang="en-AU" dirty="0" err="1" smtClean="0"/>
              <a:t>AnalogReadSerial</a:t>
            </a:r>
            <a:r>
              <a:rPr lang="en-AU" dirty="0" smtClean="0"/>
              <a:t>&gt;</a:t>
            </a:r>
          </a:p>
          <a:p>
            <a:r>
              <a:rPr lang="en-AU" dirty="0" smtClean="0"/>
              <a:t>Then open the serial monitor (which is where?)</a:t>
            </a:r>
          </a:p>
          <a:p>
            <a:r>
              <a:rPr lang="en-AU" dirty="0" smtClean="0"/>
              <a:t>Wave your hand over the IR sensor</a:t>
            </a:r>
          </a:p>
          <a:p>
            <a:r>
              <a:rPr lang="en-AU" dirty="0" smtClean="0"/>
              <a:t>What do you see?</a:t>
            </a:r>
          </a:p>
          <a:p>
            <a:r>
              <a:rPr lang="en-AU" dirty="0" smtClean="0"/>
              <a:t>What does it mean?</a:t>
            </a:r>
          </a:p>
          <a:p>
            <a:r>
              <a:rPr lang="en-AU" dirty="0" smtClean="0"/>
              <a:t>How could you use the numbers shown in the serial monitor?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98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Exploring further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&lt;File&gt;, &lt;Examples&gt;, &lt;</a:t>
            </a:r>
            <a:r>
              <a:rPr lang="en-AU" dirty="0" smtClean="0"/>
              <a:t>0.5 Control&gt;, &lt;</a:t>
            </a:r>
            <a:r>
              <a:rPr lang="en-AU" dirty="0" err="1" smtClean="0"/>
              <a:t>IfStatementConditional</a:t>
            </a:r>
            <a:r>
              <a:rPr lang="en-AU" dirty="0" smtClean="0"/>
              <a:t>&gt;</a:t>
            </a:r>
            <a:endParaRPr lang="en-AU" dirty="0"/>
          </a:p>
          <a:p>
            <a:r>
              <a:rPr lang="en-AU" dirty="0" smtClean="0"/>
              <a:t>Wave your hand over the IR sensor</a:t>
            </a:r>
          </a:p>
          <a:p>
            <a:r>
              <a:rPr lang="en-AU" dirty="0" smtClean="0"/>
              <a:t>What happens?</a:t>
            </a:r>
          </a:p>
          <a:p>
            <a:r>
              <a:rPr lang="en-AU" dirty="0" smtClean="0"/>
              <a:t>Why, what range?</a:t>
            </a:r>
          </a:p>
          <a:p>
            <a:r>
              <a:rPr lang="en-AU" dirty="0" smtClean="0"/>
              <a:t>Varying the ‘</a:t>
            </a:r>
            <a:r>
              <a:rPr lang="en-AU" dirty="0" err="1" smtClean="0"/>
              <a:t>const</a:t>
            </a:r>
            <a:r>
              <a:rPr lang="en-AU" dirty="0" smtClean="0"/>
              <a:t> </a:t>
            </a:r>
            <a:r>
              <a:rPr lang="en-AU" dirty="0" err="1"/>
              <a:t>int</a:t>
            </a:r>
            <a:r>
              <a:rPr lang="en-AU" dirty="0"/>
              <a:t> </a:t>
            </a:r>
            <a:r>
              <a:rPr lang="en-AU" dirty="0" smtClean="0"/>
              <a:t>threshold’ will vary its sensitivity not its range</a:t>
            </a:r>
            <a:endParaRPr lang="en-AU" dirty="0"/>
          </a:p>
        </p:txBody>
      </p:sp>
      <p:pic>
        <p:nvPicPr>
          <p:cNvPr id="1028" name="Picture 4" descr="Image result for IR sensor 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4725144"/>
            <a:ext cx="27241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Different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the datasheet for performance</a:t>
            </a:r>
          </a:p>
          <a:p>
            <a:r>
              <a:rPr lang="en-AU" dirty="0" smtClean="0"/>
              <a:t>Look up a datasheet online, for example:</a:t>
            </a:r>
          </a:p>
          <a:p>
            <a:r>
              <a:rPr lang="en-AU" sz="2000" dirty="0">
                <a:hlinkClick r:id="rId2"/>
              </a:rPr>
              <a:t>http://</a:t>
            </a:r>
            <a:r>
              <a:rPr lang="en-AU" sz="2000" dirty="0" smtClean="0">
                <a:hlinkClick r:id="rId2"/>
              </a:rPr>
              <a:t>www.sharp-world.com/products/device/lineup/data/pdf/datasheet/gp2y0a41sk_e.pdf</a:t>
            </a:r>
            <a:r>
              <a:rPr lang="en-AU" sz="2000" dirty="0" smtClean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84" y="3687738"/>
            <a:ext cx="3305175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28" y="3687737"/>
            <a:ext cx="3124200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078" y="6068903"/>
            <a:ext cx="2705100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466" y="6250199"/>
            <a:ext cx="3209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21 - </a:t>
            </a:r>
            <a:r>
              <a:rPr lang="en-AU" dirty="0" err="1" smtClean="0"/>
              <a:t>Flexiforce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423" y="1701800"/>
            <a:ext cx="9283578" cy="44624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1924" y="6237312"/>
            <a:ext cx="10132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Open the serial monitor and watch what happens when you flex the sensor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7174532" y="1175543"/>
            <a:ext cx="404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flexiforce</a:t>
            </a:r>
            <a:r>
              <a:rPr lang="en-US" dirty="0"/>
              <a:t> to measure pressure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78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Flexi-force 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701796"/>
            <a:ext cx="4011433" cy="475153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/*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Flex Sensor and LEDs created by </a:t>
            </a:r>
            <a:r>
              <a:rPr lang="en-US" dirty="0" err="1"/>
              <a:t>ScottC</a:t>
            </a:r>
            <a:r>
              <a:rPr lang="en-US" dirty="0"/>
              <a:t> on 23rd May 2011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updated on 16/05/2012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Exercise 21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-----------------------------------------------------*/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//Flex Sensor Pin (</a:t>
            </a:r>
            <a:r>
              <a:rPr lang="en-US" dirty="0" err="1"/>
              <a:t>flexPin</a:t>
            </a:r>
            <a:r>
              <a:rPr lang="en-US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//the analog pin the Flex Sensor is connected to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flexPin</a:t>
            </a:r>
            <a:r>
              <a:rPr lang="en-US" dirty="0"/>
              <a:t> = 0;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flexposition</a:t>
            </a:r>
            <a:r>
              <a:rPr lang="en-US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void setup()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=4; </a:t>
            </a:r>
            <a:r>
              <a:rPr lang="en-US" dirty="0" err="1"/>
              <a:t>i</a:t>
            </a:r>
            <a:r>
              <a:rPr lang="en-US" dirty="0"/>
              <a:t>&lt;14;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OUTPUT); //sets the led pins 4 to 13 to output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void loop(){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//Ensure to turn off ALL LEDs before continuing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=4; </a:t>
            </a:r>
            <a:r>
              <a:rPr lang="en-US" dirty="0" err="1"/>
              <a:t>i</a:t>
            </a:r>
            <a:r>
              <a:rPr lang="en-US" dirty="0"/>
              <a:t>&lt;14;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LOW);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</a:t>
            </a:r>
            <a:r>
              <a:rPr lang="en-US" dirty="0" err="1"/>
              <a:t>Serial.println</a:t>
            </a:r>
            <a:r>
              <a:rPr lang="en-US" dirty="0"/>
              <a:t>("sensor: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flexposition</a:t>
            </a:r>
            <a:r>
              <a:rPr lang="en-US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</a:t>
            </a:r>
            <a:r>
              <a:rPr lang="en-US" dirty="0" err="1"/>
              <a:t>flexposition</a:t>
            </a:r>
            <a:r>
              <a:rPr lang="en-US" dirty="0"/>
              <a:t> = </a:t>
            </a:r>
            <a:r>
              <a:rPr lang="en-US" dirty="0" err="1"/>
              <a:t>analogRead</a:t>
            </a:r>
            <a:r>
              <a:rPr lang="en-US" dirty="0"/>
              <a:t>(</a:t>
            </a:r>
            <a:r>
              <a:rPr lang="en-US" dirty="0" err="1"/>
              <a:t>flexPin</a:t>
            </a:r>
            <a:r>
              <a:rPr lang="en-US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/* Read the flex Level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Adjust the value 130 to 275 to span 4 to 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The values 130 and 275 may need to be widened to suit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the minimum and maximum flex levels being read by the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6300" y="1648621"/>
            <a:ext cx="6092825" cy="45686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/>
              <a:t> Analog pin */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</a:t>
            </a:r>
            <a:r>
              <a:rPr lang="en-US" sz="900" dirty="0" err="1"/>
              <a:t>int</a:t>
            </a:r>
            <a:r>
              <a:rPr lang="en-US" sz="900" dirty="0"/>
              <a:t> </a:t>
            </a:r>
            <a:r>
              <a:rPr lang="en-US" sz="900" dirty="0" err="1"/>
              <a:t>flexReading</a:t>
            </a:r>
            <a:r>
              <a:rPr lang="en-US" sz="900" dirty="0"/>
              <a:t> = map(</a:t>
            </a:r>
            <a:r>
              <a:rPr lang="en-US" sz="900" dirty="0" err="1"/>
              <a:t>analogRead</a:t>
            </a:r>
            <a:r>
              <a:rPr lang="en-US" sz="900" dirty="0"/>
              <a:t>(</a:t>
            </a:r>
            <a:r>
              <a:rPr lang="en-US" sz="900" dirty="0" err="1"/>
              <a:t>flexPin</a:t>
            </a:r>
            <a:r>
              <a:rPr lang="en-US" sz="900" dirty="0"/>
              <a:t>), 130, 275, 4, 13);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//  </a:t>
            </a:r>
            <a:r>
              <a:rPr lang="en-US" sz="900" dirty="0" err="1"/>
              <a:t>int</a:t>
            </a:r>
            <a:r>
              <a:rPr lang="en-US" sz="900" dirty="0"/>
              <a:t> </a:t>
            </a:r>
            <a:r>
              <a:rPr lang="en-US" sz="900" dirty="0" err="1"/>
              <a:t>flexReading</a:t>
            </a:r>
            <a:r>
              <a:rPr lang="en-US" sz="900" dirty="0"/>
              <a:t> = map(</a:t>
            </a:r>
            <a:r>
              <a:rPr lang="en-US" sz="900" dirty="0" err="1"/>
              <a:t>analogRead</a:t>
            </a:r>
            <a:r>
              <a:rPr lang="en-US" sz="900" dirty="0"/>
              <a:t>(</a:t>
            </a:r>
            <a:r>
              <a:rPr lang="en-US" sz="900" dirty="0" err="1"/>
              <a:t>flexPin</a:t>
            </a:r>
            <a:r>
              <a:rPr lang="en-US" sz="900" dirty="0"/>
              <a:t>), 200, 450, 4, 13); authors modified code line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// Make sure the value does not go beyond 4 or 13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</a:t>
            </a:r>
            <a:r>
              <a:rPr lang="en-US" sz="900" dirty="0" err="1"/>
              <a:t>int</a:t>
            </a:r>
            <a:r>
              <a:rPr lang="en-US" sz="900" dirty="0"/>
              <a:t> </a:t>
            </a:r>
            <a:r>
              <a:rPr lang="en-US" sz="900" dirty="0" err="1"/>
              <a:t>LEDnum</a:t>
            </a:r>
            <a:r>
              <a:rPr lang="en-US" sz="900" dirty="0"/>
              <a:t> = constrain(</a:t>
            </a:r>
            <a:r>
              <a:rPr lang="en-US" sz="900" dirty="0" err="1"/>
              <a:t>flexReading</a:t>
            </a:r>
            <a:r>
              <a:rPr lang="en-US" sz="900" dirty="0"/>
              <a:t>, 4, 13);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/*Call the blink function: this will turn the LED on for 10 milliseconds, and keep it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 off for only 1 millisecond. You can change the blink rate by changing these values,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 however, I want a quick response time when the flex sensor bends, hence the small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 values. </a:t>
            </a:r>
            <a:r>
              <a:rPr lang="en-US" sz="900" dirty="0" err="1"/>
              <a:t>LEDnum</a:t>
            </a:r>
            <a:r>
              <a:rPr lang="en-US" sz="900" dirty="0"/>
              <a:t> determines which LED gets turned on.*/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blink(</a:t>
            </a:r>
            <a:r>
              <a:rPr lang="en-US" sz="900" dirty="0" err="1"/>
              <a:t>LEDnum</a:t>
            </a:r>
            <a:r>
              <a:rPr lang="en-US" sz="900" dirty="0"/>
              <a:t>, 10,1);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}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900" dirty="0"/>
              <a:t>// The blink function - used to turn the LEDs on and off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void blink(</a:t>
            </a:r>
            <a:r>
              <a:rPr lang="en-US" sz="900" dirty="0" err="1"/>
              <a:t>int</a:t>
            </a:r>
            <a:r>
              <a:rPr lang="en-US" sz="900" dirty="0"/>
              <a:t> </a:t>
            </a:r>
            <a:r>
              <a:rPr lang="en-US" sz="900" dirty="0" err="1"/>
              <a:t>LEDPin</a:t>
            </a:r>
            <a:r>
              <a:rPr lang="en-US" sz="900" dirty="0"/>
              <a:t>, </a:t>
            </a:r>
            <a:r>
              <a:rPr lang="en-US" sz="900" dirty="0" err="1"/>
              <a:t>int</a:t>
            </a:r>
            <a:r>
              <a:rPr lang="en-US" sz="900" dirty="0"/>
              <a:t> </a:t>
            </a:r>
            <a:r>
              <a:rPr lang="en-US" sz="900" dirty="0" err="1"/>
              <a:t>onTime</a:t>
            </a:r>
            <a:r>
              <a:rPr lang="en-US" sz="900" dirty="0"/>
              <a:t>, </a:t>
            </a:r>
            <a:r>
              <a:rPr lang="en-US" sz="900" dirty="0" err="1"/>
              <a:t>int</a:t>
            </a:r>
            <a:r>
              <a:rPr lang="en-US" sz="900" dirty="0"/>
              <a:t> </a:t>
            </a:r>
            <a:r>
              <a:rPr lang="en-US" sz="900" dirty="0" err="1"/>
              <a:t>offTime</a:t>
            </a:r>
            <a:r>
              <a:rPr lang="en-US" sz="900" dirty="0"/>
              <a:t>){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 // Turn the LED on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</a:t>
            </a:r>
            <a:r>
              <a:rPr lang="en-US" sz="900" dirty="0" err="1"/>
              <a:t>digitalWrite</a:t>
            </a:r>
            <a:r>
              <a:rPr lang="en-US" sz="900" dirty="0"/>
              <a:t>(</a:t>
            </a:r>
            <a:r>
              <a:rPr lang="en-US" sz="900" dirty="0" err="1"/>
              <a:t>LEDPin</a:t>
            </a:r>
            <a:r>
              <a:rPr lang="en-US" sz="900" dirty="0"/>
              <a:t>, HIGH); 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 // Delay so that you can see the LED go On.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delay(</a:t>
            </a:r>
            <a:r>
              <a:rPr lang="en-US" sz="900" dirty="0" err="1"/>
              <a:t>onTime</a:t>
            </a:r>
            <a:r>
              <a:rPr lang="en-US" sz="900" dirty="0"/>
              <a:t>);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 // Turn the LED Off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 </a:t>
            </a:r>
            <a:r>
              <a:rPr lang="en-US" sz="900" dirty="0" err="1"/>
              <a:t>digitalWrite</a:t>
            </a:r>
            <a:r>
              <a:rPr lang="en-US" sz="900" dirty="0"/>
              <a:t>(</a:t>
            </a:r>
            <a:r>
              <a:rPr lang="en-US" sz="900" dirty="0" err="1"/>
              <a:t>LEDPin</a:t>
            </a:r>
            <a:r>
              <a:rPr lang="en-US" sz="900" dirty="0"/>
              <a:t>, LOW); 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// Increase this Delay if you want to see an actual blinking effect.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  delay(</a:t>
            </a:r>
            <a:r>
              <a:rPr lang="en-US" sz="900" dirty="0" err="1"/>
              <a:t>offTime</a:t>
            </a:r>
            <a:r>
              <a:rPr lang="en-US" sz="900" dirty="0"/>
              <a:t>);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}</a:t>
            </a:r>
            <a:endParaRPr lang="en-AU" sz="900" dirty="0"/>
          </a:p>
        </p:txBody>
      </p:sp>
      <p:sp>
        <p:nvSpPr>
          <p:cNvPr id="5" name="Rectangle 4"/>
          <p:cNvSpPr/>
          <p:nvPr/>
        </p:nvSpPr>
        <p:spPr>
          <a:xfrm>
            <a:off x="189756" y="6453335"/>
            <a:ext cx="8807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http://arduinobasics.blogspot.co.nz/2011/05/arduino-uno-flex-sensor-and-leds.html</a:t>
            </a:r>
          </a:p>
        </p:txBody>
      </p:sp>
    </p:spTree>
    <p:extLst>
      <p:ext uri="{BB962C8B-B14F-4D97-AF65-F5344CB8AC3E}">
        <p14:creationId xmlns:p14="http://schemas.microsoft.com/office/powerpoint/2010/main" val="30740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728</Words>
  <Application>Microsoft Office PowerPoint</Application>
  <PresentationFormat>Custom</PresentationFormat>
  <Paragraphs>107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Tech 16x9</vt:lpstr>
      <vt:lpstr>Sensors with Arduino</vt:lpstr>
      <vt:lpstr>Notes</vt:lpstr>
      <vt:lpstr>Learning Objectives</vt:lpstr>
      <vt:lpstr>Exercise 20 – IR sensor</vt:lpstr>
      <vt:lpstr>First exploration</vt:lpstr>
      <vt:lpstr>Exploring further</vt:lpstr>
      <vt:lpstr>Different types</vt:lpstr>
      <vt:lpstr>Exercise 21 - Flexiforce</vt:lpstr>
      <vt:lpstr>Flexi-force script</vt:lpstr>
      <vt:lpstr>What does it work like?</vt:lpstr>
      <vt:lpstr>Notes on the code</vt:lpstr>
      <vt:lpstr>Alternative exercise – Flex Sensor and Servo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2017-02-07T22:58:19Z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