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handoutMasterIdLst>
    <p:handoutMasterId r:id="rId14"/>
  </p:handoutMasterIdLst>
  <p:sldIdLst>
    <p:sldId id="257" r:id="rId3"/>
    <p:sldId id="312" r:id="rId4"/>
    <p:sldId id="313" r:id="rId5"/>
    <p:sldId id="307" r:id="rId6"/>
    <p:sldId id="314" r:id="rId7"/>
    <p:sldId id="316" r:id="rId8"/>
    <p:sldId id="317" r:id="rId9"/>
    <p:sldId id="319" r:id="rId10"/>
    <p:sldId id="306" r:id="rId11"/>
    <p:sldId id="318" r:id="rId12"/>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6" d="100"/>
          <a:sy n="116" d="100"/>
        </p:scale>
        <p:origin x="390"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2/2/2017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2/2/2017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2/2/2017</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2/2/2017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2/2/2017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2/2/2017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2/2/2017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2/2/2017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2/2/2017</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victoria.ac.nz/ecs/" TargetMode="External"/><Relationship Id="rId1" Type="http://schemas.openxmlformats.org/officeDocument/2006/relationships/slideLayout" Target="../slideLayouts/slideLayout2.xml"/><Relationship Id="rId6" Type="http://schemas.openxmlformats.org/officeDocument/2006/relationships/hyperlink" Target="mailto:john.barrow@vuw.ac.nz" TargetMode="External"/><Relationship Id="rId5" Type="http://schemas.openxmlformats.org/officeDocument/2006/relationships/image" Target="../media/image3.GIF"/><Relationship Id="rId4" Type="http://schemas.openxmlformats.org/officeDocument/2006/relationships/hyperlink" Target="http://www.victoria.ac.n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sorium.github.io/Mozz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arduino.cc/en/Reference/Librar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audacity.sourceforge.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audacityteam.org/"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Audio tools with Arduino</a:t>
            </a:r>
            <a:endParaRPr lang="en-US" dirty="0"/>
          </a:p>
        </p:txBody>
      </p:sp>
      <p:sp>
        <p:nvSpPr>
          <p:cNvPr id="5" name="Subtitle 4"/>
          <p:cNvSpPr>
            <a:spLocks noGrp="1"/>
          </p:cNvSpPr>
          <p:nvPr>
            <p:ph type="subTitle" idx="1"/>
          </p:nvPr>
        </p:nvSpPr>
        <p:spPr/>
        <p:txBody>
          <a:bodyPr/>
          <a:lstStyle/>
          <a:p>
            <a:r>
              <a:rPr lang="en-US" dirty="0" smtClean="0"/>
              <a:t>A Microcontroller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1924" y="3314835"/>
            <a:ext cx="2793651" cy="2171428"/>
          </a:xfrm>
          <a:prstGeom prst="rect">
            <a:avLst/>
          </a:prstGeom>
        </p:spPr>
      </p:pic>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Audacity</a:t>
            </a:r>
            <a:endParaRPr lang="en-AU" dirty="0"/>
          </a:p>
        </p:txBody>
      </p:sp>
      <p:sp>
        <p:nvSpPr>
          <p:cNvPr id="3" name="Content Placeholder 2"/>
          <p:cNvSpPr>
            <a:spLocks noGrp="1"/>
          </p:cNvSpPr>
          <p:nvPr>
            <p:ph idx="1"/>
          </p:nvPr>
        </p:nvSpPr>
        <p:spPr/>
        <p:txBody>
          <a:bodyPr/>
          <a:lstStyle/>
          <a:p>
            <a:r>
              <a:rPr lang="en-AU" dirty="0" smtClean="0"/>
              <a:t>With this software you can modify sound files</a:t>
            </a:r>
          </a:p>
          <a:p>
            <a:r>
              <a:rPr lang="en-AU" dirty="0" smtClean="0"/>
              <a:t>Use </a:t>
            </a:r>
            <a:r>
              <a:rPr lang="en-AU" dirty="0" err="1" smtClean="0"/>
              <a:t>Mozzi</a:t>
            </a:r>
            <a:r>
              <a:rPr lang="en-AU" dirty="0" smtClean="0"/>
              <a:t> to generate sounds</a:t>
            </a:r>
          </a:p>
          <a:p>
            <a:r>
              <a:rPr lang="en-AU" dirty="0" smtClean="0"/>
              <a:t>Use Audacity to modify them</a:t>
            </a:r>
          </a:p>
          <a:p>
            <a:r>
              <a:rPr lang="en-AU" dirty="0" smtClean="0"/>
              <a:t>Explore, see what you can come up with.</a:t>
            </a:r>
          </a:p>
          <a:p>
            <a:r>
              <a:rPr lang="en-AU" dirty="0" smtClean="0"/>
              <a:t>This lesson is more about introducing you to these tools so that if you wish to more in this field you know where to start</a:t>
            </a:r>
            <a:endParaRPr lang="en-AU" dirty="0"/>
          </a:p>
        </p:txBody>
      </p:sp>
    </p:spTree>
    <p:extLst>
      <p:ext uri="{BB962C8B-B14F-4D97-AF65-F5344CB8AC3E}">
        <p14:creationId xmlns:p14="http://schemas.microsoft.com/office/powerpoint/2010/main" val="134209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a:xfrm>
            <a:off x="1141413" y="618518"/>
            <a:ext cx="9905998" cy="1478570"/>
          </a:xfrm>
        </p:spPr>
        <p:txBody>
          <a:bodyPr/>
          <a:lstStyle/>
          <a:p>
            <a:r>
              <a:rPr lang="en-AU" dirty="0" smtClean="0"/>
              <a:t>Notes</a:t>
            </a:r>
            <a:endParaRPr lang="en-AU" dirty="0"/>
          </a:p>
        </p:txBody>
      </p:sp>
      <p:pic>
        <p:nvPicPr>
          <p:cNvPr id="5"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4370" y="5036310"/>
            <a:ext cx="9000000" cy="1592718"/>
          </a:xfrm>
        </p:spPr>
      </p:pic>
      <p:pic>
        <p:nvPicPr>
          <p:cNvPr id="6" name="Picture 5">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93048" y="297509"/>
            <a:ext cx="1971675" cy="1504950"/>
          </a:xfrm>
          <a:prstGeom prst="rect">
            <a:avLst/>
          </a:prstGeom>
        </p:spPr>
      </p:pic>
      <p:sp>
        <p:nvSpPr>
          <p:cNvPr id="7" name="Content Placeholder 2"/>
          <p:cNvSpPr txBox="1">
            <a:spLocks/>
          </p:cNvSpPr>
          <p:nvPr/>
        </p:nvSpPr>
        <p:spPr>
          <a:xfrm>
            <a:off x="1141412" y="2249487"/>
            <a:ext cx="9905999" cy="242136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r>
              <a:rPr lang="en-AU" dirty="0" smtClean="0"/>
              <a:t>This material has been put together by the Outreach coordinator of the School of Engineering and Computer Studies (SECS) at Victoria University of Wellington (VUW), New Zealand.</a:t>
            </a:r>
          </a:p>
          <a:p>
            <a:r>
              <a:rPr lang="en-AU" dirty="0" smtClean="0"/>
              <a:t>It is free to distribute and pass on to all who may find it useful.</a:t>
            </a:r>
          </a:p>
          <a:p>
            <a:r>
              <a:rPr lang="en-AU" dirty="0" smtClean="0"/>
              <a:t>The author of this presentation and supporting documents can be reached at: </a:t>
            </a:r>
            <a:r>
              <a:rPr lang="en-AU" dirty="0" smtClean="0">
                <a:hlinkClick r:id="rId6"/>
              </a:rPr>
              <a:t>john.barrow@vuw.ac.nz</a:t>
            </a:r>
            <a:r>
              <a:rPr lang="en-AU" dirty="0" smtClean="0"/>
              <a:t> </a:t>
            </a:r>
            <a:endParaRPr lang="en-AU" dirty="0"/>
          </a:p>
        </p:txBody>
      </p:sp>
    </p:spTree>
    <p:extLst>
      <p:ext uri="{BB962C8B-B14F-4D97-AF65-F5344CB8AC3E}">
        <p14:creationId xmlns:p14="http://schemas.microsoft.com/office/powerpoint/2010/main" val="1735141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Learning Objectives</a:t>
            </a:r>
            <a:endParaRPr lang="en-AU" dirty="0"/>
          </a:p>
        </p:txBody>
      </p:sp>
      <p:sp>
        <p:nvSpPr>
          <p:cNvPr id="3" name="Content Placeholder 2"/>
          <p:cNvSpPr>
            <a:spLocks noGrp="1"/>
          </p:cNvSpPr>
          <p:nvPr>
            <p:ph idx="1"/>
          </p:nvPr>
        </p:nvSpPr>
        <p:spPr/>
        <p:txBody>
          <a:bodyPr/>
          <a:lstStyle/>
          <a:p>
            <a:r>
              <a:rPr lang="en-AU" dirty="0"/>
              <a:t>Students can configure and </a:t>
            </a:r>
            <a:r>
              <a:rPr lang="en-AU" dirty="0" smtClean="0"/>
              <a:t>use </a:t>
            </a:r>
            <a:r>
              <a:rPr lang="en-AU" dirty="0" err="1" smtClean="0"/>
              <a:t>Mozzi</a:t>
            </a:r>
            <a:r>
              <a:rPr lang="en-AU" dirty="0" smtClean="0"/>
              <a:t> </a:t>
            </a:r>
            <a:r>
              <a:rPr lang="en-AU" dirty="0" smtClean="0"/>
              <a:t>to extend sound effects with Arduino</a:t>
            </a:r>
          </a:p>
          <a:p>
            <a:r>
              <a:rPr lang="en-AU" dirty="0"/>
              <a:t>Students can configure and </a:t>
            </a:r>
            <a:r>
              <a:rPr lang="en-AU" dirty="0" smtClean="0"/>
              <a:t>use audacity to modify sound files they create</a:t>
            </a:r>
            <a:endParaRPr lang="en-AU" dirty="0"/>
          </a:p>
        </p:txBody>
      </p:sp>
    </p:spTree>
    <p:extLst>
      <p:ext uri="{BB962C8B-B14F-4D97-AF65-F5344CB8AC3E}">
        <p14:creationId xmlns:p14="http://schemas.microsoft.com/office/powerpoint/2010/main" val="133468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Mozzie</a:t>
            </a:r>
            <a:endParaRPr lang="en-AU" dirty="0"/>
          </a:p>
        </p:txBody>
      </p:sp>
      <p:sp>
        <p:nvSpPr>
          <p:cNvPr id="3" name="Content Placeholder 2"/>
          <p:cNvSpPr>
            <a:spLocks noGrp="1"/>
          </p:cNvSpPr>
          <p:nvPr>
            <p:ph idx="1"/>
          </p:nvPr>
        </p:nvSpPr>
        <p:spPr/>
        <p:txBody>
          <a:bodyPr/>
          <a:lstStyle/>
          <a:p>
            <a:r>
              <a:rPr lang="en-AU" dirty="0">
                <a:hlinkClick r:id="rId2"/>
              </a:rPr>
              <a:t>http://sensorium.github.io/Mozzi</a:t>
            </a:r>
            <a:r>
              <a:rPr lang="en-AU" dirty="0" smtClean="0">
                <a:hlinkClick r:id="rId2"/>
              </a:rPr>
              <a:t>/</a:t>
            </a:r>
            <a:r>
              <a:rPr lang="en-AU" dirty="0" smtClean="0"/>
              <a:t> </a:t>
            </a:r>
          </a:p>
          <a:p>
            <a:endParaRPr lang="en-AU" dirty="0"/>
          </a:p>
        </p:txBody>
      </p:sp>
      <p:pic>
        <p:nvPicPr>
          <p:cNvPr id="4" name="Picture 3"/>
          <p:cNvPicPr>
            <a:picLocks noChangeAspect="1"/>
          </p:cNvPicPr>
          <p:nvPr/>
        </p:nvPicPr>
        <p:blipFill>
          <a:blip r:embed="rId3"/>
          <a:stretch>
            <a:fillRect/>
          </a:stretch>
        </p:blipFill>
        <p:spPr>
          <a:xfrm>
            <a:off x="1485900" y="2780928"/>
            <a:ext cx="7248525" cy="2514600"/>
          </a:xfrm>
          <a:prstGeom prst="rect">
            <a:avLst/>
          </a:prstGeom>
        </p:spPr>
      </p:pic>
    </p:spTree>
    <p:extLst>
      <p:ext uri="{BB962C8B-B14F-4D97-AF65-F5344CB8AC3E}">
        <p14:creationId xmlns:p14="http://schemas.microsoft.com/office/powerpoint/2010/main" val="275595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Blurb from the Mozzie web site</a:t>
            </a:r>
            <a:endParaRPr lang="en-AU" dirty="0"/>
          </a:p>
        </p:txBody>
      </p:sp>
      <p:sp>
        <p:nvSpPr>
          <p:cNvPr id="3" name="Content Placeholder 2"/>
          <p:cNvSpPr>
            <a:spLocks noGrp="1"/>
          </p:cNvSpPr>
          <p:nvPr>
            <p:ph idx="1"/>
          </p:nvPr>
        </p:nvSpPr>
        <p:spPr/>
        <p:txBody>
          <a:bodyPr/>
          <a:lstStyle/>
          <a:p>
            <a:pPr fontAlgn="base"/>
            <a:r>
              <a:rPr lang="en-US" dirty="0"/>
              <a:t>Currently your Arduino can only beep like a microwave oven. </a:t>
            </a:r>
            <a:r>
              <a:rPr lang="en-US" dirty="0" err="1"/>
              <a:t>Mozzi</a:t>
            </a:r>
            <a:r>
              <a:rPr lang="en-US" dirty="0"/>
              <a:t> brings your Arduino to life by allowing it to produce much more complex and interesting growls, sweeps and chorusing atmospherics. These sounds can be quickly and easily constructed from familiar synthesis units like oscillators, delays, filters and envelopes.</a:t>
            </a:r>
          </a:p>
          <a:p>
            <a:pPr fontAlgn="base"/>
            <a:r>
              <a:rPr lang="en-US" dirty="0"/>
              <a:t>You can use </a:t>
            </a:r>
            <a:r>
              <a:rPr lang="en-US" dirty="0" err="1"/>
              <a:t>Mozzi</a:t>
            </a:r>
            <a:r>
              <a:rPr lang="en-US" dirty="0"/>
              <a:t> to generate algorithmic music for an installation or performance, or make interactive </a:t>
            </a:r>
            <a:r>
              <a:rPr lang="en-US" dirty="0" err="1"/>
              <a:t>sonifications</a:t>
            </a:r>
            <a:r>
              <a:rPr lang="en-US" dirty="0"/>
              <a:t> of sensors, on a small, modular and super cheap Arduino, without the need for additional shields, message passing or external synths</a:t>
            </a:r>
          </a:p>
          <a:p>
            <a:endParaRPr lang="en-AU" dirty="0"/>
          </a:p>
        </p:txBody>
      </p:sp>
    </p:spTree>
    <p:extLst>
      <p:ext uri="{BB962C8B-B14F-4D97-AF65-F5344CB8AC3E}">
        <p14:creationId xmlns:p14="http://schemas.microsoft.com/office/powerpoint/2010/main" val="322813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Libraries</a:t>
            </a:r>
            <a:endParaRPr lang="en-AU" dirty="0"/>
          </a:p>
        </p:txBody>
      </p:sp>
      <p:sp>
        <p:nvSpPr>
          <p:cNvPr id="3" name="Content Placeholder 2"/>
          <p:cNvSpPr>
            <a:spLocks noGrp="1"/>
          </p:cNvSpPr>
          <p:nvPr>
            <p:ph idx="1"/>
          </p:nvPr>
        </p:nvSpPr>
        <p:spPr/>
        <p:txBody>
          <a:bodyPr>
            <a:normAutofit lnSpcReduction="10000"/>
          </a:bodyPr>
          <a:lstStyle/>
          <a:p>
            <a:r>
              <a:rPr lang="en-US" dirty="0"/>
              <a:t>Libraries are a collection of code that makes it easy for you to connect to a sensor, display, module, etc. For example, the built-in </a:t>
            </a:r>
            <a:r>
              <a:rPr lang="en-US" dirty="0" err="1"/>
              <a:t>LiquidCrystal</a:t>
            </a:r>
            <a:r>
              <a:rPr lang="en-US" dirty="0"/>
              <a:t> library makes it easy to talk to character LCD displays. There are hundreds of additional libraries available on the Internet for download. The built-in libraries and some of these additional libraries are </a:t>
            </a:r>
            <a:r>
              <a:rPr lang="en-US" dirty="0">
                <a:hlinkClick r:id="rId2"/>
              </a:rPr>
              <a:t>listed in the reference</a:t>
            </a:r>
            <a:r>
              <a:rPr lang="en-US" dirty="0"/>
              <a:t>. To use the additional libraries, you will need to install them</a:t>
            </a:r>
            <a:r>
              <a:rPr lang="en-US" dirty="0" smtClean="0"/>
              <a:t>.</a:t>
            </a:r>
          </a:p>
          <a:p>
            <a:r>
              <a:rPr lang="en-US" dirty="0" smtClean="0"/>
              <a:t>Download from </a:t>
            </a:r>
            <a:r>
              <a:rPr lang="en-US" dirty="0" err="1" smtClean="0"/>
              <a:t>Mozzi</a:t>
            </a:r>
            <a:r>
              <a:rPr lang="en-US" dirty="0" smtClean="0"/>
              <a:t> (top right hand side)</a:t>
            </a:r>
          </a:p>
          <a:p>
            <a:r>
              <a:rPr lang="en-US" dirty="0"/>
              <a:t>To add a zipped </a:t>
            </a:r>
            <a:r>
              <a:rPr lang="en-US" dirty="0" smtClean="0"/>
              <a:t>file </a:t>
            </a:r>
            <a:r>
              <a:rPr lang="en-US" dirty="0"/>
              <a:t>&lt;Sketch&gt;, &lt;include library&gt;, </a:t>
            </a:r>
            <a:r>
              <a:rPr lang="en-US" dirty="0" smtClean="0"/>
              <a:t>&lt;add .Zip library&gt;</a:t>
            </a:r>
            <a:endParaRPr lang="en-AU" dirty="0"/>
          </a:p>
          <a:p>
            <a:r>
              <a:rPr lang="en-US" dirty="0" smtClean="0"/>
              <a:t>&lt;Sketch&gt;, &lt;include library&gt;, &lt;Manage Library&gt;, &lt;</a:t>
            </a:r>
            <a:r>
              <a:rPr lang="en-US" dirty="0" err="1" smtClean="0"/>
              <a:t>Mozzi</a:t>
            </a:r>
            <a:r>
              <a:rPr lang="en-US" dirty="0" smtClean="0"/>
              <a:t>&gt;</a:t>
            </a:r>
          </a:p>
        </p:txBody>
      </p:sp>
      <p:pic>
        <p:nvPicPr>
          <p:cNvPr id="4" name="Picture 3"/>
          <p:cNvPicPr>
            <a:picLocks noChangeAspect="1"/>
          </p:cNvPicPr>
          <p:nvPr/>
        </p:nvPicPr>
        <p:blipFill>
          <a:blip r:embed="rId3"/>
          <a:stretch>
            <a:fillRect/>
          </a:stretch>
        </p:blipFill>
        <p:spPr>
          <a:xfrm>
            <a:off x="10342884" y="5487794"/>
            <a:ext cx="1438275" cy="1352550"/>
          </a:xfrm>
          <a:prstGeom prst="rect">
            <a:avLst/>
          </a:prstGeom>
        </p:spPr>
      </p:pic>
    </p:spTree>
    <p:extLst>
      <p:ext uri="{BB962C8B-B14F-4D97-AF65-F5344CB8AC3E}">
        <p14:creationId xmlns:p14="http://schemas.microsoft.com/office/powerpoint/2010/main" val="53991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Mozzi</a:t>
            </a:r>
            <a:r>
              <a:rPr lang="en-AU" dirty="0" smtClean="0"/>
              <a:t> web site</a:t>
            </a:r>
            <a:endParaRPr lang="en-AU" dirty="0"/>
          </a:p>
        </p:txBody>
      </p:sp>
      <p:sp>
        <p:nvSpPr>
          <p:cNvPr id="3" name="Content Placeholder 2"/>
          <p:cNvSpPr>
            <a:spLocks noGrp="1"/>
          </p:cNvSpPr>
          <p:nvPr>
            <p:ph idx="1"/>
          </p:nvPr>
        </p:nvSpPr>
        <p:spPr/>
        <p:txBody>
          <a:bodyPr/>
          <a:lstStyle/>
          <a:p>
            <a:r>
              <a:rPr lang="en-AU" dirty="0" smtClean="0"/>
              <a:t>Go to examples</a:t>
            </a:r>
          </a:p>
          <a:p>
            <a:r>
              <a:rPr lang="en-AU" dirty="0" smtClean="0"/>
              <a:t>Explore some of the sketches</a:t>
            </a:r>
            <a:endParaRPr lang="en-AU" dirty="0"/>
          </a:p>
        </p:txBody>
      </p:sp>
      <p:pic>
        <p:nvPicPr>
          <p:cNvPr id="4" name="Picture 3"/>
          <p:cNvPicPr>
            <a:picLocks noChangeAspect="1"/>
          </p:cNvPicPr>
          <p:nvPr/>
        </p:nvPicPr>
        <p:blipFill>
          <a:blip r:embed="rId2"/>
          <a:stretch>
            <a:fillRect/>
          </a:stretch>
        </p:blipFill>
        <p:spPr>
          <a:xfrm>
            <a:off x="6094412" y="2492896"/>
            <a:ext cx="5733250" cy="3989846"/>
          </a:xfrm>
          <a:prstGeom prst="rect">
            <a:avLst/>
          </a:prstGeom>
        </p:spPr>
      </p:pic>
    </p:spTree>
    <p:extLst>
      <p:ext uri="{BB962C8B-B14F-4D97-AF65-F5344CB8AC3E}">
        <p14:creationId xmlns:p14="http://schemas.microsoft.com/office/powerpoint/2010/main" val="318653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Mozzi</a:t>
            </a:r>
            <a:r>
              <a:rPr lang="en-AU" dirty="0" smtClean="0"/>
              <a:t> output</a:t>
            </a:r>
            <a:endParaRPr lang="en-AU" dirty="0"/>
          </a:p>
        </p:txBody>
      </p:sp>
      <p:sp>
        <p:nvSpPr>
          <p:cNvPr id="3" name="Content Placeholder 2"/>
          <p:cNvSpPr>
            <a:spLocks noGrp="1"/>
          </p:cNvSpPr>
          <p:nvPr>
            <p:ph idx="1"/>
          </p:nvPr>
        </p:nvSpPr>
        <p:spPr/>
        <p:txBody>
          <a:bodyPr/>
          <a:lstStyle/>
          <a:p>
            <a:r>
              <a:rPr lang="en-US" dirty="0"/>
              <a:t>To hear </a:t>
            </a:r>
            <a:r>
              <a:rPr lang="en-US" dirty="0" err="1"/>
              <a:t>Mozzi</a:t>
            </a:r>
            <a:r>
              <a:rPr lang="en-US" dirty="0"/>
              <a:t>, connect a 3.5mm audio jack with the </a:t>
            </a:r>
            <a:r>
              <a:rPr lang="en-US" dirty="0" err="1"/>
              <a:t>centre</a:t>
            </a:r>
            <a:r>
              <a:rPr lang="en-US" dirty="0"/>
              <a:t> wire to the PWM output on Digital Pin </a:t>
            </a:r>
            <a:r>
              <a:rPr lang="en-US" dirty="0" smtClean="0"/>
              <a:t>9 </a:t>
            </a:r>
            <a:r>
              <a:rPr lang="en-US" dirty="0"/>
              <a:t>on Arduino, and the ground to the Ground on the Arduino. Use this as a line out which you can plug into your computer and listen to with a sound program like </a:t>
            </a:r>
            <a:r>
              <a:rPr lang="en-US" dirty="0">
                <a:hlinkClick r:id="rId2"/>
              </a:rPr>
              <a:t>Audacity</a:t>
            </a:r>
            <a:r>
              <a:rPr lang="en-US" dirty="0"/>
              <a:t>. </a:t>
            </a:r>
            <a:endParaRPr lang="en-AU" dirty="0"/>
          </a:p>
        </p:txBody>
      </p:sp>
      <p:pic>
        <p:nvPicPr>
          <p:cNvPr id="1026" name="Picture 2" descr="Image result for 3.5mm audio j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2764" y="3932933"/>
            <a:ext cx="2721496" cy="2721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04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Audacity</a:t>
            </a:r>
            <a:endParaRPr lang="en-AU" dirty="0"/>
          </a:p>
        </p:txBody>
      </p:sp>
      <p:sp>
        <p:nvSpPr>
          <p:cNvPr id="3" name="Content Placeholder 2"/>
          <p:cNvSpPr>
            <a:spLocks noGrp="1"/>
          </p:cNvSpPr>
          <p:nvPr>
            <p:ph idx="1"/>
          </p:nvPr>
        </p:nvSpPr>
        <p:spPr/>
        <p:txBody>
          <a:bodyPr/>
          <a:lstStyle/>
          <a:p>
            <a:r>
              <a:rPr lang="en-AU" dirty="0">
                <a:hlinkClick r:id="rId2"/>
              </a:rPr>
              <a:t>http://www.audacityteam.org</a:t>
            </a:r>
            <a:r>
              <a:rPr lang="en-AU" dirty="0" smtClean="0">
                <a:hlinkClick r:id="rId2"/>
              </a:rPr>
              <a:t>/</a:t>
            </a:r>
            <a:endParaRPr lang="en-AU" dirty="0" smtClean="0"/>
          </a:p>
          <a:p>
            <a:endParaRPr lang="en-AU" dirty="0"/>
          </a:p>
        </p:txBody>
      </p:sp>
      <p:pic>
        <p:nvPicPr>
          <p:cNvPr id="1026" name="Picture 2" descr="http://www.audacity.audio/wp-content/uploads/2015/11/Audacity-212-Window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860" y="2286330"/>
            <a:ext cx="6984776" cy="43766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stretch>
            <a:fillRect/>
          </a:stretch>
        </p:blipFill>
        <p:spPr>
          <a:xfrm>
            <a:off x="9838828" y="231355"/>
            <a:ext cx="2076450" cy="1943100"/>
          </a:xfrm>
          <a:prstGeom prst="rect">
            <a:avLst/>
          </a:prstGeom>
        </p:spPr>
      </p:pic>
    </p:spTree>
    <p:extLst>
      <p:ext uri="{BB962C8B-B14F-4D97-AF65-F5344CB8AC3E}">
        <p14:creationId xmlns:p14="http://schemas.microsoft.com/office/powerpoint/2010/main" val="1987409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361</Words>
  <Application>Microsoft Office PowerPoint</Application>
  <PresentationFormat>Custom</PresentationFormat>
  <Paragraphs>32</Paragraphs>
  <Slides>10</Slides>
  <Notes>0</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Tech 16x9</vt:lpstr>
      <vt:lpstr>Audio tools with Arduino</vt:lpstr>
      <vt:lpstr>Notes</vt:lpstr>
      <vt:lpstr>Learning Objectives</vt:lpstr>
      <vt:lpstr>Mozzie</vt:lpstr>
      <vt:lpstr>Blurb from the Mozzie web site</vt:lpstr>
      <vt:lpstr>Libraries</vt:lpstr>
      <vt:lpstr>Mozzi web site</vt:lpstr>
      <vt:lpstr>Mozzi output</vt:lpstr>
      <vt:lpstr>Audacity</vt:lpstr>
      <vt:lpstr>Audacity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2015-09-09T21:39:34Z</dcterms:created>
  <dcterms:modified xsi:type="dcterms:W3CDTF">2017-02-02T00:05:10Z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