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7" r:id="rId3"/>
    <p:sldId id="316" r:id="rId4"/>
    <p:sldId id="318" r:id="rId5"/>
    <p:sldId id="306" r:id="rId6"/>
    <p:sldId id="319" r:id="rId7"/>
    <p:sldId id="320" r:id="rId8"/>
    <p:sldId id="321" r:id="rId9"/>
    <p:sldId id="317" r:id="rId10"/>
    <p:sldId id="322" r:id="rId11"/>
    <p:sldId id="32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2/1/2017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2/1/2017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2/1/2017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victoria.ac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Last of the LED’s and Arduino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Authors experiment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701797"/>
            <a:ext cx="4587497" cy="4462272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All circuits in the exercises have been tested</a:t>
            </a:r>
          </a:p>
          <a:p>
            <a:r>
              <a:rPr lang="en-AU" dirty="0" smtClean="0"/>
              <a:t>I swapped the LDR for a Potentiometer</a:t>
            </a:r>
          </a:p>
          <a:p>
            <a:r>
              <a:rPr lang="en-AU" dirty="0" smtClean="0"/>
              <a:t>10K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r>
              <a:rPr lang="en-AU" dirty="0" smtClean="0"/>
              <a:t> resistor not required</a:t>
            </a:r>
          </a:p>
          <a:p>
            <a:r>
              <a:rPr lang="en-AU" dirty="0" smtClean="0"/>
              <a:t>Shifted the connectors for the pot:</a:t>
            </a:r>
          </a:p>
          <a:p>
            <a:r>
              <a:rPr lang="en-AU" dirty="0" smtClean="0"/>
              <a:t>A0 to the Pot centre pin</a:t>
            </a:r>
          </a:p>
          <a:p>
            <a:r>
              <a:rPr lang="en-AU" dirty="0" smtClean="0"/>
              <a:t>GND to connector 3 on the pot</a:t>
            </a:r>
          </a:p>
          <a:p>
            <a:r>
              <a:rPr lang="en-AU" dirty="0" smtClean="0"/>
              <a:t>5v to connector 1 on the pot</a:t>
            </a:r>
          </a:p>
          <a:p>
            <a:r>
              <a:rPr lang="en-AU" dirty="0" smtClean="0"/>
              <a:t>Now the pot adjusts the blink rate</a:t>
            </a:r>
          </a:p>
          <a:p>
            <a:r>
              <a:rPr lang="en-AU" dirty="0" smtClean="0"/>
              <a:t>I didn’t change the script</a:t>
            </a:r>
          </a:p>
          <a:p>
            <a:r>
              <a:rPr lang="en-AU" dirty="0" smtClean="0"/>
              <a:t>(you could swap </a:t>
            </a:r>
            <a:r>
              <a:rPr lang="en-AU" dirty="0" err="1" smtClean="0"/>
              <a:t>photoPin</a:t>
            </a:r>
            <a:r>
              <a:rPr lang="en-AU" dirty="0" smtClean="0"/>
              <a:t> for </a:t>
            </a:r>
            <a:r>
              <a:rPr lang="en-AU" dirty="0" err="1" smtClean="0"/>
              <a:t>potPin</a:t>
            </a:r>
            <a:r>
              <a:rPr lang="en-AU" dirty="0" smtClean="0"/>
              <a:t> in the script, but no need – a name is a ‘handle’ for us, the circuit doesn’t care)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692696"/>
            <a:ext cx="5551730" cy="5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13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Students can configure and </a:t>
            </a:r>
            <a:r>
              <a:rPr lang="en-AU" dirty="0" smtClean="0"/>
              <a:t>use a </a:t>
            </a:r>
            <a:r>
              <a:rPr lang="en-AU" dirty="0" smtClean="0"/>
              <a:t>LDR’s</a:t>
            </a:r>
          </a:p>
          <a:p>
            <a:r>
              <a:rPr lang="en-AU" dirty="0" smtClean="0"/>
              <a:t>Students learn that the parameters for the LDR are important</a:t>
            </a:r>
            <a:endParaRPr lang="en-AU" dirty="0" smtClean="0"/>
          </a:p>
          <a:p>
            <a:r>
              <a:rPr lang="en-AU" dirty="0" smtClean="0"/>
              <a:t>Students can draw comparisons to variable resistors such as Pot’s</a:t>
            </a:r>
          </a:p>
        </p:txBody>
      </p:sp>
    </p:spTree>
    <p:extLst>
      <p:ext uri="{BB962C8B-B14F-4D97-AF65-F5344CB8AC3E}">
        <p14:creationId xmlns:p14="http://schemas.microsoft.com/office/powerpoint/2010/main" val="22615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Photoresistor (LDR)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LDR – Light Dependant Resistor, also called a </a:t>
            </a:r>
            <a:r>
              <a:rPr lang="en-AU" dirty="0" err="1" smtClean="0"/>
              <a:t>photoresistor</a:t>
            </a:r>
            <a:endParaRPr lang="en-AU" dirty="0" smtClean="0"/>
          </a:p>
          <a:p>
            <a:r>
              <a:rPr lang="en-AU" dirty="0" smtClean="0"/>
              <a:t>They work in a similar fashion to Pot’s (a variable resistor</a:t>
            </a:r>
            <a:r>
              <a:rPr lang="en-AU" dirty="0" smtClean="0"/>
              <a:t>)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35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</a:t>
            </a:r>
            <a:r>
              <a:rPr lang="en-AU" dirty="0" smtClean="0"/>
              <a:t>15 </a:t>
            </a:r>
            <a:r>
              <a:rPr lang="en-AU" dirty="0" smtClean="0"/>
              <a:t>- LDR circuit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557908" y="2204864"/>
            <a:ext cx="4412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Note that the 2 resistors are different 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r>
              <a:rPr lang="en-AU" dirty="0" smtClean="0">
                <a:latin typeface="Calibri" panose="020F0502020204030204" pitchFamily="34" charset="0"/>
              </a:rPr>
              <a:t> (10K by the LDR and 330 for the LED)</a:t>
            </a:r>
          </a:p>
          <a:p>
            <a:endParaRPr lang="en-AU" dirty="0">
              <a:latin typeface="Calibri" panose="020F0502020204030204" pitchFamily="34" charset="0"/>
            </a:endParaRPr>
          </a:p>
          <a:p>
            <a:r>
              <a:rPr lang="en-AU" dirty="0" smtClean="0">
                <a:latin typeface="Calibri" panose="020F0502020204030204" pitchFamily="34" charset="0"/>
              </a:rPr>
              <a:t>Once you have configured the circuit and uploaded the script place your finger tip over the LDR intermittently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90" y="250376"/>
            <a:ext cx="4120973" cy="5770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0833" y="6182277"/>
            <a:ext cx="8476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&lt;File&gt;, &lt;Examples&gt;, &lt;SIK_Guide_Code_32&gt;, &lt;</a:t>
            </a:r>
            <a:r>
              <a:rPr lang="en-AU" dirty="0" smtClean="0"/>
              <a:t>Circuit_06&gt;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90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on the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Did it work?</a:t>
            </a:r>
          </a:p>
          <a:p>
            <a:r>
              <a:rPr lang="en-AU" dirty="0" smtClean="0"/>
              <a:t>I found when I ran this I couldn’t see much difference</a:t>
            </a:r>
          </a:p>
          <a:p>
            <a:r>
              <a:rPr lang="en-AU" dirty="0" smtClean="0"/>
              <a:t>To trouble shoot we opened the serial monitor and looked at its readings, so we could see how the LDR responded to touch.</a:t>
            </a:r>
          </a:p>
          <a:p>
            <a:r>
              <a:rPr lang="en-AU" dirty="0" smtClean="0"/>
              <a:t>We then added a line of code to improve what was going on</a:t>
            </a:r>
          </a:p>
          <a:p>
            <a:r>
              <a:rPr lang="en-AU" dirty="0" smtClean="0"/>
              <a:t>Find this section:</a:t>
            </a:r>
          </a:p>
          <a:p>
            <a:r>
              <a:rPr lang="en-AU" dirty="0"/>
              <a:t>void </a:t>
            </a:r>
            <a:r>
              <a:rPr lang="en-AU" dirty="0" err="1"/>
              <a:t>manualTune</a:t>
            </a:r>
            <a:r>
              <a:rPr lang="en-AU" dirty="0" smtClean="0"/>
              <a:t>()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8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 this line: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 the section, it explains what kind of modifications may be needed and why</a:t>
            </a:r>
          </a:p>
          <a:p>
            <a:r>
              <a:rPr lang="en-US" dirty="0" smtClean="0"/>
              <a:t>Add this:</a:t>
            </a:r>
          </a:p>
          <a:p>
            <a:r>
              <a:rPr lang="en-US" dirty="0" err="1" smtClean="0"/>
              <a:t>lightLevel</a:t>
            </a:r>
            <a:r>
              <a:rPr lang="en-US" dirty="0" smtClean="0"/>
              <a:t> </a:t>
            </a:r>
            <a:r>
              <a:rPr lang="en-US" dirty="0"/>
              <a:t>= map(</a:t>
            </a:r>
            <a:r>
              <a:rPr lang="en-US" dirty="0" err="1"/>
              <a:t>lightLevel</a:t>
            </a:r>
            <a:r>
              <a:rPr lang="en-US" dirty="0"/>
              <a:t>, 120, 470, 0, 255</a:t>
            </a:r>
            <a:r>
              <a:rPr lang="en-US" dirty="0" smtClean="0"/>
              <a:t>);</a:t>
            </a:r>
          </a:p>
          <a:p>
            <a:r>
              <a:rPr lang="en-US" dirty="0" smtClean="0"/>
              <a:t>Comment out the original map</a:t>
            </a:r>
          </a:p>
          <a:p>
            <a:r>
              <a:rPr lang="en-US" dirty="0" smtClean="0"/>
              <a:t>So it looks like:</a:t>
            </a:r>
          </a:p>
          <a:p>
            <a:pPr marL="0" indent="0">
              <a:buNone/>
            </a:pPr>
            <a:r>
              <a:rPr lang="en-AU" dirty="0"/>
              <a:t> //</a:t>
            </a:r>
            <a:r>
              <a:rPr lang="en-AU" dirty="0" err="1"/>
              <a:t>lightLevel</a:t>
            </a:r>
            <a:r>
              <a:rPr lang="en-AU" dirty="0"/>
              <a:t> = map(</a:t>
            </a:r>
            <a:r>
              <a:rPr lang="en-AU" dirty="0" err="1"/>
              <a:t>lightLevel</a:t>
            </a:r>
            <a:r>
              <a:rPr lang="en-AU" dirty="0"/>
              <a:t>, 0, 1023, 0, 255);</a:t>
            </a:r>
          </a:p>
          <a:p>
            <a:pPr marL="0" indent="0">
              <a:buNone/>
            </a:pPr>
            <a:r>
              <a:rPr lang="en-AU" dirty="0"/>
              <a:t>  </a:t>
            </a:r>
            <a:r>
              <a:rPr lang="en-AU" dirty="0" err="1"/>
              <a:t>lightLevel</a:t>
            </a:r>
            <a:r>
              <a:rPr lang="en-AU" dirty="0"/>
              <a:t> = map(</a:t>
            </a:r>
            <a:r>
              <a:rPr lang="en-AU" dirty="0" err="1"/>
              <a:t>lightLevel</a:t>
            </a:r>
            <a:r>
              <a:rPr lang="en-AU" dirty="0"/>
              <a:t>, 120, 470, 0, 255); </a:t>
            </a:r>
            <a:r>
              <a:rPr lang="en-AU" dirty="0" smtClean="0"/>
              <a:t>//edited </a:t>
            </a:r>
            <a:r>
              <a:rPr lang="en-AU" dirty="0"/>
              <a:t>version</a:t>
            </a:r>
          </a:p>
          <a:p>
            <a:pPr marL="0" indent="0">
              <a:buNone/>
            </a:pPr>
            <a:r>
              <a:rPr lang="en-AU" dirty="0"/>
              <a:t>  </a:t>
            </a:r>
            <a:r>
              <a:rPr lang="en-AU" dirty="0" err="1"/>
              <a:t>lightLevel</a:t>
            </a:r>
            <a:r>
              <a:rPr lang="en-AU" dirty="0"/>
              <a:t> = constrain(</a:t>
            </a:r>
            <a:r>
              <a:rPr lang="en-AU" dirty="0" err="1"/>
              <a:t>lightLevel</a:t>
            </a:r>
            <a:r>
              <a:rPr lang="en-AU" dirty="0"/>
              <a:t>, 0, 255</a:t>
            </a:r>
            <a:r>
              <a:rPr lang="en-AU" dirty="0" smtClean="0"/>
              <a:t>);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4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16 - LDR </a:t>
            </a:r>
            <a:r>
              <a:rPr lang="en-AU" dirty="0" smtClean="0"/>
              <a:t>flicker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36" y="241234"/>
            <a:ext cx="4766966" cy="6509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5900" y="2708920"/>
            <a:ext cx="470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Will write our own script (next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LDR flicker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502412"/>
            <a:ext cx="10360501" cy="49509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// LDR - Exercise </a:t>
            </a:r>
            <a:r>
              <a:rPr lang="en-AU" sz="1200" dirty="0" smtClean="0"/>
              <a:t>16</a:t>
            </a:r>
            <a:endParaRPr lang="en-A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// blink faster in the dark and slower in the light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// sourced from p49 </a:t>
            </a:r>
            <a:r>
              <a:rPr lang="en-AU" sz="1200" dirty="0" err="1"/>
              <a:t>Karvinen</a:t>
            </a:r>
            <a:r>
              <a:rPr lang="en-AU" sz="1200" dirty="0"/>
              <a:t>, Kimmo &amp; </a:t>
            </a:r>
            <a:r>
              <a:rPr lang="en-AU" sz="1200" dirty="0" err="1"/>
              <a:t>Karvinen</a:t>
            </a:r>
            <a:r>
              <a:rPr lang="en-AU" sz="1200" dirty="0"/>
              <a:t>, </a:t>
            </a:r>
            <a:r>
              <a:rPr lang="en-AU" sz="1200" dirty="0" err="1"/>
              <a:t>Tero</a:t>
            </a:r>
            <a:r>
              <a:rPr lang="en-AU" sz="1200" dirty="0"/>
              <a:t>. 'Make: Getting started with Sensors'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// This sketch was also used for a pot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// to do so change </a:t>
            </a:r>
            <a:r>
              <a:rPr lang="en-AU" sz="1200" dirty="0" err="1"/>
              <a:t>photoPin</a:t>
            </a:r>
            <a:r>
              <a:rPr lang="en-AU" sz="1200" dirty="0"/>
              <a:t> to </a:t>
            </a:r>
            <a:r>
              <a:rPr lang="en-AU" sz="1200" dirty="0" err="1"/>
              <a:t>potPin</a:t>
            </a:r>
            <a:endParaRPr lang="en-A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 err="1"/>
              <a:t>int</a:t>
            </a:r>
            <a:r>
              <a:rPr lang="en-AU" sz="1200" dirty="0"/>
              <a:t> </a:t>
            </a:r>
            <a:r>
              <a:rPr lang="en-AU" sz="1200" dirty="0" err="1"/>
              <a:t>photoPin</a:t>
            </a:r>
            <a:r>
              <a:rPr lang="en-AU" sz="1200" dirty="0"/>
              <a:t>=A0;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 err="1"/>
              <a:t>int</a:t>
            </a:r>
            <a:r>
              <a:rPr lang="en-AU" sz="1200" dirty="0"/>
              <a:t> </a:t>
            </a:r>
            <a:r>
              <a:rPr lang="en-AU" sz="1200" dirty="0" err="1"/>
              <a:t>ledPin</a:t>
            </a:r>
            <a:r>
              <a:rPr lang="en-AU" sz="1200" dirty="0"/>
              <a:t>=13;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 err="1"/>
              <a:t>int</a:t>
            </a:r>
            <a:r>
              <a:rPr lang="en-AU" sz="1200" dirty="0"/>
              <a:t> x=-1; //0..1023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void setup()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  </a:t>
            </a:r>
            <a:r>
              <a:rPr lang="en-AU" sz="1200" dirty="0" err="1"/>
              <a:t>pinMode</a:t>
            </a:r>
            <a:r>
              <a:rPr lang="en-AU" sz="1200" dirty="0"/>
              <a:t>(</a:t>
            </a:r>
            <a:r>
              <a:rPr lang="en-AU" sz="1200" dirty="0" err="1"/>
              <a:t>ledPin</a:t>
            </a:r>
            <a:r>
              <a:rPr lang="en-AU" sz="1200" dirty="0"/>
              <a:t>, OUTPUT);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void loop()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  x=</a:t>
            </a:r>
            <a:r>
              <a:rPr lang="en-AU" sz="1200" dirty="0" err="1"/>
              <a:t>analogRead</a:t>
            </a:r>
            <a:r>
              <a:rPr lang="en-AU" sz="1200" dirty="0"/>
              <a:t>(</a:t>
            </a:r>
            <a:r>
              <a:rPr lang="en-AU" sz="1200" dirty="0" err="1"/>
              <a:t>photoPin</a:t>
            </a:r>
            <a:r>
              <a:rPr lang="en-AU" sz="12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  </a:t>
            </a:r>
            <a:r>
              <a:rPr lang="en-AU" sz="1200" dirty="0" err="1"/>
              <a:t>digitalWrite</a:t>
            </a:r>
            <a:r>
              <a:rPr lang="en-AU" sz="1200" dirty="0"/>
              <a:t>(</a:t>
            </a:r>
            <a:r>
              <a:rPr lang="en-AU" sz="1200" dirty="0" err="1"/>
              <a:t>ledPin</a:t>
            </a:r>
            <a:r>
              <a:rPr lang="en-AU" sz="1200" dirty="0"/>
              <a:t>, HIGH);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  delay(x/10);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  </a:t>
            </a:r>
            <a:r>
              <a:rPr lang="en-AU" sz="1200" dirty="0" err="1"/>
              <a:t>digitalWrite</a:t>
            </a:r>
            <a:r>
              <a:rPr lang="en-AU" sz="1200" dirty="0"/>
              <a:t>(</a:t>
            </a:r>
            <a:r>
              <a:rPr lang="en-AU" sz="1200" dirty="0" err="1"/>
              <a:t>ledPin</a:t>
            </a:r>
            <a:r>
              <a:rPr lang="en-AU" sz="1200" dirty="0"/>
              <a:t>, LOW);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  delay(x/10);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128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537</Words>
  <Application>Microsoft Office PowerPoint</Application>
  <PresentationFormat>Custom</PresentationFormat>
  <Paragraphs>70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Tech 16x9</vt:lpstr>
      <vt:lpstr>Last of the LED’s and Arduino</vt:lpstr>
      <vt:lpstr>Notes</vt:lpstr>
      <vt:lpstr>Learning Objectives</vt:lpstr>
      <vt:lpstr>Photoresistor (LDR)</vt:lpstr>
      <vt:lpstr>Exercise 15 - LDR circuit</vt:lpstr>
      <vt:lpstr>Notes on the code</vt:lpstr>
      <vt:lpstr>Add this line:</vt:lpstr>
      <vt:lpstr>Exercise 16 - LDR flicker</vt:lpstr>
      <vt:lpstr>LDR flicker code</vt:lpstr>
      <vt:lpstr>Authors experiment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2017-02-01T21:26:58Z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