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11"/>
  </p:notesMasterIdLst>
  <p:handoutMasterIdLst>
    <p:handoutMasterId r:id="rId12"/>
  </p:handoutMasterIdLst>
  <p:sldIdLst>
    <p:sldId id="257" r:id="rId3"/>
    <p:sldId id="316" r:id="rId4"/>
    <p:sldId id="320" r:id="rId5"/>
    <p:sldId id="322" r:id="rId6"/>
    <p:sldId id="317" r:id="rId7"/>
    <p:sldId id="321" r:id="rId8"/>
    <p:sldId id="323" r:id="rId9"/>
    <p:sldId id="319" r:id="rId10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5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116" d="100"/>
          <a:sy n="116" d="100"/>
        </p:scale>
        <p:origin x="390" y="108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4EDC-59C0-49C7-8ADA-5A781B329E02}" type="datetimeFigureOut">
              <a:rPr lang="en-US"/>
              <a:t>2/2/2017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9053-DC2A-4342-ADD4-2FD729D91E2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D8D46A-B586-417D-BFBD-8C8FE0AAF762}" type="datetimeFigureOut">
              <a:rPr lang="en-US"/>
              <a:t>2/2/2017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BA5BD7-F043-4D1B-AA17-CD412FC534D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diagonals"/>
          <p:cNvGrpSpPr/>
          <p:nvPr/>
        </p:nvGrpSpPr>
        <p:grpSpPr>
          <a:xfrm>
            <a:off x="7516443" y="4145281"/>
            <a:ext cx="4686117" cy="2731407"/>
            <a:chOff x="5638800" y="3108960"/>
            <a:chExt cx="3515503" cy="2048555"/>
          </a:xfrm>
        </p:grpSpPr>
        <p:cxnSp>
          <p:nvCxnSpPr>
            <p:cNvPr id="14" name="Straight Connector 13"/>
            <p:cNvCxnSpPr/>
            <p:nvPr/>
          </p:nvCxnSpPr>
          <p:spPr>
            <a:xfrm flipV="1">
              <a:off x="5638800" y="3108960"/>
              <a:ext cx="3515503" cy="2037116"/>
            </a:xfrm>
            <a:prstGeom prst="line">
              <a:avLst/>
            </a:pr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6004643" y="3333750"/>
              <a:ext cx="3149660" cy="1823765"/>
            </a:xfrm>
            <a:prstGeom prst="line">
              <a:avLst/>
            </a:pr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6388342" y="3549891"/>
              <a:ext cx="2765961" cy="1600149"/>
            </a:xfrm>
            <a:prstGeom prst="line">
              <a:avLst/>
            </a:pr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12" name="bottom lines"/>
          <p:cNvGrpSpPr/>
          <p:nvPr/>
        </p:nvGrpSpPr>
        <p:grpSpPr>
          <a:xfrm>
            <a:off x="-8916" y="6057149"/>
            <a:ext cx="5498726" cy="820207"/>
            <a:chOff x="-6689" y="4553748"/>
            <a:chExt cx="4125119" cy="615155"/>
          </a:xfrm>
        </p:grpSpPr>
        <p:sp>
          <p:nvSpPr>
            <p:cNvPr id="9" name="Freeform 8"/>
            <p:cNvSpPr/>
            <p:nvPr/>
          </p:nvSpPr>
          <p:spPr>
            <a:xfrm rot="16200000">
              <a:off x="1754302" y="2802395"/>
              <a:ext cx="612775" cy="411548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4115481 h 4115481"/>
                <a:gd name="connsiteX1" fmla="*/ 612775 w 612775"/>
                <a:gd name="connsiteY1" fmla="*/ 3180443 h 4115481"/>
                <a:gd name="connsiteX2" fmla="*/ 612775 w 612775"/>
                <a:gd name="connsiteY2" fmla="*/ 0 h 4115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775" h="4115481">
                  <a:moveTo>
                    <a:pt x="0" y="4115481"/>
                  </a:moveTo>
                  <a:lnTo>
                    <a:pt x="612775" y="3180443"/>
                  </a:lnTo>
                  <a:lnTo>
                    <a:pt x="612775" y="0"/>
                  </a:lnTo>
                </a:path>
              </a:pathLst>
            </a:cu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  <p:sp>
          <p:nvSpPr>
            <p:cNvPr id="10" name="Freeform 9"/>
            <p:cNvSpPr/>
            <p:nvPr/>
          </p:nvSpPr>
          <p:spPr>
            <a:xfrm rot="16200000">
              <a:off x="1604659" y="3152814"/>
              <a:ext cx="410751" cy="3621427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202024 w 612775"/>
                <a:gd name="connsiteY1" fmla="*/ 3607676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10751 w 410751"/>
                <a:gd name="connsiteY2" fmla="*/ 0 h 3607676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09575 w 410751"/>
                <a:gd name="connsiteY2" fmla="*/ 185820 h 3607676"/>
                <a:gd name="connsiteX3" fmla="*/ 410751 w 410751"/>
                <a:gd name="connsiteY3" fmla="*/ 0 h 3607676"/>
                <a:gd name="connsiteX0" fmla="*/ 0 w 410751"/>
                <a:gd name="connsiteY0" fmla="*/ 3421856 h 3421856"/>
                <a:gd name="connsiteX1" fmla="*/ 410751 w 410751"/>
                <a:gd name="connsiteY1" fmla="*/ 2798680 h 3421856"/>
                <a:gd name="connsiteX2" fmla="*/ 409575 w 410751"/>
                <a:gd name="connsiteY2" fmla="*/ 0 h 3421856"/>
                <a:gd name="connsiteX0" fmla="*/ 0 w 410751"/>
                <a:gd name="connsiteY0" fmla="*/ 3614170 h 3614170"/>
                <a:gd name="connsiteX1" fmla="*/ 410751 w 410751"/>
                <a:gd name="connsiteY1" fmla="*/ 2990994 h 3614170"/>
                <a:gd name="connsiteX2" fmla="*/ 405947 w 410751"/>
                <a:gd name="connsiteY2" fmla="*/ 0 h 3614170"/>
                <a:gd name="connsiteX0" fmla="*/ 0 w 410751"/>
                <a:gd name="connsiteY0" fmla="*/ 3621427 h 3621427"/>
                <a:gd name="connsiteX1" fmla="*/ 410751 w 410751"/>
                <a:gd name="connsiteY1" fmla="*/ 2998251 h 3621427"/>
                <a:gd name="connsiteX2" fmla="*/ 405947 w 410751"/>
                <a:gd name="connsiteY2" fmla="*/ 0 h 362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751" h="3621427">
                  <a:moveTo>
                    <a:pt x="0" y="3621427"/>
                  </a:moveTo>
                  <a:lnTo>
                    <a:pt x="410751" y="2998251"/>
                  </a:lnTo>
                  <a:cubicBezTo>
                    <a:pt x="410359" y="2065358"/>
                    <a:pt x="406339" y="932893"/>
                    <a:pt x="405947" y="0"/>
                  </a:cubicBezTo>
                </a:path>
              </a:pathLst>
            </a:cu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  <p:sp>
          <p:nvSpPr>
            <p:cNvPr id="11" name="Freeform 10"/>
            <p:cNvSpPr/>
            <p:nvPr/>
          </p:nvSpPr>
          <p:spPr>
            <a:xfrm rot="16200000">
              <a:off x="1462308" y="3453376"/>
              <a:ext cx="241768" cy="317976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373856 w 612775"/>
                <a:gd name="connsiteY1" fmla="*/ 3344891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919 w 238919"/>
                <a:gd name="connsiteY2" fmla="*/ 0 h 3344891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125 w 238919"/>
                <a:gd name="connsiteY2" fmla="*/ 368330 h 3344891"/>
                <a:gd name="connsiteX3" fmla="*/ 238919 w 238919"/>
                <a:gd name="connsiteY3" fmla="*/ 0 h 3344891"/>
                <a:gd name="connsiteX0" fmla="*/ 0 w 238919"/>
                <a:gd name="connsiteY0" fmla="*/ 2976561 h 2976561"/>
                <a:gd name="connsiteX1" fmla="*/ 238919 w 238919"/>
                <a:gd name="connsiteY1" fmla="*/ 2616170 h 2976561"/>
                <a:gd name="connsiteX2" fmla="*/ 238125 w 238919"/>
                <a:gd name="connsiteY2" fmla="*/ 0 h 2976561"/>
                <a:gd name="connsiteX0" fmla="*/ 0 w 241768"/>
                <a:gd name="connsiteY0" fmla="*/ 3179761 h 3179761"/>
                <a:gd name="connsiteX1" fmla="*/ 238919 w 241768"/>
                <a:gd name="connsiteY1" fmla="*/ 2819370 h 3179761"/>
                <a:gd name="connsiteX2" fmla="*/ 241754 w 241768"/>
                <a:gd name="connsiteY2" fmla="*/ 0 h 3179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1768" h="3179761">
                  <a:moveTo>
                    <a:pt x="0" y="3179761"/>
                  </a:moveTo>
                  <a:lnTo>
                    <a:pt x="238919" y="2819370"/>
                  </a:lnTo>
                  <a:cubicBezTo>
                    <a:pt x="238654" y="1947313"/>
                    <a:pt x="242019" y="872057"/>
                    <a:pt x="241754" y="0"/>
                  </a:cubicBezTo>
                </a:path>
              </a:pathLst>
            </a:cu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176" y="584200"/>
            <a:ext cx="8735325" cy="2000251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176" y="2616200"/>
            <a:ext cx="8735325" cy="1752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cap="all" spc="200" baseline="0">
                <a:solidFill>
                  <a:schemeClr val="accent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2/2/2017</a:t>
            </a:fld>
            <a:endParaRPr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748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2/2/2017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9667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584200"/>
            <a:ext cx="2742486" cy="558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8882" y="584200"/>
            <a:ext cx="7414869" cy="55880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2/2/2017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588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2/2/2017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676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177" y="2209801"/>
            <a:ext cx="8938472" cy="2764335"/>
          </a:xfrm>
        </p:spPr>
        <p:txBody>
          <a:bodyPr anchor="b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5176" y="4951266"/>
            <a:ext cx="7069519" cy="1220933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800" cap="all" spc="200" baseline="0">
                <a:solidFill>
                  <a:schemeClr val="accent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2/2/2017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  <p:grpSp>
        <p:nvGrpSpPr>
          <p:cNvPr id="11" name="diagonals"/>
          <p:cNvGrpSpPr/>
          <p:nvPr/>
        </p:nvGrpSpPr>
        <p:grpSpPr>
          <a:xfrm>
            <a:off x="7516443" y="4145281"/>
            <a:ext cx="4686117" cy="2731407"/>
            <a:chOff x="5638800" y="3108960"/>
            <a:chExt cx="3515503" cy="2048555"/>
          </a:xfrm>
        </p:grpSpPr>
        <p:cxnSp>
          <p:nvCxnSpPr>
            <p:cNvPr id="12" name="Straight Connector 11"/>
            <p:cNvCxnSpPr/>
            <p:nvPr/>
          </p:nvCxnSpPr>
          <p:spPr>
            <a:xfrm flipV="1">
              <a:off x="5638800" y="3108960"/>
              <a:ext cx="3515503" cy="2037116"/>
            </a:xfrm>
            <a:prstGeom prst="line">
              <a:avLst/>
            </a:pr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6004643" y="3333750"/>
              <a:ext cx="3149660" cy="1823765"/>
            </a:xfrm>
            <a:prstGeom prst="line">
              <a:avLst/>
            </a:pr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6388342" y="3549891"/>
              <a:ext cx="2765961" cy="1600149"/>
            </a:xfrm>
            <a:prstGeom prst="line">
              <a:avLst/>
            </a:pr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</p:spTree>
    <p:extLst>
      <p:ext uri="{BB962C8B-B14F-4D97-AF65-F5344CB8AC3E}">
        <p14:creationId xmlns:p14="http://schemas.microsoft.com/office/powerpoint/2010/main" val="3616330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8883" y="1706880"/>
            <a:ext cx="5078677" cy="446532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0707" y="1706880"/>
            <a:ext cx="5078677" cy="446532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2/2/2017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764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1701800"/>
            <a:ext cx="5082740" cy="9144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 b="0" cap="all" spc="200" baseline="0">
                <a:solidFill>
                  <a:schemeClr val="accent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8883" y="2717800"/>
            <a:ext cx="5078677" cy="3454400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 baseline="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96644" y="1701800"/>
            <a:ext cx="5082740" cy="9144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 b="0" cap="all" spc="200" baseline="0">
                <a:solidFill>
                  <a:schemeClr val="accent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0707" y="2717800"/>
            <a:ext cx="5078677" cy="3454400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 baseline="0"/>
            </a:lvl6pPr>
            <a:lvl7pPr>
              <a:defRPr sz="2000" baseline="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2/2/2017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538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2/2/2017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1522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2/2/2017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7247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2" y="1701800"/>
            <a:ext cx="4062942" cy="2438400"/>
          </a:xfrm>
        </p:spPr>
        <p:txBody>
          <a:bodyPr anchor="b">
            <a:normAutofit/>
          </a:bodyPr>
          <a:lstStyle>
            <a:lvl1pPr algn="l">
              <a:defRPr sz="2800" b="0" cap="all" spc="20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4971" y="584200"/>
            <a:ext cx="6094413" cy="5588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8882" y="4241800"/>
            <a:ext cx="4062942" cy="19304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2/2/2017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1813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2" y="1701800"/>
            <a:ext cx="4062942" cy="2438400"/>
          </a:xfrm>
        </p:spPr>
        <p:txBody>
          <a:bodyPr anchor="b">
            <a:normAutofit/>
          </a:bodyPr>
          <a:lstStyle>
            <a:lvl1pPr algn="l">
              <a:defRPr sz="2800" b="0" cap="all" spc="20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4971" y="584200"/>
            <a:ext cx="6094413" cy="5588000"/>
          </a:xfrm>
          <a:ln w="12700">
            <a:solidFill>
              <a:schemeClr val="bg1">
                <a:lumMod val="75000"/>
                <a:lumOff val="25000"/>
              </a:schemeClr>
            </a:solidFill>
            <a:miter lim="800000"/>
          </a:ln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8882" y="4241800"/>
            <a:ext cx="4062942" cy="19304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2/2/2017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343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100000"/>
                <a:shade val="0"/>
                <a:satMod val="100000"/>
              </a:schemeClr>
            </a:gs>
            <a:gs pos="85000">
              <a:schemeClr val="bg2">
                <a:tint val="100000"/>
                <a:shade val="30000"/>
                <a:satMod val="100000"/>
              </a:schemeClr>
            </a:gs>
            <a:gs pos="100000">
              <a:schemeClr val="bg2">
                <a:shade val="60000"/>
                <a:satMod val="100000"/>
              </a:schemeClr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left lines"/>
          <p:cNvGrpSpPr/>
          <p:nvPr/>
        </p:nvGrpSpPr>
        <p:grpSpPr>
          <a:xfrm>
            <a:off x="-15870" y="-3174"/>
            <a:ext cx="819993" cy="5229225"/>
            <a:chOff x="-11906" y="-2381"/>
            <a:chExt cx="615155" cy="3921919"/>
          </a:xfrm>
        </p:grpSpPr>
        <p:sp>
          <p:nvSpPr>
            <p:cNvPr id="10" name="Freeform 9"/>
            <p:cNvSpPr/>
            <p:nvPr/>
          </p:nvSpPr>
          <p:spPr>
            <a:xfrm>
              <a:off x="-9526" y="0"/>
              <a:ext cx="612775" cy="3919538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775" h="3919538">
                  <a:moveTo>
                    <a:pt x="0" y="3919538"/>
                  </a:moveTo>
                  <a:lnTo>
                    <a:pt x="612775" y="2984500"/>
                  </a:lnTo>
                  <a:lnTo>
                    <a:pt x="612775" y="0"/>
                  </a:lnTo>
                </a:path>
              </a:pathLst>
            </a:cu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Freeform 10"/>
            <p:cNvSpPr/>
            <p:nvPr/>
          </p:nvSpPr>
          <p:spPr>
            <a:xfrm>
              <a:off x="-11906" y="0"/>
              <a:ext cx="410751" cy="3421856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202024 w 612775"/>
                <a:gd name="connsiteY1" fmla="*/ 3607676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10751 w 410751"/>
                <a:gd name="connsiteY2" fmla="*/ 0 h 3607676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09575 w 410751"/>
                <a:gd name="connsiteY2" fmla="*/ 185820 h 3607676"/>
                <a:gd name="connsiteX3" fmla="*/ 410751 w 410751"/>
                <a:gd name="connsiteY3" fmla="*/ 0 h 3607676"/>
                <a:gd name="connsiteX0" fmla="*/ 0 w 410751"/>
                <a:gd name="connsiteY0" fmla="*/ 3421856 h 3421856"/>
                <a:gd name="connsiteX1" fmla="*/ 410751 w 410751"/>
                <a:gd name="connsiteY1" fmla="*/ 2798680 h 3421856"/>
                <a:gd name="connsiteX2" fmla="*/ 409575 w 410751"/>
                <a:gd name="connsiteY2" fmla="*/ 0 h 3421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751" h="3421856">
                  <a:moveTo>
                    <a:pt x="0" y="3421856"/>
                  </a:moveTo>
                  <a:lnTo>
                    <a:pt x="410751" y="2798680"/>
                  </a:lnTo>
                  <a:lnTo>
                    <a:pt x="409575" y="0"/>
                  </a:lnTo>
                </a:path>
              </a:pathLst>
            </a:cu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Freeform 13"/>
            <p:cNvSpPr/>
            <p:nvPr/>
          </p:nvSpPr>
          <p:spPr>
            <a:xfrm>
              <a:off x="-7144" y="-2381"/>
              <a:ext cx="238919" cy="297656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373856 w 612775"/>
                <a:gd name="connsiteY1" fmla="*/ 3344891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919 w 238919"/>
                <a:gd name="connsiteY2" fmla="*/ 0 h 3344891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125 w 238919"/>
                <a:gd name="connsiteY2" fmla="*/ 368330 h 3344891"/>
                <a:gd name="connsiteX3" fmla="*/ 238919 w 238919"/>
                <a:gd name="connsiteY3" fmla="*/ 0 h 3344891"/>
                <a:gd name="connsiteX0" fmla="*/ 0 w 238919"/>
                <a:gd name="connsiteY0" fmla="*/ 2976561 h 2976561"/>
                <a:gd name="connsiteX1" fmla="*/ 238919 w 238919"/>
                <a:gd name="connsiteY1" fmla="*/ 2616170 h 2976561"/>
                <a:gd name="connsiteX2" fmla="*/ 238125 w 238919"/>
                <a:gd name="connsiteY2" fmla="*/ 0 h 2976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8919" h="2976561">
                  <a:moveTo>
                    <a:pt x="0" y="2976561"/>
                  </a:moveTo>
                  <a:lnTo>
                    <a:pt x="238919" y="2616170"/>
                  </a:lnTo>
                  <a:cubicBezTo>
                    <a:pt x="238654" y="1744113"/>
                    <a:pt x="238390" y="872057"/>
                    <a:pt x="238125" y="0"/>
                  </a:cubicBezTo>
                </a:path>
              </a:pathLst>
            </a:cu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8883" y="274637"/>
            <a:ext cx="10360501" cy="1223963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1701797"/>
            <a:ext cx="10360501" cy="4462272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8882" y="6356352"/>
            <a:ext cx="2234618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DFD029-FB74-4578-B929-F66AA97659CA}" type="datetimeFigureOut">
              <a:rPr lang="en-US"/>
              <a:pPr/>
              <a:t>2/2/2017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3501" y="6356352"/>
            <a:ext cx="5281824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63649" y="6356352"/>
            <a:ext cx="1015735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52758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0000"/>
        </a:lnSpc>
        <a:spcBef>
          <a:spcPts val="1600"/>
        </a:spcBef>
        <a:buClr>
          <a:schemeClr val="accent1"/>
        </a:buClr>
        <a:buSzPct val="10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18987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73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48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3227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97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72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victoria.ac.nz/ec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john.barrow@vuw.ac.nz" TargetMode="External"/><Relationship Id="rId5" Type="http://schemas.openxmlformats.org/officeDocument/2006/relationships/image" Target="../media/image3.GIF"/><Relationship Id="rId4" Type="http://schemas.openxmlformats.org/officeDocument/2006/relationships/hyperlink" Target="http://www.victoria.ac.nz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Continuing with LED’s and Arduino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 Microcontroller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924" y="3314835"/>
            <a:ext cx="2793651" cy="2171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29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/>
          <a:lstStyle/>
          <a:p>
            <a:r>
              <a:rPr lang="en-AU" dirty="0" smtClean="0"/>
              <a:t>Notes</a:t>
            </a:r>
            <a:endParaRPr lang="en-AU" dirty="0"/>
          </a:p>
        </p:txBody>
      </p:sp>
      <p:pic>
        <p:nvPicPr>
          <p:cNvPr id="5" name="Content Placeholder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370" y="5036310"/>
            <a:ext cx="9000000" cy="1592718"/>
          </a:xfrm>
        </p:spPr>
      </p:pic>
      <p:pic>
        <p:nvPicPr>
          <p:cNvPr id="6" name="Picture 5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3048" y="297509"/>
            <a:ext cx="1971675" cy="150495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141412" y="2249487"/>
            <a:ext cx="9905999" cy="242136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 smtClean="0"/>
              <a:t>This material has been put together by the Outreach coordinator of the School of Engineering and Computer Studies (SECS) at Victoria University of Wellington (VUW), New Zealand.</a:t>
            </a:r>
          </a:p>
          <a:p>
            <a:r>
              <a:rPr lang="en-AU" dirty="0" smtClean="0"/>
              <a:t>It is free to distribute and pass on to all who may find it useful.</a:t>
            </a:r>
          </a:p>
          <a:p>
            <a:r>
              <a:rPr lang="en-AU" dirty="0" smtClean="0"/>
              <a:t>The author of this presentation and supporting documents can be reached at: </a:t>
            </a:r>
            <a:r>
              <a:rPr lang="en-AU" dirty="0" smtClean="0">
                <a:hlinkClick r:id="rId6"/>
              </a:rPr>
              <a:t>john.barrow@vuw.ac.nz</a:t>
            </a:r>
            <a:r>
              <a:rPr lang="en-AU" dirty="0" smtClean="0"/>
              <a:t>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71339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Learning Objectives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Students can configure and use </a:t>
            </a:r>
            <a:r>
              <a:rPr lang="en-AU" dirty="0" smtClean="0"/>
              <a:t>multiple LED’s with a chase effect (</a:t>
            </a:r>
            <a:r>
              <a:rPr lang="en-AU" dirty="0" err="1" smtClean="0"/>
              <a:t>McRoberts</a:t>
            </a:r>
            <a:r>
              <a:rPr lang="en-AU" dirty="0" smtClean="0"/>
              <a:t> project 5 or in this project SIK circuit 4)</a:t>
            </a:r>
            <a:endParaRPr lang="en-AU" dirty="0"/>
          </a:p>
          <a:p>
            <a:r>
              <a:rPr lang="en-AU" dirty="0" smtClean="0"/>
              <a:t>Students </a:t>
            </a:r>
            <a:r>
              <a:rPr lang="en-AU" dirty="0"/>
              <a:t>can configure and use a chase </a:t>
            </a:r>
            <a:r>
              <a:rPr lang="en-AU" dirty="0" smtClean="0"/>
              <a:t>effect using a POT (from a previous lesson)</a:t>
            </a:r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88809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Exploring concepts – trouble shooting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AU" dirty="0" smtClean="0"/>
              <a:t>Check it is plugged in, powered on (connected) and the board type and com port has been set</a:t>
            </a:r>
          </a:p>
          <a:p>
            <a:r>
              <a:rPr lang="en-AU" dirty="0" smtClean="0"/>
              <a:t>Blink test – confirms all is good (pin on the PCB will blink, if the LED doesn’t =&gt; faulty LED)</a:t>
            </a:r>
          </a:p>
          <a:p>
            <a:r>
              <a:rPr lang="en-AU" dirty="0" smtClean="0"/>
              <a:t>LED pins in the right way around?</a:t>
            </a:r>
          </a:p>
          <a:p>
            <a:r>
              <a:rPr lang="en-AU" dirty="0" smtClean="0"/>
              <a:t>Then check </a:t>
            </a:r>
            <a:r>
              <a:rPr lang="en-AU" dirty="0"/>
              <a:t>your physical </a:t>
            </a:r>
            <a:r>
              <a:rPr lang="en-AU" dirty="0" smtClean="0"/>
              <a:t>connections</a:t>
            </a:r>
          </a:p>
          <a:p>
            <a:r>
              <a:rPr lang="en-AU" dirty="0"/>
              <a:t>Make sure components aren’t touching each other and creating short circuits (this often happens with the resistors)</a:t>
            </a:r>
          </a:p>
          <a:p>
            <a:r>
              <a:rPr lang="en-AU" dirty="0" smtClean="0"/>
              <a:t>Still not working? Get a working blink test with a resistor and LED – then swap connectors to test them</a:t>
            </a:r>
          </a:p>
        </p:txBody>
      </p:sp>
    </p:spTree>
    <p:extLst>
      <p:ext uri="{BB962C8B-B14F-4D97-AF65-F5344CB8AC3E}">
        <p14:creationId xmlns:p14="http://schemas.microsoft.com/office/powerpoint/2010/main" val="2994161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Exercise </a:t>
            </a:r>
            <a:r>
              <a:rPr lang="en-AU" dirty="0" smtClean="0"/>
              <a:t>13 </a:t>
            </a:r>
            <a:r>
              <a:rPr lang="en-AU" dirty="0" smtClean="0"/>
              <a:t>- Multiple LED’s with chase effect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&lt;File&gt;, &lt;Examples&gt;, &lt;SIK_Guide_Code_32&gt;, &lt;Circuit_04&gt;</a:t>
            </a:r>
          </a:p>
          <a:p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1884" y="2348880"/>
            <a:ext cx="5450185" cy="42073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0635" y="2348880"/>
            <a:ext cx="3086035" cy="4207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500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Notes on the code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AU" dirty="0" smtClean="0"/>
              <a:t>An array </a:t>
            </a:r>
            <a:r>
              <a:rPr lang="en-US" dirty="0"/>
              <a:t>lets you store a group of variables (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ledPins</a:t>
            </a:r>
            <a:r>
              <a:rPr lang="en-US" dirty="0"/>
              <a:t>[] = {2,3,4,5,6,7,8,9</a:t>
            </a:r>
            <a:r>
              <a:rPr lang="en-US" dirty="0" smtClean="0"/>
              <a:t>};) creating an index. The index count starts at zero (this is </a:t>
            </a:r>
            <a:r>
              <a:rPr lang="en-US" dirty="0" err="1" smtClean="0"/>
              <a:t>is</a:t>
            </a:r>
            <a:r>
              <a:rPr lang="en-US" dirty="0" smtClean="0"/>
              <a:t> an index from 0 to 7)</a:t>
            </a:r>
          </a:p>
          <a:p>
            <a:r>
              <a:rPr lang="en-US" dirty="0"/>
              <a:t>We're using the values in this array to specify the pin </a:t>
            </a:r>
            <a:r>
              <a:rPr lang="en-US" dirty="0" smtClean="0"/>
              <a:t>numbers </a:t>
            </a:r>
            <a:r>
              <a:rPr lang="en-US" dirty="0"/>
              <a:t>that the eight LEDs are connected to. LED 0 is connected to </a:t>
            </a:r>
            <a:r>
              <a:rPr lang="en-US" dirty="0" smtClean="0"/>
              <a:t>pin </a:t>
            </a:r>
            <a:r>
              <a:rPr lang="en-US" dirty="0"/>
              <a:t>2, LED 1 is connected to pin 3, etc</a:t>
            </a:r>
            <a:r>
              <a:rPr lang="en-US" dirty="0" smtClean="0"/>
              <a:t>.</a:t>
            </a:r>
          </a:p>
          <a:p>
            <a:r>
              <a:rPr lang="en-US" dirty="0"/>
              <a:t>Every for() loop has three statements separated </a:t>
            </a:r>
            <a:r>
              <a:rPr lang="en-US" dirty="0" smtClean="0"/>
              <a:t>by </a:t>
            </a:r>
            <a:r>
              <a:rPr lang="en-US" dirty="0"/>
              <a:t>semicolons (;):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Something </a:t>
            </a:r>
            <a:r>
              <a:rPr lang="en-US" dirty="0"/>
              <a:t>to do before starting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 </a:t>
            </a:r>
            <a:r>
              <a:rPr lang="en-US" dirty="0"/>
              <a:t>test to perform; as long as it's true, keep looping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Something </a:t>
            </a:r>
            <a:r>
              <a:rPr lang="en-US" dirty="0"/>
              <a:t>to do after each loop (increase a variable)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97248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Notes on the code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 start at index = 0, add one each loop, when it reaches 8 (as we have 7 in our index) proceed with the next block of code</a:t>
            </a:r>
          </a:p>
          <a:p>
            <a:r>
              <a:rPr lang="en-US" dirty="0" smtClean="0"/>
              <a:t>index++ - </a:t>
            </a:r>
            <a:r>
              <a:rPr lang="en-US" dirty="0"/>
              <a:t>after a variable </a:t>
            </a:r>
            <a:r>
              <a:rPr lang="en-US" dirty="0" smtClean="0"/>
              <a:t>means </a:t>
            </a:r>
            <a:r>
              <a:rPr lang="en-US" dirty="0"/>
              <a:t>"add one to it</a:t>
            </a:r>
            <a:r>
              <a:rPr lang="en-US" dirty="0" smtClean="0"/>
              <a:t>".</a:t>
            </a:r>
          </a:p>
          <a:p>
            <a:r>
              <a:rPr lang="en-AU" dirty="0"/>
              <a:t>for(index = 0; index &lt;= 7; index</a:t>
            </a:r>
            <a:r>
              <a:rPr lang="en-AU" dirty="0" smtClean="0"/>
              <a:t>++) – go up through the LED’s turning on</a:t>
            </a:r>
          </a:p>
          <a:p>
            <a:r>
              <a:rPr lang="en-AU" dirty="0"/>
              <a:t>for(index = 7; index &gt;= 0; index-</a:t>
            </a:r>
            <a:r>
              <a:rPr lang="en-AU" dirty="0" smtClean="0"/>
              <a:t>-) – go down through the LED’s turning off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69563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Exercise </a:t>
            </a:r>
            <a:r>
              <a:rPr lang="en-AU" dirty="0" smtClean="0"/>
              <a:t>14 </a:t>
            </a:r>
            <a:r>
              <a:rPr lang="en-AU" dirty="0" smtClean="0"/>
              <a:t>- Interactive LED Chase effect</a:t>
            </a:r>
            <a:endParaRPr lang="en-AU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038628" y="1525081"/>
            <a:ext cx="3600400" cy="5047475"/>
          </a:xfrm>
        </p:spPr>
        <p:txBody>
          <a:bodyPr>
            <a:normAutofit/>
          </a:bodyPr>
          <a:lstStyle/>
          <a:p>
            <a:r>
              <a:rPr lang="en-AU" dirty="0" smtClean="0"/>
              <a:t>Add a Pot</a:t>
            </a:r>
          </a:p>
          <a:p>
            <a:r>
              <a:rPr lang="en-AU" dirty="0" smtClean="0"/>
              <a:t>Where do the LED’s draw power from?</a:t>
            </a:r>
          </a:p>
          <a:p>
            <a:r>
              <a:rPr lang="en-AU" dirty="0" smtClean="0"/>
              <a:t>Why the digital GND rather than the </a:t>
            </a:r>
            <a:r>
              <a:rPr lang="en-AU" dirty="0" err="1" smtClean="0"/>
              <a:t>analog</a:t>
            </a:r>
            <a:r>
              <a:rPr lang="en-AU" dirty="0" smtClean="0"/>
              <a:t> GND?</a:t>
            </a:r>
          </a:p>
          <a:p>
            <a:r>
              <a:rPr lang="en-AU" dirty="0" smtClean="0"/>
              <a:t>The Pot is a variable resistor, what is it doing here?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8883" y="1634035"/>
            <a:ext cx="6603721" cy="4952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601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 16x9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Triple circuit lines presentation (widescreen)</Template>
  <TotalTime>0</TotalTime>
  <Words>480</Words>
  <Application>Microsoft Office PowerPoint</Application>
  <PresentationFormat>Custom</PresentationFormat>
  <Paragraphs>35</Paragraphs>
  <Slides>8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Tech 16x9</vt:lpstr>
      <vt:lpstr>Continuing with LED’s and Arduino</vt:lpstr>
      <vt:lpstr>Notes</vt:lpstr>
      <vt:lpstr>Learning Objectives</vt:lpstr>
      <vt:lpstr>Exploring concepts – trouble shooting</vt:lpstr>
      <vt:lpstr>Exercise 13 - Multiple LED’s with chase effect</vt:lpstr>
      <vt:lpstr>Notes on the code</vt:lpstr>
      <vt:lpstr>Notes on the code</vt:lpstr>
      <vt:lpstr>Exercise 14 - Interactive LED Chase effect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2015-09-09T21:39:34Z</dcterms:created>
  <dcterms:modified xsi:type="dcterms:W3CDTF">2017-02-01T21:07:31Z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TC027879909991</vt:lpwstr>
  </property>
</Properties>
</file>