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7"/>
  </p:notesMasterIdLst>
  <p:handoutMasterIdLst>
    <p:handoutMasterId r:id="rId18"/>
  </p:handoutMasterIdLst>
  <p:sldIdLst>
    <p:sldId id="257" r:id="rId3"/>
    <p:sldId id="315" r:id="rId4"/>
    <p:sldId id="317" r:id="rId5"/>
    <p:sldId id="308" r:id="rId6"/>
    <p:sldId id="309" r:id="rId7"/>
    <p:sldId id="305" r:id="rId8"/>
    <p:sldId id="310" r:id="rId9"/>
    <p:sldId id="311" r:id="rId10"/>
    <p:sldId id="312" r:id="rId11"/>
    <p:sldId id="321" r:id="rId12"/>
    <p:sldId id="316" r:id="rId13"/>
    <p:sldId id="318" r:id="rId14"/>
    <p:sldId id="319" r:id="rId15"/>
    <p:sldId id="320" r:id="rId1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2/1/2017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2/1/2017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ictoria.ac.nz/e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hn.barrow@vuw.ac.nz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victoria.ac.n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More on LED’s </a:t>
            </a:r>
            <a:r>
              <a:rPr lang="en-US" dirty="0" smtClean="0"/>
              <a:t>with Arduino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Microcontroller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4" y="3314835"/>
            <a:ext cx="2793651" cy="217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Buttons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A button is a tactile switch, which ca be a pull up or pull down resistor</a:t>
            </a:r>
          </a:p>
          <a:p>
            <a:r>
              <a:rPr lang="en-AU" dirty="0" smtClean="0"/>
              <a:t>Pull down – when the button is pushed the electricity takes the path of least resistance (there is 2 resistors in a button, one with a much higher resistance than the other) and 5v passes through, otherwise it will ground and you get 0v</a:t>
            </a:r>
          </a:p>
          <a:p>
            <a:r>
              <a:rPr lang="en-AU" dirty="0" smtClean="0"/>
              <a:t>Pull up – press the button it will ground = 0v</a:t>
            </a:r>
          </a:p>
          <a:p>
            <a:r>
              <a:rPr lang="en-AU" dirty="0" smtClean="0"/>
              <a:t>We have used these already – the Arduino has built in 20k</a:t>
            </a:r>
            <a:r>
              <a:rPr lang="el-GR" dirty="0" smtClean="0">
                <a:latin typeface="Calibri" panose="020F0502020204030204" pitchFamily="34" charset="0"/>
              </a:rPr>
              <a:t>Ω</a:t>
            </a:r>
            <a:r>
              <a:rPr lang="en-AU" dirty="0" smtClean="0"/>
              <a:t> resistors on the pin connections which we activate with software;</a:t>
            </a:r>
          </a:p>
          <a:p>
            <a:r>
              <a:rPr lang="en-AU" dirty="0" smtClean="0"/>
              <a:t>To activate an internal pull-up we set </a:t>
            </a:r>
            <a:r>
              <a:rPr lang="en-AU" dirty="0" err="1" smtClean="0"/>
              <a:t>pinMode</a:t>
            </a:r>
            <a:r>
              <a:rPr lang="en-AU" dirty="0" smtClean="0"/>
              <a:t> to and INPUT and set it to HIGH with a </a:t>
            </a:r>
            <a:r>
              <a:rPr lang="en-AU" dirty="0" err="1" smtClean="0"/>
              <a:t>digitalWrite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301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 12 - Traffic light with button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6060" y="1628800"/>
            <a:ext cx="5976664" cy="480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77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Traffic light with button Script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1125861" y="1412776"/>
            <a:ext cx="38164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800" dirty="0"/>
              <a:t>//Exercise 12 - Traffic light with button</a:t>
            </a:r>
          </a:p>
          <a:p>
            <a:r>
              <a:rPr lang="en-AU" sz="800" dirty="0"/>
              <a:t>// Sourced from </a:t>
            </a:r>
            <a:r>
              <a:rPr lang="en-AU" sz="800" dirty="0" err="1"/>
              <a:t>McRoberts</a:t>
            </a:r>
            <a:r>
              <a:rPr lang="en-AU" sz="800" dirty="0"/>
              <a:t>, Michael. 'Beginning Arduino. 2nd Ed.' Project 4</a:t>
            </a:r>
          </a:p>
          <a:p>
            <a:endParaRPr lang="en-AU" sz="800" dirty="0"/>
          </a:p>
          <a:p>
            <a:r>
              <a:rPr lang="en-AU" sz="800" dirty="0" err="1"/>
              <a:t>int</a:t>
            </a:r>
            <a:r>
              <a:rPr lang="en-AU" sz="800" dirty="0"/>
              <a:t> </a:t>
            </a:r>
            <a:r>
              <a:rPr lang="en-AU" sz="800" dirty="0" err="1"/>
              <a:t>carRed</a:t>
            </a:r>
            <a:r>
              <a:rPr lang="en-AU" sz="800" dirty="0"/>
              <a:t> = 12; // assign the car lights</a:t>
            </a:r>
          </a:p>
          <a:p>
            <a:r>
              <a:rPr lang="en-AU" sz="800" dirty="0" err="1"/>
              <a:t>int</a:t>
            </a:r>
            <a:r>
              <a:rPr lang="en-AU" sz="800" dirty="0"/>
              <a:t> </a:t>
            </a:r>
            <a:r>
              <a:rPr lang="en-AU" sz="800" dirty="0" err="1"/>
              <a:t>carYellow</a:t>
            </a:r>
            <a:r>
              <a:rPr lang="en-AU" sz="800" dirty="0"/>
              <a:t> = 11;</a:t>
            </a:r>
          </a:p>
          <a:p>
            <a:r>
              <a:rPr lang="en-AU" sz="800" dirty="0" err="1"/>
              <a:t>int</a:t>
            </a:r>
            <a:r>
              <a:rPr lang="en-AU" sz="800" dirty="0"/>
              <a:t> </a:t>
            </a:r>
            <a:r>
              <a:rPr lang="en-AU" sz="800" dirty="0" err="1"/>
              <a:t>carGreen</a:t>
            </a:r>
            <a:r>
              <a:rPr lang="en-AU" sz="800" dirty="0"/>
              <a:t> = 10;</a:t>
            </a:r>
          </a:p>
          <a:p>
            <a:r>
              <a:rPr lang="en-AU" sz="800" dirty="0" err="1"/>
              <a:t>int</a:t>
            </a:r>
            <a:r>
              <a:rPr lang="en-AU" sz="800" dirty="0"/>
              <a:t> </a:t>
            </a:r>
            <a:r>
              <a:rPr lang="en-AU" sz="800" dirty="0" err="1"/>
              <a:t>pedRed</a:t>
            </a:r>
            <a:r>
              <a:rPr lang="en-AU" sz="800" dirty="0"/>
              <a:t> = 9; // assign the pedestrian lights</a:t>
            </a:r>
          </a:p>
          <a:p>
            <a:r>
              <a:rPr lang="en-AU" sz="800" dirty="0" err="1"/>
              <a:t>int</a:t>
            </a:r>
            <a:r>
              <a:rPr lang="en-AU" sz="800" dirty="0"/>
              <a:t> </a:t>
            </a:r>
            <a:r>
              <a:rPr lang="en-AU" sz="800" dirty="0" err="1"/>
              <a:t>pedGreen</a:t>
            </a:r>
            <a:r>
              <a:rPr lang="en-AU" sz="800" dirty="0"/>
              <a:t> = 8;</a:t>
            </a:r>
          </a:p>
          <a:p>
            <a:r>
              <a:rPr lang="en-AU" sz="800" dirty="0" err="1"/>
              <a:t>int</a:t>
            </a:r>
            <a:r>
              <a:rPr lang="en-AU" sz="800" dirty="0"/>
              <a:t> button = 2; // button pin</a:t>
            </a:r>
          </a:p>
          <a:p>
            <a:r>
              <a:rPr lang="en-AU" sz="800" dirty="0" err="1"/>
              <a:t>int</a:t>
            </a:r>
            <a:r>
              <a:rPr lang="en-AU" sz="800" dirty="0"/>
              <a:t> </a:t>
            </a:r>
            <a:r>
              <a:rPr lang="en-AU" sz="800" dirty="0" err="1"/>
              <a:t>crossTime</a:t>
            </a:r>
            <a:r>
              <a:rPr lang="en-AU" sz="800" dirty="0"/>
              <a:t> = 5000; // time </a:t>
            </a:r>
            <a:r>
              <a:rPr lang="en-AU" sz="800" dirty="0" err="1"/>
              <a:t>alloyoud</a:t>
            </a:r>
            <a:r>
              <a:rPr lang="en-AU" sz="800" dirty="0"/>
              <a:t> to cross</a:t>
            </a:r>
          </a:p>
          <a:p>
            <a:r>
              <a:rPr lang="en-AU" sz="800" dirty="0"/>
              <a:t>unsigned long </a:t>
            </a:r>
            <a:r>
              <a:rPr lang="en-AU" sz="800" dirty="0" err="1"/>
              <a:t>changeTime</a:t>
            </a:r>
            <a:r>
              <a:rPr lang="en-AU" sz="800" dirty="0"/>
              <a:t>; // time since button pressed</a:t>
            </a:r>
          </a:p>
          <a:p>
            <a:r>
              <a:rPr lang="en-AU" sz="800" dirty="0"/>
              <a:t>void setup() {</a:t>
            </a:r>
          </a:p>
          <a:p>
            <a:r>
              <a:rPr lang="en-AU" sz="800" dirty="0" err="1"/>
              <a:t>pinMode</a:t>
            </a:r>
            <a:r>
              <a:rPr lang="en-AU" sz="800" dirty="0"/>
              <a:t>(</a:t>
            </a:r>
            <a:r>
              <a:rPr lang="en-AU" sz="800" dirty="0" err="1"/>
              <a:t>carRed</a:t>
            </a:r>
            <a:r>
              <a:rPr lang="en-AU" sz="800" dirty="0"/>
              <a:t>, OUTPUT);</a:t>
            </a:r>
          </a:p>
          <a:p>
            <a:r>
              <a:rPr lang="en-AU" sz="800" dirty="0" err="1"/>
              <a:t>pinMode</a:t>
            </a:r>
            <a:r>
              <a:rPr lang="en-AU" sz="800" dirty="0"/>
              <a:t>(</a:t>
            </a:r>
            <a:r>
              <a:rPr lang="en-AU" sz="800" dirty="0" err="1"/>
              <a:t>carYellow</a:t>
            </a:r>
            <a:r>
              <a:rPr lang="en-AU" sz="800" dirty="0"/>
              <a:t>, OUTPUT);</a:t>
            </a:r>
          </a:p>
          <a:p>
            <a:r>
              <a:rPr lang="en-AU" sz="800" dirty="0" err="1"/>
              <a:t>pinMode</a:t>
            </a:r>
            <a:r>
              <a:rPr lang="en-AU" sz="800" dirty="0"/>
              <a:t>(</a:t>
            </a:r>
            <a:r>
              <a:rPr lang="en-AU" sz="800" dirty="0" err="1"/>
              <a:t>carGreen</a:t>
            </a:r>
            <a:r>
              <a:rPr lang="en-AU" sz="800" dirty="0"/>
              <a:t>, OUTPUT);</a:t>
            </a:r>
          </a:p>
          <a:p>
            <a:r>
              <a:rPr lang="en-AU" sz="800" dirty="0" err="1"/>
              <a:t>pinMode</a:t>
            </a:r>
            <a:r>
              <a:rPr lang="en-AU" sz="800" dirty="0"/>
              <a:t>(</a:t>
            </a:r>
            <a:r>
              <a:rPr lang="en-AU" sz="800" dirty="0" err="1"/>
              <a:t>pedRed</a:t>
            </a:r>
            <a:r>
              <a:rPr lang="en-AU" sz="800" dirty="0"/>
              <a:t>, OUTPUT);</a:t>
            </a:r>
          </a:p>
          <a:p>
            <a:r>
              <a:rPr lang="en-AU" sz="800" dirty="0" err="1"/>
              <a:t>pinMode</a:t>
            </a:r>
            <a:r>
              <a:rPr lang="en-AU" sz="800" dirty="0"/>
              <a:t>(</a:t>
            </a:r>
            <a:r>
              <a:rPr lang="en-AU" sz="800" dirty="0" err="1"/>
              <a:t>pedGreen</a:t>
            </a:r>
            <a:r>
              <a:rPr lang="en-AU" sz="800" dirty="0"/>
              <a:t>, OUTPUT);</a:t>
            </a:r>
          </a:p>
          <a:p>
            <a:r>
              <a:rPr lang="en-AU" sz="800" dirty="0" err="1"/>
              <a:t>pinMode</a:t>
            </a:r>
            <a:r>
              <a:rPr lang="en-AU" sz="800" dirty="0"/>
              <a:t>(button, INPUT); // button on pin 2</a:t>
            </a:r>
          </a:p>
          <a:p>
            <a:r>
              <a:rPr lang="en-AU" sz="800" dirty="0"/>
              <a:t>// turn on the green light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carGreen</a:t>
            </a:r>
            <a:r>
              <a:rPr lang="en-AU" sz="800" dirty="0"/>
              <a:t>, HIGH);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pedRed</a:t>
            </a:r>
            <a:r>
              <a:rPr lang="en-AU" sz="800" dirty="0"/>
              <a:t>, HIGH);</a:t>
            </a:r>
          </a:p>
          <a:p>
            <a:r>
              <a:rPr lang="en-AU" sz="800" dirty="0" smtClean="0"/>
              <a:t>}</a:t>
            </a:r>
            <a:endParaRPr lang="en-AU" sz="800" dirty="0"/>
          </a:p>
        </p:txBody>
      </p:sp>
      <p:sp>
        <p:nvSpPr>
          <p:cNvPr id="5" name="Rectangle 4"/>
          <p:cNvSpPr/>
          <p:nvPr/>
        </p:nvSpPr>
        <p:spPr>
          <a:xfrm>
            <a:off x="5086300" y="1498600"/>
            <a:ext cx="35283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800" dirty="0"/>
              <a:t>void loop() {</a:t>
            </a:r>
          </a:p>
          <a:p>
            <a:r>
              <a:rPr lang="en-AU" sz="800" dirty="0" err="1"/>
              <a:t>int</a:t>
            </a:r>
            <a:r>
              <a:rPr lang="en-AU" sz="800" dirty="0"/>
              <a:t> state = </a:t>
            </a:r>
            <a:r>
              <a:rPr lang="en-AU" sz="800" dirty="0" err="1"/>
              <a:t>digitalRead</a:t>
            </a:r>
            <a:r>
              <a:rPr lang="en-AU" sz="800" dirty="0"/>
              <a:t>(button);</a:t>
            </a:r>
          </a:p>
          <a:p>
            <a:r>
              <a:rPr lang="en-AU" sz="800" dirty="0"/>
              <a:t>/* check if button is pressed and it is over 5 seconds since last button press */</a:t>
            </a:r>
          </a:p>
          <a:p>
            <a:r>
              <a:rPr lang="en-AU" sz="800" dirty="0"/>
              <a:t>if (state == HIGH &amp;&amp; (</a:t>
            </a:r>
            <a:r>
              <a:rPr lang="en-AU" sz="800" dirty="0" err="1"/>
              <a:t>millis</a:t>
            </a:r>
            <a:r>
              <a:rPr lang="en-AU" sz="800" dirty="0"/>
              <a:t>() - </a:t>
            </a:r>
            <a:r>
              <a:rPr lang="en-AU" sz="800" dirty="0" err="1"/>
              <a:t>changeTime</a:t>
            </a:r>
            <a:r>
              <a:rPr lang="en-AU" sz="800" dirty="0"/>
              <a:t>) &gt; 5000) {</a:t>
            </a:r>
          </a:p>
          <a:p>
            <a:r>
              <a:rPr lang="en-AU" sz="800" dirty="0"/>
              <a:t>// Call the function to change the lights</a:t>
            </a:r>
          </a:p>
          <a:p>
            <a:r>
              <a:rPr lang="en-AU" sz="800" dirty="0" err="1"/>
              <a:t>changeLights</a:t>
            </a:r>
            <a:r>
              <a:rPr lang="en-AU" sz="800" dirty="0"/>
              <a:t>();</a:t>
            </a:r>
          </a:p>
          <a:p>
            <a:r>
              <a:rPr lang="en-AU" sz="800" dirty="0"/>
              <a:t>}</a:t>
            </a:r>
          </a:p>
          <a:p>
            <a:r>
              <a:rPr lang="en-AU" sz="800" dirty="0"/>
              <a:t>}</a:t>
            </a:r>
          </a:p>
          <a:p>
            <a:r>
              <a:rPr lang="en-AU" sz="800" dirty="0"/>
              <a:t>void </a:t>
            </a:r>
            <a:r>
              <a:rPr lang="en-AU" sz="800" dirty="0" err="1"/>
              <a:t>changeLights</a:t>
            </a:r>
            <a:r>
              <a:rPr lang="en-AU" sz="800" dirty="0"/>
              <a:t>() {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carGreen</a:t>
            </a:r>
            <a:r>
              <a:rPr lang="en-AU" sz="800" dirty="0"/>
              <a:t>, LOW); // green off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carYellow</a:t>
            </a:r>
            <a:r>
              <a:rPr lang="en-AU" sz="800" dirty="0"/>
              <a:t>, HIGH); // yellow on</a:t>
            </a:r>
          </a:p>
          <a:p>
            <a:r>
              <a:rPr lang="en-AU" sz="800" dirty="0"/>
              <a:t>delay(2000); // wait 2 seconds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carYellow</a:t>
            </a:r>
            <a:r>
              <a:rPr lang="en-AU" sz="800" dirty="0"/>
              <a:t>, LOW); // yellow off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carRed</a:t>
            </a:r>
            <a:r>
              <a:rPr lang="en-AU" sz="800" dirty="0"/>
              <a:t>, HIGH); // red on</a:t>
            </a:r>
          </a:p>
          <a:p>
            <a:r>
              <a:rPr lang="en-AU" sz="800" dirty="0"/>
              <a:t>delay(1000); // wait 1 second till its safe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pedRed</a:t>
            </a:r>
            <a:r>
              <a:rPr lang="en-AU" sz="800" dirty="0"/>
              <a:t>, LOW); // </a:t>
            </a:r>
            <a:r>
              <a:rPr lang="en-AU" sz="800" dirty="0" err="1"/>
              <a:t>ped</a:t>
            </a:r>
            <a:r>
              <a:rPr lang="en-AU" sz="800" dirty="0"/>
              <a:t> red off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pedGreen</a:t>
            </a:r>
            <a:r>
              <a:rPr lang="en-AU" sz="800" dirty="0"/>
              <a:t>, HIGH); // </a:t>
            </a:r>
            <a:r>
              <a:rPr lang="en-AU" sz="800" dirty="0" err="1"/>
              <a:t>ped</a:t>
            </a:r>
            <a:r>
              <a:rPr lang="en-AU" sz="800" dirty="0"/>
              <a:t> green on</a:t>
            </a:r>
          </a:p>
          <a:p>
            <a:r>
              <a:rPr lang="en-AU" sz="800" dirty="0"/>
              <a:t>delay(</a:t>
            </a:r>
            <a:r>
              <a:rPr lang="en-AU" sz="800" dirty="0" err="1"/>
              <a:t>crossTime</a:t>
            </a:r>
            <a:r>
              <a:rPr lang="en-AU" sz="800" dirty="0"/>
              <a:t>); // wait for </a:t>
            </a:r>
            <a:r>
              <a:rPr lang="en-AU" sz="800" dirty="0" err="1"/>
              <a:t>preset</a:t>
            </a:r>
            <a:r>
              <a:rPr lang="en-AU" sz="800" dirty="0"/>
              <a:t> time period</a:t>
            </a:r>
          </a:p>
          <a:p>
            <a:r>
              <a:rPr lang="en-AU" sz="800" dirty="0"/>
              <a:t>// flash the </a:t>
            </a:r>
            <a:r>
              <a:rPr lang="en-AU" sz="800" dirty="0" err="1"/>
              <a:t>ped</a:t>
            </a:r>
            <a:r>
              <a:rPr lang="en-AU" sz="800" dirty="0"/>
              <a:t> green</a:t>
            </a:r>
          </a:p>
          <a:p>
            <a:r>
              <a:rPr lang="en-AU" sz="800" dirty="0"/>
              <a:t>for (</a:t>
            </a:r>
            <a:r>
              <a:rPr lang="en-AU" sz="800" dirty="0" err="1"/>
              <a:t>int</a:t>
            </a:r>
            <a:r>
              <a:rPr lang="en-AU" sz="800" dirty="0"/>
              <a:t> x=0; x&lt;10; x++) {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pedGreen</a:t>
            </a:r>
            <a:r>
              <a:rPr lang="en-AU" sz="800" dirty="0"/>
              <a:t>, HIGH);</a:t>
            </a:r>
          </a:p>
          <a:p>
            <a:r>
              <a:rPr lang="en-AU" sz="800" dirty="0"/>
              <a:t>delay(250);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pedGreen</a:t>
            </a:r>
            <a:r>
              <a:rPr lang="en-AU" sz="800" dirty="0"/>
              <a:t>, LOW);</a:t>
            </a:r>
          </a:p>
          <a:p>
            <a:r>
              <a:rPr lang="en-AU" sz="800" dirty="0"/>
              <a:t>delay(250);</a:t>
            </a:r>
          </a:p>
          <a:p>
            <a:r>
              <a:rPr lang="en-AU" sz="800" dirty="0"/>
              <a:t>}</a:t>
            </a:r>
          </a:p>
          <a:p>
            <a:r>
              <a:rPr lang="en-AU" sz="800" dirty="0"/>
              <a:t>// turn </a:t>
            </a:r>
            <a:r>
              <a:rPr lang="en-AU" sz="800" dirty="0" err="1"/>
              <a:t>ped</a:t>
            </a:r>
            <a:r>
              <a:rPr lang="en-AU" sz="800" dirty="0"/>
              <a:t> red on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pedRed</a:t>
            </a:r>
            <a:r>
              <a:rPr lang="en-AU" sz="800" dirty="0"/>
              <a:t>, HIGH);</a:t>
            </a:r>
          </a:p>
          <a:p>
            <a:r>
              <a:rPr lang="en-AU" sz="800" dirty="0"/>
              <a:t>delay(500);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carYellow</a:t>
            </a:r>
            <a:r>
              <a:rPr lang="en-AU" sz="800" dirty="0"/>
              <a:t>, HIGH); // yellow on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carRed</a:t>
            </a:r>
            <a:r>
              <a:rPr lang="en-AU" sz="800" dirty="0"/>
              <a:t>, LOW); // red off</a:t>
            </a:r>
          </a:p>
          <a:p>
            <a:r>
              <a:rPr lang="en-AU" sz="800" dirty="0"/>
              <a:t>delay(1000);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carGreen</a:t>
            </a:r>
            <a:r>
              <a:rPr lang="en-AU" sz="800" dirty="0"/>
              <a:t>, HIGH);</a:t>
            </a:r>
          </a:p>
          <a:p>
            <a:r>
              <a:rPr lang="en-AU" sz="800" dirty="0" err="1"/>
              <a:t>digitalWrite</a:t>
            </a:r>
            <a:r>
              <a:rPr lang="en-AU" sz="800" dirty="0"/>
              <a:t>(</a:t>
            </a:r>
            <a:r>
              <a:rPr lang="en-AU" sz="800" dirty="0" err="1"/>
              <a:t>carYellow</a:t>
            </a:r>
            <a:r>
              <a:rPr lang="en-AU" sz="800" dirty="0"/>
              <a:t>, LOW); // yellow off</a:t>
            </a:r>
          </a:p>
          <a:p>
            <a:r>
              <a:rPr lang="en-AU" sz="800" dirty="0"/>
              <a:t>// record the time since last change of lights</a:t>
            </a:r>
          </a:p>
          <a:p>
            <a:r>
              <a:rPr lang="en-AU" sz="800" dirty="0" err="1"/>
              <a:t>changeTime</a:t>
            </a:r>
            <a:r>
              <a:rPr lang="en-AU" sz="800" dirty="0"/>
              <a:t> = </a:t>
            </a:r>
            <a:r>
              <a:rPr lang="en-AU" sz="800" dirty="0" err="1"/>
              <a:t>millis</a:t>
            </a:r>
            <a:r>
              <a:rPr lang="en-AU" sz="800" dirty="0"/>
              <a:t>();</a:t>
            </a:r>
          </a:p>
          <a:p>
            <a:r>
              <a:rPr lang="en-AU" sz="800" dirty="0"/>
              <a:t>// then return to the main program loop</a:t>
            </a:r>
          </a:p>
          <a:p>
            <a:r>
              <a:rPr lang="en-AU" sz="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4208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Notes on the code: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More on </a:t>
            </a:r>
            <a:r>
              <a:rPr lang="en-AU" dirty="0" err="1" smtClean="0"/>
              <a:t>int’s</a:t>
            </a:r>
            <a:r>
              <a:rPr lang="en-AU" dirty="0" smtClean="0"/>
              <a:t>:</a:t>
            </a:r>
          </a:p>
          <a:p>
            <a:r>
              <a:rPr lang="en-AU" dirty="0" smtClean="0"/>
              <a:t>Unsigned </a:t>
            </a:r>
            <a:r>
              <a:rPr lang="en-AU" dirty="0" smtClean="0"/>
              <a:t>long </a:t>
            </a:r>
            <a:r>
              <a:rPr lang="en-AU" dirty="0" err="1" smtClean="0"/>
              <a:t>changeTime</a:t>
            </a:r>
            <a:r>
              <a:rPr lang="en-AU" dirty="0" smtClean="0"/>
              <a:t> – This is a data type variable as we need a wider range of numbers than an integer can give us on an Arduino.</a:t>
            </a:r>
          </a:p>
          <a:p>
            <a:r>
              <a:rPr lang="en-AU" dirty="0" smtClean="0"/>
              <a:t>Why use different ones? They take up differing amounts of memory in the Arduino and we are limited in how much memory we have</a:t>
            </a:r>
          </a:p>
          <a:p>
            <a:r>
              <a:rPr lang="en-AU" dirty="0" err="1" smtClean="0"/>
              <a:t>Atmega</a:t>
            </a:r>
            <a:r>
              <a:rPr lang="en-AU" dirty="0" smtClean="0"/>
              <a:t> 168 has 1KB, ATmega328 has 2Kb of SRAM</a:t>
            </a:r>
          </a:p>
          <a:p>
            <a:r>
              <a:rPr lang="en-AU" dirty="0" smtClean="0"/>
              <a:t>Integer can go from -32,768 to 32,767</a:t>
            </a:r>
          </a:p>
          <a:p>
            <a:r>
              <a:rPr lang="en-AU" dirty="0" smtClean="0"/>
              <a:t>An unsigned long can go from -2,147,483,648 to 2,147,483,647</a:t>
            </a:r>
          </a:p>
          <a:p>
            <a:r>
              <a:rPr lang="en-AU" dirty="0" smtClean="0"/>
              <a:t>What types of data variables are there? See the table…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866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946974"/>
              </p:ext>
            </p:extLst>
          </p:nvPr>
        </p:nvGraphicFramePr>
        <p:xfrm>
          <a:off x="2205980" y="332656"/>
          <a:ext cx="8424936" cy="6192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265"/>
                <a:gridCol w="2013038"/>
                <a:gridCol w="4100633"/>
              </a:tblGrid>
              <a:tr h="471524">
                <a:tc>
                  <a:txBody>
                    <a:bodyPr/>
                    <a:lstStyle/>
                    <a:p>
                      <a:r>
                        <a:rPr lang="en-AU" dirty="0" smtClean="0"/>
                        <a:t>Data Type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RAM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Number Range</a:t>
                      </a:r>
                      <a:endParaRPr lang="en-AU" dirty="0"/>
                    </a:p>
                  </a:txBody>
                  <a:tcPr/>
                </a:tc>
              </a:tr>
              <a:tr h="40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Void keyword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N/A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N/A</a:t>
                      </a:r>
                      <a:endParaRPr lang="en-AU" sz="2000" dirty="0"/>
                    </a:p>
                  </a:txBody>
                  <a:tcPr/>
                </a:tc>
              </a:tr>
              <a:tr h="40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Boolean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1 byte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0 to 1 (True/false)</a:t>
                      </a:r>
                      <a:endParaRPr lang="en-AU" sz="2000" dirty="0"/>
                    </a:p>
                  </a:txBody>
                  <a:tcPr/>
                </a:tc>
              </a:tr>
              <a:tr h="40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Byte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1 byte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0 to 255</a:t>
                      </a:r>
                      <a:endParaRPr lang="en-AU" sz="2000" dirty="0"/>
                    </a:p>
                  </a:txBody>
                  <a:tcPr/>
                </a:tc>
              </a:tr>
              <a:tr h="40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Char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1 byte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-128 to 127</a:t>
                      </a:r>
                      <a:endParaRPr lang="en-AU" sz="2000" dirty="0"/>
                    </a:p>
                  </a:txBody>
                  <a:tcPr/>
                </a:tc>
              </a:tr>
              <a:tr h="40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Unsigned char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1 byte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0 to</a:t>
                      </a:r>
                      <a:r>
                        <a:rPr lang="en-AU" sz="2000" baseline="0" dirty="0" smtClean="0"/>
                        <a:t> 255</a:t>
                      </a:r>
                      <a:endParaRPr lang="en-AU" sz="2000" dirty="0"/>
                    </a:p>
                  </a:txBody>
                  <a:tcPr/>
                </a:tc>
              </a:tr>
              <a:tr h="408655">
                <a:tc>
                  <a:txBody>
                    <a:bodyPr/>
                    <a:lstStyle/>
                    <a:p>
                      <a:r>
                        <a:rPr lang="en-AU" sz="2000" dirty="0" err="1" smtClean="0"/>
                        <a:t>Int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2 byte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-32768 to 32767</a:t>
                      </a:r>
                      <a:endParaRPr lang="en-AU" sz="2000" dirty="0"/>
                    </a:p>
                  </a:txBody>
                  <a:tcPr/>
                </a:tc>
              </a:tr>
              <a:tr h="40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Unsigned </a:t>
                      </a:r>
                      <a:r>
                        <a:rPr lang="en-AU" sz="2000" dirty="0" err="1" smtClean="0"/>
                        <a:t>int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2 byte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0 to 65535</a:t>
                      </a:r>
                      <a:endParaRPr lang="en-AU" sz="2000" dirty="0"/>
                    </a:p>
                  </a:txBody>
                  <a:tcPr/>
                </a:tc>
              </a:tr>
              <a:tr h="40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Word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2 byte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0 to 65535</a:t>
                      </a:r>
                      <a:endParaRPr lang="en-AU" sz="2000" dirty="0"/>
                    </a:p>
                  </a:txBody>
                  <a:tcPr/>
                </a:tc>
              </a:tr>
              <a:tr h="40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Long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4 byte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-2147483648 to 2147483647</a:t>
                      </a:r>
                      <a:endParaRPr lang="en-AU" sz="2000" dirty="0"/>
                    </a:p>
                  </a:txBody>
                  <a:tcPr/>
                </a:tc>
              </a:tr>
              <a:tr h="40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Unsigned</a:t>
                      </a:r>
                      <a:r>
                        <a:rPr lang="en-AU" sz="2000" baseline="0" dirty="0" smtClean="0"/>
                        <a:t> long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4 byte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0 to 4294967295</a:t>
                      </a:r>
                      <a:endParaRPr lang="en-AU" sz="2000" dirty="0"/>
                    </a:p>
                  </a:txBody>
                  <a:tcPr/>
                </a:tc>
              </a:tr>
              <a:tr h="40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Float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4 byte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-3.4028253E+38 to 3.4028235E+38</a:t>
                      </a:r>
                      <a:endParaRPr lang="en-AU" sz="2000" dirty="0"/>
                    </a:p>
                  </a:txBody>
                  <a:tcPr/>
                </a:tc>
              </a:tr>
              <a:tr h="40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Double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4 byte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/>
                        <a:t>-3.4028253E+38 to 3.4028235E+38</a:t>
                      </a:r>
                    </a:p>
                  </a:txBody>
                  <a:tcPr/>
                </a:tc>
              </a:tr>
              <a:tr h="40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String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1 byte + 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Array of chars</a:t>
                      </a:r>
                      <a:endParaRPr lang="en-AU" sz="2000" dirty="0"/>
                    </a:p>
                  </a:txBody>
                  <a:tcPr/>
                </a:tc>
              </a:tr>
              <a:tr h="40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array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1 byte + 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Collection of variables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1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en-AU" dirty="0" smtClean="0"/>
              <a:t>Notes</a:t>
            </a:r>
            <a:endParaRPr lang="en-AU" dirty="0"/>
          </a:p>
        </p:txBody>
      </p:sp>
      <p:pic>
        <p:nvPicPr>
          <p:cNvPr id="5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70" y="5036310"/>
            <a:ext cx="9000000" cy="1592718"/>
          </a:xfr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048" y="297509"/>
            <a:ext cx="1971675" cy="150495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141412" y="2249487"/>
            <a:ext cx="9905999" cy="24213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This material has been put together by the Outreach coordinator of the School of Engineering and Computer Studies (SECS) at Victoria University of Wellington (VUW), New Zealand.</a:t>
            </a:r>
          </a:p>
          <a:p>
            <a:r>
              <a:rPr lang="en-AU" dirty="0" smtClean="0"/>
              <a:t>It is free to distribute and pass on to all who may find it useful.</a:t>
            </a:r>
          </a:p>
          <a:p>
            <a:r>
              <a:rPr lang="en-AU" dirty="0" smtClean="0"/>
              <a:t>The author of this presentation and supporting documents can be reached at: </a:t>
            </a:r>
            <a:r>
              <a:rPr lang="en-AU" dirty="0" smtClean="0">
                <a:hlinkClick r:id="rId6"/>
              </a:rPr>
              <a:t>john.barrow@vuw.ac.nz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667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Students can explain more of the IDE’s tools</a:t>
            </a:r>
          </a:p>
          <a:p>
            <a:r>
              <a:rPr lang="en-AU" dirty="0" smtClean="0"/>
              <a:t>Students can configure and use a pull up resistor (button)</a:t>
            </a:r>
          </a:p>
          <a:p>
            <a:r>
              <a:rPr lang="en-AU" dirty="0"/>
              <a:t>Students can configure and </a:t>
            </a:r>
            <a:r>
              <a:rPr lang="en-AU" dirty="0" smtClean="0"/>
              <a:t>two buttons (pull down)</a:t>
            </a:r>
          </a:p>
          <a:p>
            <a:r>
              <a:rPr lang="en-AU" dirty="0"/>
              <a:t>Students can configure and use a </a:t>
            </a:r>
            <a:r>
              <a:rPr lang="en-AU" dirty="0" smtClean="0"/>
              <a:t>button with a traffic light configuration (combining the last lesson and this lesson on buttons)</a:t>
            </a:r>
            <a:endParaRPr lang="en-AU" dirty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536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More on the IDE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As we progress lets explore a few more things about the IDE before moving on</a:t>
            </a:r>
          </a:p>
          <a:p>
            <a:r>
              <a:rPr lang="en-AU" dirty="0" smtClean="0"/>
              <a:t>Serial monitor has what is called a ‘baud’ rate, which relates to how many characters it  sends</a:t>
            </a:r>
          </a:p>
          <a:p>
            <a:r>
              <a:rPr lang="en-AU" dirty="0" smtClean="0"/>
              <a:t>9600 baud = 9600 bits</a:t>
            </a:r>
          </a:p>
          <a:p>
            <a:r>
              <a:rPr lang="en-AU" dirty="0" smtClean="0"/>
              <a:t>There is 8 bits (1 byte) per character</a:t>
            </a:r>
          </a:p>
          <a:p>
            <a:r>
              <a:rPr lang="en-AU" dirty="0" smtClean="0"/>
              <a:t>So 9600/8 = 1200 bytes or characters per second</a:t>
            </a:r>
          </a:p>
          <a:p>
            <a:r>
              <a:rPr lang="en-AU" dirty="0" smtClean="0"/>
              <a:t>Before the routers we use in our homes we had modems (</a:t>
            </a:r>
            <a:r>
              <a:rPr lang="en-AU" dirty="0" err="1" smtClean="0"/>
              <a:t>MOdulator</a:t>
            </a:r>
            <a:r>
              <a:rPr lang="en-AU" dirty="0" smtClean="0"/>
              <a:t> </a:t>
            </a:r>
            <a:r>
              <a:rPr lang="en-AU" dirty="0" err="1" smtClean="0"/>
              <a:t>DEMmodulator’s</a:t>
            </a:r>
            <a:r>
              <a:rPr lang="en-AU" dirty="0" smtClean="0"/>
              <a:t>) which worked like phones dialling up connections, this is what the serial monitor is using to connect.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269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IDE – tools menu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Autoformat</a:t>
            </a:r>
            <a:r>
              <a:rPr lang="en-AU" dirty="0" smtClean="0"/>
              <a:t> in the tools menu colour codes your sketch to help you trouble shoot it</a:t>
            </a:r>
          </a:p>
          <a:p>
            <a:r>
              <a:rPr lang="en-AU" dirty="0" smtClean="0"/>
              <a:t>Archive sketch in the tools menu compresses the file in a ZIP format</a:t>
            </a:r>
          </a:p>
          <a:p>
            <a:r>
              <a:rPr lang="en-AU" dirty="0" smtClean="0"/>
              <a:t>Burn bootloader in the tools menu we can use, when connecting with the ISCP pins, to permanently burn the code to the chip</a:t>
            </a:r>
          </a:p>
          <a:p>
            <a:r>
              <a:rPr lang="en-AU" dirty="0" smtClean="0"/>
              <a:t>Why would burn a chip in and do this? </a:t>
            </a:r>
            <a:r>
              <a:rPr lang="en-AU" smtClean="0"/>
              <a:t>This leads to…</a:t>
            </a:r>
            <a:endParaRPr lang="en-AU" dirty="0" smtClean="0"/>
          </a:p>
          <a:p>
            <a:r>
              <a:rPr lang="en-AU" dirty="0" smtClean="0"/>
              <a:t>Library – a collection of code you can include in your sketch to enhance the functionality of your project (we will start using more libraries later).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916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 10 - Push Button (Pull up resistor)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&lt;</a:t>
            </a:r>
            <a:r>
              <a:rPr lang="en-AU" dirty="0" smtClean="0"/>
              <a:t>File&gt;, &lt;examples&gt;, &lt;0.2 digital&gt;, &lt;button&gt;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052" y="2420888"/>
            <a:ext cx="6233939" cy="406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 11 - Push Buttons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&lt;File&gt;, &lt;Examples&gt;, &lt;SIK_Guide_Code_32&gt;, &lt;Circuit_05&gt;</a:t>
            </a:r>
          </a:p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044" y="2492896"/>
            <a:ext cx="6683474" cy="402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6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code, note this…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701797"/>
            <a:ext cx="10360501" cy="3167363"/>
          </a:xfrm>
        </p:spPr>
        <p:txBody>
          <a:bodyPr>
            <a:normAutofit fontScale="85000" lnSpcReduction="20000"/>
          </a:bodyPr>
          <a:lstStyle/>
          <a:p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 </a:t>
            </a:r>
            <a:r>
              <a:rPr lang="en-US" sz="3600" dirty="0"/>
              <a:t>// check if the pushbutton is pressed.</a:t>
            </a:r>
          </a:p>
          <a:p>
            <a:pPr marL="0" indent="0">
              <a:buNone/>
            </a:pPr>
            <a:r>
              <a:rPr lang="en-US" sz="3600" dirty="0"/>
              <a:t>  // if it is, the </a:t>
            </a:r>
            <a:r>
              <a:rPr lang="en-US" sz="3600" dirty="0" err="1"/>
              <a:t>buttonState</a:t>
            </a:r>
            <a:r>
              <a:rPr lang="en-US" sz="3600" dirty="0"/>
              <a:t> is HIGH:</a:t>
            </a:r>
          </a:p>
          <a:p>
            <a:pPr marL="0" indent="0">
              <a:buNone/>
            </a:pPr>
            <a:r>
              <a:rPr lang="en-US" sz="3600" dirty="0"/>
              <a:t>  if (</a:t>
            </a:r>
            <a:r>
              <a:rPr lang="en-US" sz="3600" dirty="0" err="1"/>
              <a:t>buttonState</a:t>
            </a:r>
            <a:r>
              <a:rPr lang="en-US" sz="3600" dirty="0"/>
              <a:t> == HIGH) {</a:t>
            </a:r>
          </a:p>
          <a:p>
            <a:pPr marL="0" indent="0">
              <a:buNone/>
            </a:pPr>
            <a:r>
              <a:rPr lang="en-US" sz="3600" dirty="0"/>
              <a:t>    // turn LED on:</a:t>
            </a:r>
          </a:p>
          <a:p>
            <a:pPr marL="0" indent="0">
              <a:buNone/>
            </a:pPr>
            <a:r>
              <a:rPr lang="en-US" sz="3600" dirty="0"/>
              <a:t>    </a:t>
            </a:r>
            <a:r>
              <a:rPr lang="en-US" sz="3600" dirty="0" err="1"/>
              <a:t>digitalWrite</a:t>
            </a:r>
            <a:r>
              <a:rPr lang="en-US" sz="3600" dirty="0"/>
              <a:t>(</a:t>
            </a:r>
            <a:r>
              <a:rPr lang="en-US" sz="3600" dirty="0" err="1"/>
              <a:t>ledPin</a:t>
            </a:r>
            <a:r>
              <a:rPr lang="en-US" sz="3600" dirty="0"/>
              <a:t>, HIGH</a:t>
            </a:r>
            <a:r>
              <a:rPr lang="en-US" sz="3600" dirty="0" smtClean="0"/>
              <a:t>);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3574132" y="2996952"/>
            <a:ext cx="1224136" cy="1080120"/>
          </a:xfrm>
          <a:prstGeom prst="ellipse">
            <a:avLst/>
          </a:prstGeom>
          <a:noFill/>
          <a:ln w="666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/>
          </a:p>
        </p:txBody>
      </p:sp>
    </p:spTree>
    <p:extLst>
      <p:ext uri="{BB962C8B-B14F-4D97-AF65-F5344CB8AC3E}">
        <p14:creationId xmlns:p14="http://schemas.microsoft.com/office/powerpoint/2010/main" val="327272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Notes on concepts in the code: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== B means "EQUIVALENT". This is true if both sides are the same.</a:t>
            </a:r>
          </a:p>
          <a:p>
            <a:r>
              <a:rPr lang="en-US" dirty="0" smtClean="0"/>
              <a:t>A </a:t>
            </a:r>
            <a:r>
              <a:rPr lang="en-US" dirty="0"/>
              <a:t>&amp;&amp; B means "AND". This is true if both sides are true.</a:t>
            </a:r>
          </a:p>
          <a:p>
            <a:r>
              <a:rPr lang="en-US" dirty="0" smtClean="0"/>
              <a:t>A </a:t>
            </a:r>
            <a:r>
              <a:rPr lang="en-US" dirty="0"/>
              <a:t>|| B means "OR". This is true if either side is true.</a:t>
            </a:r>
          </a:p>
          <a:p>
            <a:r>
              <a:rPr lang="en-US" dirty="0" smtClean="0"/>
              <a:t>!</a:t>
            </a:r>
            <a:r>
              <a:rPr lang="en-US" dirty="0"/>
              <a:t>A means "NOT". This makes anything after it the opposite (true or false).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801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1162</Words>
  <Application>Microsoft Office PowerPoint</Application>
  <PresentationFormat>Custom</PresentationFormat>
  <Paragraphs>161</Paragraphs>
  <Slides>14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Tech 16x9</vt:lpstr>
      <vt:lpstr>More on LED’s with Arduino</vt:lpstr>
      <vt:lpstr>Notes</vt:lpstr>
      <vt:lpstr>Learning Objectives</vt:lpstr>
      <vt:lpstr>More on the IDE</vt:lpstr>
      <vt:lpstr>IDE – tools menu</vt:lpstr>
      <vt:lpstr>Exercise 10 - Push Button (Pull up resistor)</vt:lpstr>
      <vt:lpstr>Exercise 11 - Push Buttons</vt:lpstr>
      <vt:lpstr>The code, note this…</vt:lpstr>
      <vt:lpstr>Notes on concepts in the code:</vt:lpstr>
      <vt:lpstr>Buttons</vt:lpstr>
      <vt:lpstr>Exercise 12 - Traffic light with button</vt:lpstr>
      <vt:lpstr>Traffic light with button Script</vt:lpstr>
      <vt:lpstr>Notes on the code: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2015-09-09T21:39:34Z</dcterms:created>
  <dcterms:modified xsi:type="dcterms:W3CDTF">2017-01-31T22:34:20Z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