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9"/>
  </p:notesMasterIdLst>
  <p:handoutMasterIdLst>
    <p:handoutMasterId r:id="rId20"/>
  </p:handoutMasterIdLst>
  <p:sldIdLst>
    <p:sldId id="257" r:id="rId3"/>
    <p:sldId id="326" r:id="rId4"/>
    <p:sldId id="308" r:id="rId5"/>
    <p:sldId id="334" r:id="rId6"/>
    <p:sldId id="327" r:id="rId7"/>
    <p:sldId id="328" r:id="rId8"/>
    <p:sldId id="329" r:id="rId9"/>
    <p:sldId id="330" r:id="rId10"/>
    <p:sldId id="331" r:id="rId11"/>
    <p:sldId id="333" r:id="rId12"/>
    <p:sldId id="335" r:id="rId13"/>
    <p:sldId id="343" r:id="rId14"/>
    <p:sldId id="338" r:id="rId15"/>
    <p:sldId id="340" r:id="rId16"/>
    <p:sldId id="339" r:id="rId17"/>
    <p:sldId id="344" r:id="rId18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116" d="100"/>
          <a:sy n="116" d="100"/>
        </p:scale>
        <p:origin x="390" y="108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5B4EDC-59C0-49C7-8ADA-5A781B329E02}" type="datetimeFigureOut">
              <a:rPr lang="en-US"/>
              <a:t>2/1/2017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429053-DC2A-4342-ADD4-2FD729D91E2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2045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8D46A-B586-417D-BFBD-8C8FE0AAF762}" type="datetimeFigureOut">
              <a:rPr lang="en-US"/>
              <a:t>2/1/2017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BA5BD7-F043-4D1B-AA17-CD412FC534D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705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diagonal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4" name="Straight Connector 13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2" name="bottom lines"/>
          <p:cNvGrpSpPr/>
          <p:nvPr/>
        </p:nvGrpSpPr>
        <p:grpSpPr>
          <a:xfrm>
            <a:off x="-8916" y="6057149"/>
            <a:ext cx="5498726" cy="820207"/>
            <a:chOff x="-6689" y="4553748"/>
            <a:chExt cx="4125119" cy="615155"/>
          </a:xfrm>
        </p:grpSpPr>
        <p:sp>
          <p:nvSpPr>
            <p:cNvPr id="9" name="Freeform 8"/>
            <p:cNvSpPr/>
            <p:nvPr/>
          </p:nvSpPr>
          <p:spPr>
            <a:xfrm rot="16200000">
              <a:off x="1754302" y="2802395"/>
              <a:ext cx="612775" cy="411548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4115481 h 4115481"/>
                <a:gd name="connsiteX1" fmla="*/ 612775 w 612775"/>
                <a:gd name="connsiteY1" fmla="*/ 3180443 h 4115481"/>
                <a:gd name="connsiteX2" fmla="*/ 612775 w 612775"/>
                <a:gd name="connsiteY2" fmla="*/ 0 h 4115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4115481">
                  <a:moveTo>
                    <a:pt x="0" y="4115481"/>
                  </a:moveTo>
                  <a:lnTo>
                    <a:pt x="612775" y="3180443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0" name="Freeform 9"/>
            <p:cNvSpPr/>
            <p:nvPr/>
          </p:nvSpPr>
          <p:spPr>
            <a:xfrm rot="16200000">
              <a:off x="1604659" y="3152814"/>
              <a:ext cx="410751" cy="3621427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  <a:gd name="connsiteX0" fmla="*/ 0 w 410751"/>
                <a:gd name="connsiteY0" fmla="*/ 3614170 h 3614170"/>
                <a:gd name="connsiteX1" fmla="*/ 410751 w 410751"/>
                <a:gd name="connsiteY1" fmla="*/ 2990994 h 3614170"/>
                <a:gd name="connsiteX2" fmla="*/ 405947 w 410751"/>
                <a:gd name="connsiteY2" fmla="*/ 0 h 3614170"/>
                <a:gd name="connsiteX0" fmla="*/ 0 w 410751"/>
                <a:gd name="connsiteY0" fmla="*/ 3621427 h 3621427"/>
                <a:gd name="connsiteX1" fmla="*/ 410751 w 410751"/>
                <a:gd name="connsiteY1" fmla="*/ 2998251 h 3621427"/>
                <a:gd name="connsiteX2" fmla="*/ 405947 w 410751"/>
                <a:gd name="connsiteY2" fmla="*/ 0 h 362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621427">
                  <a:moveTo>
                    <a:pt x="0" y="3621427"/>
                  </a:moveTo>
                  <a:lnTo>
                    <a:pt x="410751" y="2998251"/>
                  </a:lnTo>
                  <a:cubicBezTo>
                    <a:pt x="410359" y="2065358"/>
                    <a:pt x="406339" y="932893"/>
                    <a:pt x="405947" y="0"/>
                  </a:cubicBez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1" name="Freeform 10"/>
            <p:cNvSpPr/>
            <p:nvPr/>
          </p:nvSpPr>
          <p:spPr>
            <a:xfrm rot="16200000">
              <a:off x="1462308" y="3453376"/>
              <a:ext cx="241768" cy="31797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  <a:gd name="connsiteX0" fmla="*/ 0 w 241768"/>
                <a:gd name="connsiteY0" fmla="*/ 3179761 h 3179761"/>
                <a:gd name="connsiteX1" fmla="*/ 238919 w 241768"/>
                <a:gd name="connsiteY1" fmla="*/ 2819370 h 3179761"/>
                <a:gd name="connsiteX2" fmla="*/ 241754 w 241768"/>
                <a:gd name="connsiteY2" fmla="*/ 0 h 3179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1768" h="3179761">
                  <a:moveTo>
                    <a:pt x="0" y="3179761"/>
                  </a:moveTo>
                  <a:lnTo>
                    <a:pt x="238919" y="2819370"/>
                  </a:lnTo>
                  <a:cubicBezTo>
                    <a:pt x="238654" y="1947313"/>
                    <a:pt x="242019" y="872057"/>
                    <a:pt x="241754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176" y="584200"/>
            <a:ext cx="8735325" cy="2000251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176" y="2616200"/>
            <a:ext cx="8735325" cy="17526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2/1/2017</a:t>
            </a:fld>
            <a:endParaRPr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4748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2/1/2017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9667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584200"/>
            <a:ext cx="2742486" cy="5588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8882" y="584200"/>
            <a:ext cx="7414869" cy="55880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2/1/2017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588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2/1/2017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676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177" y="2209801"/>
            <a:ext cx="8938472" cy="2764335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5176" y="4951266"/>
            <a:ext cx="7069519" cy="122093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2/1/2017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  <p:grpSp>
        <p:nvGrpSpPr>
          <p:cNvPr id="11" name="diagonal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2" name="Straight Connector 11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</p:spTree>
    <p:extLst>
      <p:ext uri="{BB962C8B-B14F-4D97-AF65-F5344CB8AC3E}">
        <p14:creationId xmlns:p14="http://schemas.microsoft.com/office/powerpoint/2010/main" val="361633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8883" y="1706880"/>
            <a:ext cx="5078677" cy="44653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0707" y="1706880"/>
            <a:ext cx="5078677" cy="44653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2/1/2017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5764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1701800"/>
            <a:ext cx="5082740" cy="9144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8883" y="2717800"/>
            <a:ext cx="5078677" cy="345440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 baseline="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96644" y="1701800"/>
            <a:ext cx="5082740" cy="9144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0707" y="2717800"/>
            <a:ext cx="5078677" cy="345440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 baseline="0"/>
            </a:lvl6pPr>
            <a:lvl7pPr>
              <a:defRPr sz="2000" baseline="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2/1/2017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538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2/1/2017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1522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2/1/2017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7247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anchor="b">
            <a:normAutofit/>
          </a:bodyPr>
          <a:lstStyle>
            <a:lvl1pPr algn="l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4971" y="584200"/>
            <a:ext cx="6094413" cy="5588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2/1/2017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1813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anchor="b">
            <a:normAutofit/>
          </a:bodyPr>
          <a:lstStyle>
            <a:lvl1pPr algn="l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4971" y="584200"/>
            <a:ext cx="6094413" cy="5588000"/>
          </a:xfrm>
          <a:ln w="12700">
            <a:solidFill>
              <a:schemeClr val="bg1">
                <a:lumMod val="75000"/>
                <a:lumOff val="25000"/>
              </a:schemeClr>
            </a:solidFill>
            <a:miter lim="800000"/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2/1/2017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2343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100000"/>
                <a:shade val="0"/>
                <a:satMod val="100000"/>
              </a:schemeClr>
            </a:gs>
            <a:gs pos="85000">
              <a:schemeClr val="bg2">
                <a:tint val="100000"/>
                <a:shade val="30000"/>
                <a:satMod val="100000"/>
              </a:schemeClr>
            </a:gs>
            <a:gs pos="100000">
              <a:schemeClr val="bg2">
                <a:shade val="60000"/>
                <a:satMod val="100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left lines"/>
          <p:cNvGrpSpPr/>
          <p:nvPr/>
        </p:nvGrpSpPr>
        <p:grpSpPr>
          <a:xfrm>
            <a:off x="-15870" y="-3174"/>
            <a:ext cx="819993" cy="5229225"/>
            <a:chOff x="-11906" y="-2381"/>
            <a:chExt cx="615155" cy="3921919"/>
          </a:xfrm>
        </p:grpSpPr>
        <p:sp>
          <p:nvSpPr>
            <p:cNvPr id="10" name="Freeform 9"/>
            <p:cNvSpPr/>
            <p:nvPr/>
          </p:nvSpPr>
          <p:spPr>
            <a:xfrm>
              <a:off x="-9526" y="0"/>
              <a:ext cx="612775" cy="3919538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3919538">
                  <a:moveTo>
                    <a:pt x="0" y="3919538"/>
                  </a:moveTo>
                  <a:lnTo>
                    <a:pt x="612775" y="2984500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Freeform 10"/>
            <p:cNvSpPr/>
            <p:nvPr/>
          </p:nvSpPr>
          <p:spPr>
            <a:xfrm>
              <a:off x="-11906" y="0"/>
              <a:ext cx="410751" cy="3421856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421856">
                  <a:moveTo>
                    <a:pt x="0" y="3421856"/>
                  </a:moveTo>
                  <a:lnTo>
                    <a:pt x="410751" y="2798680"/>
                  </a:lnTo>
                  <a:lnTo>
                    <a:pt x="409575" y="0"/>
                  </a:ln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Freeform 13"/>
            <p:cNvSpPr/>
            <p:nvPr/>
          </p:nvSpPr>
          <p:spPr>
            <a:xfrm>
              <a:off x="-7144" y="-2381"/>
              <a:ext cx="238919" cy="29765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919" h="2976561">
                  <a:moveTo>
                    <a:pt x="0" y="2976561"/>
                  </a:moveTo>
                  <a:lnTo>
                    <a:pt x="238919" y="2616170"/>
                  </a:lnTo>
                  <a:cubicBezTo>
                    <a:pt x="238654" y="1744113"/>
                    <a:pt x="238390" y="872057"/>
                    <a:pt x="238125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1701797"/>
            <a:ext cx="10360501" cy="4462272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8882" y="6356352"/>
            <a:ext cx="2234618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FD029-FB74-4578-B929-F66AA97659CA}" type="datetimeFigureOut">
              <a:rPr lang="en-US"/>
              <a:pPr/>
              <a:t>2/1/2017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53501" y="6356352"/>
            <a:ext cx="5281824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3649" y="6356352"/>
            <a:ext cx="101573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4DD1E-5D91-48A3-AD6D-45FBA980D10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52758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121898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10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1898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73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48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3322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43797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74272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rduino.cc/en/Reference/AnalogWrite" TargetMode="External"/><Relationship Id="rId2" Type="http://schemas.openxmlformats.org/officeDocument/2006/relationships/hyperlink" Target="https://www.arduino.cc/en/Tutorial/PW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victoria.ac.nz/ec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ohn.barrow@vuw.ac.nz" TargetMode="External"/><Relationship Id="rId5" Type="http://schemas.openxmlformats.org/officeDocument/2006/relationships/image" Target="../media/image3.GIF"/><Relationship Id="rId4" Type="http://schemas.openxmlformats.org/officeDocument/2006/relationships/hyperlink" Target="http://www.victoria.ac.nz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sparkfun.com/tutorials/what-is-a-circuit" TargetMode="External"/><Relationship Id="rId2" Type="http://schemas.openxmlformats.org/officeDocument/2006/relationships/hyperlink" Target="https://learn.sparkfun.com/tutorials/voltage-current-resistance-and-ohms-law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learn.sparkfun.com/tutorials/how-to-read-a-schematic" TargetMode="External"/><Relationship Id="rId4" Type="http://schemas.openxmlformats.org/officeDocument/2006/relationships/hyperlink" Target="https://learn.sparkfun.com/tutorials/working-with-wire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icircuitapp.com/" TargetMode="External"/><Relationship Id="rId2" Type="http://schemas.openxmlformats.org/officeDocument/2006/relationships/hyperlink" Target="http://electrodroid.it/electrodroid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Exploring more with LED’s and Arduino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Microcontroller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1924" y="3314835"/>
            <a:ext cx="2793651" cy="2171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29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Exercise 6 - Simple Traffic light</a:t>
            </a:r>
            <a:endParaRPr lang="en-AU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0556" y="188640"/>
            <a:ext cx="4320208" cy="653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611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8882" y="1052736"/>
            <a:ext cx="10360501" cy="5616623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sz="1200" dirty="0"/>
              <a:t>//Exercise 6 - Simple Traffic light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sz="1200" dirty="0"/>
              <a:t>// Next lesson will add a button to this, for a </a:t>
            </a:r>
            <a:r>
              <a:rPr lang="en-AU" sz="1200" dirty="0" smtClean="0"/>
              <a:t>pedestrian </a:t>
            </a:r>
            <a:r>
              <a:rPr lang="en-AU" sz="1200" dirty="0"/>
              <a:t>crossing type of effect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sz="1200" dirty="0"/>
              <a:t>// Sourced from </a:t>
            </a:r>
            <a:r>
              <a:rPr lang="en-AU" sz="1200" dirty="0" err="1"/>
              <a:t>McRoberts</a:t>
            </a:r>
            <a:r>
              <a:rPr lang="en-AU" sz="1200" dirty="0"/>
              <a:t>, Michael. 'Beginning Arduino. 2nd Ed.'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sz="1200" dirty="0" err="1" smtClean="0"/>
              <a:t>int</a:t>
            </a:r>
            <a:r>
              <a:rPr lang="en-AU" sz="1200" dirty="0" smtClean="0"/>
              <a:t> </a:t>
            </a:r>
            <a:r>
              <a:rPr lang="en-AU" sz="1200" dirty="0" err="1"/>
              <a:t>ledDelay</a:t>
            </a:r>
            <a:r>
              <a:rPr lang="en-AU" sz="1200" dirty="0"/>
              <a:t> = 10000; //delay between changes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sz="1200" dirty="0" err="1"/>
              <a:t>int</a:t>
            </a:r>
            <a:r>
              <a:rPr lang="en-AU" sz="1200" dirty="0"/>
              <a:t> </a:t>
            </a:r>
            <a:r>
              <a:rPr lang="en-AU" sz="1200" dirty="0" err="1"/>
              <a:t>redPin</a:t>
            </a:r>
            <a:r>
              <a:rPr lang="en-AU" sz="1200" dirty="0"/>
              <a:t> = 10;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sz="1200" dirty="0" err="1"/>
              <a:t>int</a:t>
            </a:r>
            <a:r>
              <a:rPr lang="en-AU" sz="1200" dirty="0"/>
              <a:t> </a:t>
            </a:r>
            <a:r>
              <a:rPr lang="en-AU" sz="1200" dirty="0" err="1"/>
              <a:t>yellowPin</a:t>
            </a:r>
            <a:r>
              <a:rPr lang="en-AU" sz="1200" dirty="0"/>
              <a:t> = 9;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sz="1200" dirty="0" err="1"/>
              <a:t>int</a:t>
            </a:r>
            <a:r>
              <a:rPr lang="en-AU" sz="1200" dirty="0"/>
              <a:t> </a:t>
            </a:r>
            <a:r>
              <a:rPr lang="en-AU" sz="1200" dirty="0" err="1"/>
              <a:t>greenPin</a:t>
            </a:r>
            <a:r>
              <a:rPr lang="en-AU" sz="1200" dirty="0"/>
              <a:t> = 8;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sz="1200" dirty="0" smtClean="0"/>
              <a:t>void </a:t>
            </a:r>
            <a:r>
              <a:rPr lang="en-AU" sz="1200" dirty="0"/>
              <a:t>setup()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sz="1200" dirty="0"/>
              <a:t>  </a:t>
            </a:r>
            <a:r>
              <a:rPr lang="en-AU" sz="1200" dirty="0" err="1"/>
              <a:t>pinMode</a:t>
            </a:r>
            <a:r>
              <a:rPr lang="en-AU" sz="1200" dirty="0"/>
              <a:t>(</a:t>
            </a:r>
            <a:r>
              <a:rPr lang="en-AU" sz="1200" dirty="0" err="1"/>
              <a:t>redPin</a:t>
            </a:r>
            <a:r>
              <a:rPr lang="en-AU" sz="1200" dirty="0"/>
              <a:t>, OUTPUT);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sz="1200" dirty="0"/>
              <a:t>  </a:t>
            </a:r>
            <a:r>
              <a:rPr lang="en-AU" sz="1200" dirty="0" err="1"/>
              <a:t>pinMode</a:t>
            </a:r>
            <a:r>
              <a:rPr lang="en-AU" sz="1200" dirty="0"/>
              <a:t>(</a:t>
            </a:r>
            <a:r>
              <a:rPr lang="en-AU" sz="1200" dirty="0" err="1"/>
              <a:t>yellowPin</a:t>
            </a:r>
            <a:r>
              <a:rPr lang="en-AU" sz="1200" dirty="0"/>
              <a:t>, OUTPUT);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sz="1200" dirty="0"/>
              <a:t>  </a:t>
            </a:r>
            <a:r>
              <a:rPr lang="en-AU" sz="1200" dirty="0" err="1"/>
              <a:t>pinMode</a:t>
            </a:r>
            <a:r>
              <a:rPr lang="en-AU" sz="1200" dirty="0"/>
              <a:t>(</a:t>
            </a:r>
            <a:r>
              <a:rPr lang="en-AU" sz="1200" dirty="0" err="1"/>
              <a:t>greenPin</a:t>
            </a:r>
            <a:r>
              <a:rPr lang="en-AU" sz="1200" dirty="0"/>
              <a:t>, OUTPUT);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sz="1200" dirty="0"/>
              <a:t>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sz="1200" dirty="0" smtClean="0"/>
              <a:t>void </a:t>
            </a:r>
            <a:r>
              <a:rPr lang="en-AU" sz="1200" dirty="0"/>
              <a:t>loop()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sz="1200" dirty="0" smtClean="0"/>
              <a:t>  </a:t>
            </a:r>
            <a:r>
              <a:rPr lang="en-AU" sz="1200" dirty="0" err="1"/>
              <a:t>digitalWrite</a:t>
            </a:r>
            <a:r>
              <a:rPr lang="en-AU" sz="1200" dirty="0"/>
              <a:t>(</a:t>
            </a:r>
            <a:r>
              <a:rPr lang="en-AU" sz="1200" dirty="0" err="1"/>
              <a:t>redPin</a:t>
            </a:r>
            <a:r>
              <a:rPr lang="en-AU" sz="1200" dirty="0"/>
              <a:t>, HIGH); //turn the light red on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sz="1200" dirty="0"/>
              <a:t>  delay(</a:t>
            </a:r>
            <a:r>
              <a:rPr lang="en-AU" sz="1200" dirty="0" err="1"/>
              <a:t>ledDelay</a:t>
            </a:r>
            <a:r>
              <a:rPr lang="en-AU" sz="1200" dirty="0"/>
              <a:t>); //wait 10 seconds as per the </a:t>
            </a:r>
            <a:r>
              <a:rPr lang="en-AU" sz="1200" dirty="0" err="1"/>
              <a:t>ledDelay</a:t>
            </a:r>
            <a:r>
              <a:rPr lang="en-AU" sz="1200" dirty="0"/>
              <a:t> time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sz="1200" dirty="0"/>
              <a:t>  </a:t>
            </a:r>
            <a:r>
              <a:rPr lang="en-AU" sz="1200" dirty="0" err="1" smtClean="0"/>
              <a:t>digitalWrite</a:t>
            </a:r>
            <a:r>
              <a:rPr lang="en-AU" sz="1200" dirty="0" smtClean="0"/>
              <a:t>(</a:t>
            </a:r>
            <a:r>
              <a:rPr lang="en-AU" sz="1200" dirty="0" err="1" smtClean="0"/>
              <a:t>yellowPin</a:t>
            </a:r>
            <a:r>
              <a:rPr lang="en-AU" sz="1200" dirty="0"/>
              <a:t>, HIGH); //turn the yellow on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sz="1200" dirty="0"/>
              <a:t>  delay(2000); //wait 2 seconds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sz="1200" dirty="0" smtClean="0"/>
              <a:t>  </a:t>
            </a:r>
            <a:r>
              <a:rPr lang="en-AU" sz="1200" dirty="0" err="1"/>
              <a:t>digitalWrite</a:t>
            </a:r>
            <a:r>
              <a:rPr lang="en-AU" sz="1200" dirty="0"/>
              <a:t>(</a:t>
            </a:r>
            <a:r>
              <a:rPr lang="en-AU" sz="1200" dirty="0" err="1"/>
              <a:t>greenPin</a:t>
            </a:r>
            <a:r>
              <a:rPr lang="en-AU" sz="1200" dirty="0"/>
              <a:t>, HIGH); //turn the green on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sz="1200" dirty="0"/>
              <a:t>  </a:t>
            </a:r>
            <a:r>
              <a:rPr lang="en-AU" sz="1200" dirty="0" err="1"/>
              <a:t>digitalWrite</a:t>
            </a:r>
            <a:r>
              <a:rPr lang="en-AU" sz="1200" dirty="0"/>
              <a:t>(</a:t>
            </a:r>
            <a:r>
              <a:rPr lang="en-AU" sz="1200" dirty="0" err="1"/>
              <a:t>redPin</a:t>
            </a:r>
            <a:r>
              <a:rPr lang="en-AU" sz="1200" dirty="0"/>
              <a:t>, LOW); //turn the red off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sz="1200" dirty="0"/>
              <a:t>  </a:t>
            </a:r>
            <a:r>
              <a:rPr lang="en-AU" sz="1200" dirty="0" err="1"/>
              <a:t>digitalWrite</a:t>
            </a:r>
            <a:r>
              <a:rPr lang="en-AU" sz="1200" dirty="0"/>
              <a:t>(</a:t>
            </a:r>
            <a:r>
              <a:rPr lang="en-AU" sz="1200" dirty="0" err="1"/>
              <a:t>yellowPin</a:t>
            </a:r>
            <a:r>
              <a:rPr lang="en-AU" sz="1200" dirty="0"/>
              <a:t>, LOW); //turn the yellow off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sz="1200" dirty="0"/>
              <a:t>  delay(</a:t>
            </a:r>
            <a:r>
              <a:rPr lang="en-AU" sz="1200" dirty="0" err="1"/>
              <a:t>ledDelay</a:t>
            </a:r>
            <a:r>
              <a:rPr lang="en-AU" sz="1200" dirty="0"/>
              <a:t>); //delay in milliseconds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sz="1200" dirty="0" smtClean="0"/>
              <a:t>  </a:t>
            </a:r>
            <a:r>
              <a:rPr lang="en-AU" sz="1200" dirty="0" err="1"/>
              <a:t>digitalWrite</a:t>
            </a:r>
            <a:r>
              <a:rPr lang="en-AU" sz="1200" dirty="0"/>
              <a:t>(</a:t>
            </a:r>
            <a:r>
              <a:rPr lang="en-AU" sz="1200" dirty="0" err="1"/>
              <a:t>yellowPin</a:t>
            </a:r>
            <a:r>
              <a:rPr lang="en-AU" sz="1200" dirty="0"/>
              <a:t>, HIGH); //turn the yellow on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sz="1200" dirty="0"/>
              <a:t>  </a:t>
            </a:r>
            <a:r>
              <a:rPr lang="en-AU" sz="1200" dirty="0" err="1"/>
              <a:t>digitalWrite</a:t>
            </a:r>
            <a:r>
              <a:rPr lang="en-AU" sz="1200" dirty="0"/>
              <a:t>(</a:t>
            </a:r>
            <a:r>
              <a:rPr lang="en-AU" sz="1200" dirty="0" err="1"/>
              <a:t>greenPin</a:t>
            </a:r>
            <a:r>
              <a:rPr lang="en-AU" sz="1200" dirty="0"/>
              <a:t>, LOW); //turn the green off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sz="1200" dirty="0"/>
              <a:t>  delay(2000); //delay in milliseconds for 2 seconds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sz="1200" dirty="0"/>
              <a:t>}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634083"/>
          </a:xfrm>
        </p:spPr>
        <p:txBody>
          <a:bodyPr/>
          <a:lstStyle/>
          <a:p>
            <a:r>
              <a:rPr lang="en-AU" dirty="0" smtClean="0"/>
              <a:t>Simple Traffic lights script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70103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Notes on the code: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Basically an expanded and more complicated Blink sketch</a:t>
            </a:r>
          </a:p>
          <a:p>
            <a:r>
              <a:rPr lang="en-AU" dirty="0" smtClean="0"/>
              <a:t>We use ‘</a:t>
            </a:r>
            <a:r>
              <a:rPr lang="en-AU" dirty="0" err="1" smtClean="0"/>
              <a:t>int</a:t>
            </a:r>
            <a:r>
              <a:rPr lang="en-AU" dirty="0" smtClean="0"/>
              <a:t>’ (integers) to set names for things</a:t>
            </a:r>
          </a:p>
          <a:p>
            <a:r>
              <a:rPr lang="en-AU" dirty="0" smtClean="0"/>
              <a:t>We then call those ‘</a:t>
            </a:r>
            <a:r>
              <a:rPr lang="en-AU" dirty="0" err="1" smtClean="0"/>
              <a:t>int</a:t>
            </a:r>
            <a:r>
              <a:rPr lang="en-AU" dirty="0" smtClean="0"/>
              <a:t>’ names in the code later</a:t>
            </a:r>
          </a:p>
        </p:txBody>
      </p:sp>
    </p:spTree>
    <p:extLst>
      <p:ext uri="{BB962C8B-B14F-4D97-AF65-F5344CB8AC3E}">
        <p14:creationId xmlns:p14="http://schemas.microsoft.com/office/powerpoint/2010/main" val="3927316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Exercise 7 - PWM – Pulse with Modulation</a:t>
            </a:r>
            <a:endParaRPr lang="en-AU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30316" y="1772816"/>
            <a:ext cx="5628083" cy="446246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413892" y="2492896"/>
            <a:ext cx="35283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b="1" u="sng" dirty="0" smtClean="0"/>
              <a:t>Note: </a:t>
            </a:r>
            <a:r>
              <a:rPr lang="en-AU" dirty="0" smtClean="0"/>
              <a:t>we are using Pin 11</a:t>
            </a:r>
          </a:p>
          <a:p>
            <a:r>
              <a:rPr lang="en-AU" dirty="0" smtClean="0"/>
              <a:t>It is noted with a ~</a:t>
            </a:r>
          </a:p>
          <a:p>
            <a:r>
              <a:rPr lang="en-AU" dirty="0" smtClean="0"/>
              <a:t>This is a PWM connector</a:t>
            </a:r>
          </a:p>
          <a:p>
            <a:endParaRPr lang="en-AU" dirty="0"/>
          </a:p>
          <a:p>
            <a:r>
              <a:rPr lang="en-AU" dirty="0" smtClean="0"/>
              <a:t>Out of Pins 8-13 which ones could we use?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39073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PWM script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/>
              <a:t>//Exercise 7 using PWM (Pulse width modulation)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/>
              <a:t>// Sourced from </a:t>
            </a:r>
            <a:r>
              <a:rPr lang="en-AU" dirty="0" err="1"/>
              <a:t>McRoberts</a:t>
            </a:r>
            <a:r>
              <a:rPr lang="en-AU" dirty="0"/>
              <a:t>, Michael. 'Beginning Arduino. 2nd Ed.' project 7 Pulsating lamp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AU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 err="1"/>
              <a:t>int</a:t>
            </a:r>
            <a:r>
              <a:rPr lang="en-AU" dirty="0"/>
              <a:t> </a:t>
            </a:r>
            <a:r>
              <a:rPr lang="en-AU" dirty="0" err="1"/>
              <a:t>ledPin</a:t>
            </a:r>
            <a:r>
              <a:rPr lang="en-AU" dirty="0"/>
              <a:t> =11;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/>
              <a:t>float </a:t>
            </a:r>
            <a:r>
              <a:rPr lang="en-AU" dirty="0" err="1"/>
              <a:t>sinVal</a:t>
            </a:r>
            <a:r>
              <a:rPr lang="en-AU" dirty="0"/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 err="1"/>
              <a:t>int</a:t>
            </a:r>
            <a:r>
              <a:rPr lang="en-AU" dirty="0"/>
              <a:t> </a:t>
            </a:r>
            <a:r>
              <a:rPr lang="en-AU" dirty="0" err="1"/>
              <a:t>ledVal</a:t>
            </a:r>
            <a:r>
              <a:rPr lang="en-AU" dirty="0"/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AU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/>
              <a:t>void setup()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/>
              <a:t>  </a:t>
            </a:r>
            <a:r>
              <a:rPr lang="en-AU" dirty="0" err="1"/>
              <a:t>pinMode</a:t>
            </a:r>
            <a:r>
              <a:rPr lang="en-AU" dirty="0"/>
              <a:t>(</a:t>
            </a:r>
            <a:r>
              <a:rPr lang="en-AU" dirty="0" err="1"/>
              <a:t>ledPin</a:t>
            </a:r>
            <a:r>
              <a:rPr lang="en-AU" dirty="0"/>
              <a:t>, OUTPUT);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/>
              <a:t>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AU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/>
              <a:t>void loop()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/>
              <a:t>  for (</a:t>
            </a:r>
            <a:r>
              <a:rPr lang="en-AU" dirty="0" err="1"/>
              <a:t>int</a:t>
            </a:r>
            <a:r>
              <a:rPr lang="en-AU" dirty="0"/>
              <a:t> x=0; x&lt;180; x++)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/>
              <a:t>  //convert degrees to radians then obtain a Sin value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/>
              <a:t>  </a:t>
            </a:r>
            <a:r>
              <a:rPr lang="en-AU" dirty="0" err="1"/>
              <a:t>sinVal</a:t>
            </a:r>
            <a:r>
              <a:rPr lang="en-AU" dirty="0"/>
              <a:t> = (sin(x*(3.1412/180))); //note the value for Pi for converting to radians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/>
              <a:t>  </a:t>
            </a:r>
            <a:r>
              <a:rPr lang="en-AU" dirty="0" err="1"/>
              <a:t>ledVal</a:t>
            </a:r>
            <a:r>
              <a:rPr lang="en-AU" dirty="0"/>
              <a:t> = </a:t>
            </a:r>
            <a:r>
              <a:rPr lang="en-AU" dirty="0" err="1"/>
              <a:t>int</a:t>
            </a:r>
            <a:r>
              <a:rPr lang="en-AU" dirty="0"/>
              <a:t> (</a:t>
            </a:r>
            <a:r>
              <a:rPr lang="en-AU" dirty="0" err="1"/>
              <a:t>sinVal</a:t>
            </a:r>
            <a:r>
              <a:rPr lang="en-AU" dirty="0"/>
              <a:t>*255); //note the 255 for converting to computer binary based numeracy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/>
              <a:t>  </a:t>
            </a:r>
            <a:r>
              <a:rPr lang="en-AU" dirty="0" err="1"/>
              <a:t>analogWrite</a:t>
            </a:r>
            <a:r>
              <a:rPr lang="en-AU" dirty="0"/>
              <a:t>(</a:t>
            </a:r>
            <a:r>
              <a:rPr lang="en-AU" dirty="0" err="1"/>
              <a:t>ledPin</a:t>
            </a:r>
            <a:r>
              <a:rPr lang="en-AU" dirty="0"/>
              <a:t>, </a:t>
            </a:r>
            <a:r>
              <a:rPr lang="en-AU" dirty="0" err="1"/>
              <a:t>ledVal</a:t>
            </a:r>
            <a:r>
              <a:rPr lang="en-AU" dirty="0"/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/>
              <a:t>  delay(25);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/>
              <a:t>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AU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98805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Notes on the code: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8883" y="1701797"/>
            <a:ext cx="6171673" cy="4462272"/>
          </a:xfrm>
        </p:spPr>
        <p:txBody>
          <a:bodyPr>
            <a:normAutofit/>
          </a:bodyPr>
          <a:lstStyle/>
          <a:p>
            <a:r>
              <a:rPr lang="en-AU" dirty="0" smtClean="0"/>
              <a:t>PWM - </a:t>
            </a:r>
            <a:r>
              <a:rPr lang="en-AU" dirty="0"/>
              <a:t>Pulse Width Modulation, or PWM, is a technique for getting analogue results with digital means.</a:t>
            </a:r>
          </a:p>
          <a:p>
            <a:r>
              <a:rPr lang="en-AU" dirty="0">
                <a:hlinkClick r:id="rId2"/>
              </a:rPr>
              <a:t>https://</a:t>
            </a:r>
            <a:r>
              <a:rPr lang="en-AU" dirty="0" smtClean="0">
                <a:hlinkClick r:id="rId2"/>
              </a:rPr>
              <a:t>www.arduino.cc/en/Tutorial/PWM</a:t>
            </a:r>
            <a:endParaRPr lang="en-AU" dirty="0" smtClean="0"/>
          </a:p>
          <a:p>
            <a:r>
              <a:rPr lang="en-US" dirty="0"/>
              <a:t>A call to </a:t>
            </a:r>
            <a:r>
              <a:rPr lang="en-US" dirty="0" err="1">
                <a:hlinkClick r:id="rId3"/>
              </a:rPr>
              <a:t>analogWrite</a:t>
            </a:r>
            <a:r>
              <a:rPr lang="en-US" dirty="0"/>
              <a:t>() is on a scale of 0 - 255, such that </a:t>
            </a:r>
            <a:r>
              <a:rPr lang="en-US" dirty="0" err="1"/>
              <a:t>analogWrite</a:t>
            </a:r>
            <a:r>
              <a:rPr lang="en-US" dirty="0"/>
              <a:t>(255) requests a 100% duty cycle (always on)</a:t>
            </a:r>
            <a:r>
              <a:rPr lang="en-AU" dirty="0" smtClean="0"/>
              <a:t> </a:t>
            </a:r>
          </a:p>
        </p:txBody>
      </p:sp>
      <p:pic>
        <p:nvPicPr>
          <p:cNvPr id="1026" name="Picture 2" descr="https://www.arduino.cc/en/uploads/Tutorial/pwm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2604" y="1509967"/>
            <a:ext cx="3810000" cy="4171951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2977677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Notes on the code: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Float – floating point data type (more on this 2 lessons)</a:t>
            </a:r>
          </a:p>
          <a:p>
            <a:r>
              <a:rPr lang="en-AU" dirty="0" err="1" smtClean="0"/>
              <a:t>Sinval</a:t>
            </a:r>
            <a:r>
              <a:rPr lang="en-AU" dirty="0" smtClean="0"/>
              <a:t> – Sine wave value</a:t>
            </a:r>
          </a:p>
          <a:p>
            <a:r>
              <a:rPr lang="en-AU" dirty="0" smtClean="0"/>
              <a:t>Sin() is an inbuilt mathematical function for the Arduino</a:t>
            </a:r>
          </a:p>
          <a:p>
            <a:r>
              <a:rPr lang="en-AU" dirty="0" err="1" smtClean="0"/>
              <a:t>Ledval</a:t>
            </a:r>
            <a:r>
              <a:rPr lang="en-AU" dirty="0" smtClean="0"/>
              <a:t> – will hold the integer value to send out to the PWM pin (which pin?)</a:t>
            </a:r>
          </a:p>
          <a:p>
            <a:r>
              <a:rPr lang="en-AU" dirty="0" smtClean="0"/>
              <a:t>We need to ‘cast’ the floating point into an integer, basically we drop the decimal </a:t>
            </a:r>
            <a:r>
              <a:rPr lang="en-AU" dirty="0" smtClean="0"/>
              <a:t>places</a:t>
            </a:r>
          </a:p>
          <a:p>
            <a:r>
              <a:rPr lang="en-AU" dirty="0" smtClean="0"/>
              <a:t>A very short delay time means it appears continuous to the human eye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88999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/>
          <a:lstStyle/>
          <a:p>
            <a:r>
              <a:rPr lang="en-AU" dirty="0" smtClean="0"/>
              <a:t>Notes</a:t>
            </a:r>
            <a:endParaRPr lang="en-AU" dirty="0"/>
          </a:p>
        </p:txBody>
      </p:sp>
      <p:pic>
        <p:nvPicPr>
          <p:cNvPr id="5" name="Content Placeholder 3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370" y="5036310"/>
            <a:ext cx="9000000" cy="1592718"/>
          </a:xfrm>
        </p:spPr>
      </p:pic>
      <p:pic>
        <p:nvPicPr>
          <p:cNvPr id="6" name="Picture 5">
            <a:hlinkClick r:id="rId4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3048" y="297509"/>
            <a:ext cx="1971675" cy="1504950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1141412" y="2249487"/>
            <a:ext cx="9905999" cy="242136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 smtClean="0"/>
              <a:t>This material has been put together by the Outreach coordinator of the School of Engineering and Computer Studies (SECS) at Victoria University of Wellington (VUW), New Zealand.</a:t>
            </a:r>
          </a:p>
          <a:p>
            <a:r>
              <a:rPr lang="en-AU" dirty="0" smtClean="0"/>
              <a:t>It is free to distribute and pass on to all who may find it useful.</a:t>
            </a:r>
          </a:p>
          <a:p>
            <a:r>
              <a:rPr lang="en-AU" dirty="0" smtClean="0"/>
              <a:t>The author of this presentation and supporting documents can be reached at: </a:t>
            </a:r>
            <a:r>
              <a:rPr lang="en-AU" dirty="0" smtClean="0">
                <a:hlinkClick r:id="rId6"/>
              </a:rPr>
              <a:t>john.barrow@vuw.ac.nz</a:t>
            </a:r>
            <a:r>
              <a:rPr lang="en-AU" dirty="0" smtClean="0"/>
              <a:t>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87216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Prior </a:t>
            </a:r>
            <a:r>
              <a:rPr lang="en-AU" smtClean="0"/>
              <a:t>knowledge (Year 10 science)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Voltage, Current, Resistance and Ohm’s law</a:t>
            </a:r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learn.sparkfun.com/tutorials/voltage-current-resistance-and-ohms-law</a:t>
            </a:r>
            <a:r>
              <a:rPr lang="en-US" dirty="0" smtClean="0"/>
              <a:t> </a:t>
            </a:r>
          </a:p>
          <a:p>
            <a:r>
              <a:rPr lang="en-US" dirty="0" smtClean="0"/>
              <a:t>What is a circuit</a:t>
            </a:r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learn.sparkfun.com/tutorials/what-is-a-circuit</a:t>
            </a:r>
            <a:r>
              <a:rPr lang="en-US" dirty="0" smtClean="0"/>
              <a:t> </a:t>
            </a:r>
          </a:p>
          <a:p>
            <a:r>
              <a:rPr lang="en-US" dirty="0" smtClean="0"/>
              <a:t>Working with wire</a:t>
            </a:r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learn.sparkfun.com/tutorials/working-with-wire</a:t>
            </a:r>
            <a:r>
              <a:rPr lang="en-US" dirty="0" smtClean="0"/>
              <a:t> </a:t>
            </a:r>
          </a:p>
          <a:p>
            <a:r>
              <a:rPr lang="en-US" dirty="0" smtClean="0"/>
              <a:t>Reading schematics</a:t>
            </a:r>
          </a:p>
          <a:p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learn.sparkfun.com/tutorials/how-to-read-a-schematic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92999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Learning Objectives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Students can identify and understand resistors</a:t>
            </a:r>
          </a:p>
          <a:p>
            <a:r>
              <a:rPr lang="en-AU" dirty="0" smtClean="0"/>
              <a:t>Students can use three different lighting effects: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A simple traffic light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Explore PWM which is used in the next lesson</a:t>
            </a:r>
          </a:p>
        </p:txBody>
      </p:sp>
    </p:spTree>
    <p:extLst>
      <p:ext uri="{BB962C8B-B14F-4D97-AF65-F5344CB8AC3E}">
        <p14:creationId xmlns:p14="http://schemas.microsoft.com/office/powerpoint/2010/main" val="1496928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Exploring a relevant topic; resistors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/>
              <a:t>Resistors (revision of Year 10 electronics)</a:t>
            </a:r>
          </a:p>
          <a:p>
            <a:r>
              <a:rPr lang="en-AU" dirty="0" smtClean="0"/>
              <a:t>What do they do?</a:t>
            </a:r>
          </a:p>
          <a:p>
            <a:r>
              <a:rPr lang="en-AU" dirty="0"/>
              <a:t>Colour coded so we can read them</a:t>
            </a:r>
          </a:p>
          <a:p>
            <a:r>
              <a:rPr lang="en-AU" dirty="0"/>
              <a:t>K = kilo = 1,000 (thousand)</a:t>
            </a:r>
          </a:p>
          <a:p>
            <a:r>
              <a:rPr lang="en-AU" dirty="0"/>
              <a:t>M = mega = 1,000,000 (million)</a:t>
            </a:r>
          </a:p>
          <a:p>
            <a:r>
              <a:rPr lang="en-AU" dirty="0"/>
              <a:t>Tolerance = how accurate</a:t>
            </a:r>
          </a:p>
          <a:p>
            <a:r>
              <a:rPr lang="en-AU" dirty="0"/>
              <a:t>What happens when they ‘resist’ = energy given off as </a:t>
            </a:r>
            <a:r>
              <a:rPr lang="en-AU" dirty="0" smtClean="0"/>
              <a:t>heat</a:t>
            </a:r>
          </a:p>
          <a:p>
            <a:r>
              <a:rPr lang="en-AU" dirty="0" smtClean="0"/>
              <a:t>Think of it as approximately a pipe that restricts how much voltage can flow through a circuit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02702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orcadxcc.org/content/images/features/common_resist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7759" y="818952"/>
            <a:ext cx="2171700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Resistor color cod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9977" y="3036973"/>
            <a:ext cx="6886575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9262764" y="3140968"/>
            <a:ext cx="20594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Tolerance </a:t>
            </a:r>
            <a:r>
              <a:rPr lang="en-US" b="1" dirty="0" smtClean="0"/>
              <a:t>Rating</a:t>
            </a:r>
            <a:endParaRPr lang="en-US" dirty="0" smtClean="0"/>
          </a:p>
          <a:p>
            <a:r>
              <a:rPr lang="en-US" dirty="0" smtClean="0"/>
              <a:t>Red </a:t>
            </a:r>
            <a:r>
              <a:rPr lang="en-US" dirty="0"/>
              <a:t>= </a:t>
            </a:r>
            <a:r>
              <a:rPr lang="en-US" dirty="0" smtClean="0"/>
              <a:t>2%</a:t>
            </a:r>
          </a:p>
          <a:p>
            <a:r>
              <a:rPr lang="en-US" dirty="0" smtClean="0"/>
              <a:t>Gold </a:t>
            </a:r>
            <a:r>
              <a:rPr lang="en-US" dirty="0"/>
              <a:t>= </a:t>
            </a:r>
            <a:r>
              <a:rPr lang="en-US" dirty="0" smtClean="0"/>
              <a:t>5%</a:t>
            </a:r>
          </a:p>
          <a:p>
            <a:r>
              <a:rPr lang="en-US" dirty="0" smtClean="0"/>
              <a:t>Silver </a:t>
            </a:r>
            <a:r>
              <a:rPr lang="en-US" dirty="0"/>
              <a:t>= </a:t>
            </a:r>
            <a:r>
              <a:rPr lang="en-US" dirty="0" smtClean="0"/>
              <a:t>10%</a:t>
            </a:r>
          </a:p>
          <a:p>
            <a:r>
              <a:rPr lang="en-US" dirty="0" smtClean="0"/>
              <a:t>No </a:t>
            </a:r>
            <a:r>
              <a:rPr lang="en-US" dirty="0"/>
              <a:t>band = 20% </a:t>
            </a:r>
            <a:endParaRPr lang="en-AU" dirty="0"/>
          </a:p>
        </p:txBody>
      </p:sp>
      <p:sp>
        <p:nvSpPr>
          <p:cNvPr id="7" name="Rectangle 6"/>
          <p:cNvSpPr/>
          <p:nvPr/>
        </p:nvSpPr>
        <p:spPr>
          <a:xfrm>
            <a:off x="5730042" y="755237"/>
            <a:ext cx="576497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Gold or Silver band is always set to the right, then you read from left to right. Sometimes there will be no tolerance band -- simply find the side that has a band closest to a lead and make that the first band. </a:t>
            </a:r>
            <a:endParaRPr lang="en-AU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141413" y="4673969"/>
            <a:ext cx="7329264" cy="1792734"/>
          </a:xfrm>
        </p:spPr>
        <p:txBody>
          <a:bodyPr>
            <a:normAutofit fontScale="77500" lnSpcReduction="20000"/>
          </a:bodyPr>
          <a:lstStyle/>
          <a:p>
            <a:r>
              <a:rPr lang="en-AU" dirty="0" smtClean="0"/>
              <a:t>So gold band to the right, then read it: Brown, Black, Red, Gold:</a:t>
            </a:r>
          </a:p>
          <a:p>
            <a:r>
              <a:rPr lang="en-AU" dirty="0" smtClean="0"/>
              <a:t>So the maths is first digit, second digit, third digit (if noted) with the multiplier being the number of zero’s….</a:t>
            </a:r>
          </a:p>
          <a:p>
            <a:r>
              <a:rPr lang="en-AU" dirty="0" smtClean="0"/>
              <a:t>1, 0, 100, 5% tolerance = 1000 </a:t>
            </a:r>
            <a:r>
              <a:rPr lang="el-GR" dirty="0" smtClean="0">
                <a:latin typeface="Calibri" panose="020F0502020204030204" pitchFamily="34" charset="0"/>
              </a:rPr>
              <a:t>Ω</a:t>
            </a:r>
            <a:r>
              <a:rPr lang="en-AU" dirty="0" smtClean="0">
                <a:latin typeface="Calibri" panose="020F0502020204030204" pitchFamily="34" charset="0"/>
              </a:rPr>
              <a:t> (or 1K</a:t>
            </a:r>
            <a:r>
              <a:rPr lang="el-GR" dirty="0">
                <a:latin typeface="Calibri" panose="020F0502020204030204" pitchFamily="34" charset="0"/>
              </a:rPr>
              <a:t> </a:t>
            </a:r>
            <a:r>
              <a:rPr lang="el-GR" dirty="0" smtClean="0">
                <a:latin typeface="Calibri" panose="020F0502020204030204" pitchFamily="34" charset="0"/>
              </a:rPr>
              <a:t>Ω</a:t>
            </a:r>
            <a:r>
              <a:rPr lang="en-AU" dirty="0" smtClean="0">
                <a:latin typeface="Calibri" panose="020F0502020204030204" pitchFamily="34" charset="0"/>
              </a:rPr>
              <a:t>)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2969614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866266"/>
          </a:xfrm>
        </p:spPr>
        <p:txBody>
          <a:bodyPr/>
          <a:lstStyle/>
          <a:p>
            <a:r>
              <a:rPr lang="en-AU" dirty="0" smtClean="0"/>
              <a:t>The rules for reading resistors</a:t>
            </a:r>
            <a:endParaRPr lang="en-AU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141412" y="2025040"/>
            <a:ext cx="9905999" cy="4428296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Orient the resistor so you can read the stripes properly.</a:t>
            </a:r>
          </a:p>
          <a:p>
            <a:r>
              <a:rPr lang="en-US" dirty="0"/>
              <a:t>You should read the stripes from left to </a:t>
            </a:r>
            <a:r>
              <a:rPr lang="en-US" dirty="0" smtClean="0"/>
              <a:t>right.</a:t>
            </a:r>
          </a:p>
          <a:p>
            <a:r>
              <a:rPr lang="en-US" dirty="0" smtClean="0"/>
              <a:t>If noted, set the tolerance band (gold or silver normally) to the right.</a:t>
            </a:r>
          </a:p>
          <a:p>
            <a:r>
              <a:rPr lang="en-US" dirty="0" smtClean="0"/>
              <a:t>No tolerance band? - the </a:t>
            </a:r>
            <a:r>
              <a:rPr lang="en-US" dirty="0"/>
              <a:t>first stripe is the one that's closest to one end of the </a:t>
            </a:r>
            <a:r>
              <a:rPr lang="en-US" dirty="0" smtClean="0"/>
              <a:t>resistor (often it is thicker). </a:t>
            </a:r>
            <a:r>
              <a:rPr lang="en-US" dirty="0"/>
              <a:t>If this stripe is on the right side of the resistor, turn the resistor around so the first stripe is on the left.</a:t>
            </a:r>
          </a:p>
          <a:p>
            <a:r>
              <a:rPr lang="en-US" dirty="0"/>
              <a:t>Look up the color of the first stripe to determine the value of the first digit.</a:t>
            </a:r>
          </a:p>
          <a:p>
            <a:r>
              <a:rPr lang="en-US" dirty="0" smtClean="0"/>
              <a:t>Look </a:t>
            </a:r>
            <a:r>
              <a:rPr lang="en-US" dirty="0"/>
              <a:t>up the color of the second stripe to determine the value of the second digit.</a:t>
            </a:r>
          </a:p>
          <a:p>
            <a:r>
              <a:rPr lang="en-US" dirty="0" smtClean="0"/>
              <a:t>Look </a:t>
            </a:r>
            <a:r>
              <a:rPr lang="en-US" dirty="0"/>
              <a:t>up the color of the third stripe to determine the multiplier.</a:t>
            </a:r>
          </a:p>
          <a:p>
            <a:r>
              <a:rPr lang="en-US" dirty="0" smtClean="0"/>
              <a:t>Multiply </a:t>
            </a:r>
            <a:r>
              <a:rPr lang="en-US" dirty="0"/>
              <a:t>the two-digit value by the multiplier to determine the resistor's value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420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resistor-color-code-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18345" y="556613"/>
            <a:ext cx="5349720" cy="5492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257535" y="622516"/>
            <a:ext cx="3979346" cy="604922"/>
          </a:xfrm>
        </p:spPr>
        <p:txBody>
          <a:bodyPr>
            <a:normAutofit fontScale="92500"/>
          </a:bodyPr>
          <a:lstStyle/>
          <a:p>
            <a:r>
              <a:rPr lang="en-AU" dirty="0" smtClean="0"/>
              <a:t>2, 5, x1000, ± 5% = 25k</a:t>
            </a:r>
            <a:r>
              <a:rPr lang="el-GR" dirty="0" smtClean="0">
                <a:latin typeface="Calibri" panose="020F0502020204030204" pitchFamily="34" charset="0"/>
              </a:rPr>
              <a:t>Ω</a:t>
            </a:r>
            <a:endParaRPr lang="en-AU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257535" y="1442181"/>
            <a:ext cx="3979346" cy="6049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/>
              <a:t>4</a:t>
            </a:r>
            <a:r>
              <a:rPr lang="en-AU" dirty="0" smtClean="0"/>
              <a:t>, 6, 0 x1000, ± 1% = 460k</a:t>
            </a:r>
            <a:r>
              <a:rPr lang="el-GR" dirty="0" smtClean="0">
                <a:latin typeface="Calibri" panose="020F0502020204030204" pitchFamily="34" charset="0"/>
              </a:rPr>
              <a:t>Ω</a:t>
            </a:r>
            <a:endParaRPr lang="en-AU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257535" y="2261846"/>
            <a:ext cx="3979346" cy="6049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 smtClean="0"/>
              <a:t>2, 7, 6, x1, ± 5% = 276</a:t>
            </a:r>
            <a:r>
              <a:rPr lang="el-GR" dirty="0" smtClean="0">
                <a:latin typeface="Calibri" panose="020F0502020204030204" pitchFamily="34" charset="0"/>
              </a:rPr>
              <a:t>Ω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4776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866266"/>
          </a:xfrm>
        </p:spPr>
        <p:txBody>
          <a:bodyPr/>
          <a:lstStyle/>
          <a:p>
            <a:r>
              <a:rPr lang="en-AU" dirty="0" smtClean="0"/>
              <a:t>Get an APP calculator!</a:t>
            </a:r>
            <a:endParaRPr lang="en-AU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3541714"/>
          </a:xfrm>
        </p:spPr>
        <p:txBody>
          <a:bodyPr/>
          <a:lstStyle/>
          <a:p>
            <a:r>
              <a:rPr lang="en-AU" dirty="0" err="1" smtClean="0"/>
              <a:t>Electrodroid</a:t>
            </a:r>
            <a:r>
              <a:rPr lang="en-AU" dirty="0" smtClean="0"/>
              <a:t> (Android, Windows, Blackberry phones)</a:t>
            </a:r>
          </a:p>
          <a:p>
            <a:r>
              <a:rPr lang="en-AU" dirty="0">
                <a:hlinkClick r:id="rId2"/>
              </a:rPr>
              <a:t>http://electrodroid.it/electrodroid</a:t>
            </a:r>
            <a:r>
              <a:rPr lang="en-AU" dirty="0" smtClean="0">
                <a:hlinkClick r:id="rId2"/>
              </a:rPr>
              <a:t>/</a:t>
            </a:r>
            <a:r>
              <a:rPr lang="en-AU" dirty="0" smtClean="0"/>
              <a:t> </a:t>
            </a:r>
          </a:p>
          <a:p>
            <a:r>
              <a:rPr lang="en-AU" dirty="0" err="1" smtClean="0"/>
              <a:t>iCircuit</a:t>
            </a:r>
            <a:endParaRPr lang="en-AU" dirty="0" smtClean="0"/>
          </a:p>
          <a:p>
            <a:r>
              <a:rPr lang="en-AU" dirty="0">
                <a:hlinkClick r:id="rId3"/>
              </a:rPr>
              <a:t>http://icircuitapp.com</a:t>
            </a:r>
            <a:r>
              <a:rPr lang="en-AU" dirty="0" smtClean="0">
                <a:hlinkClick r:id="rId3"/>
              </a:rPr>
              <a:t>/</a:t>
            </a:r>
            <a:r>
              <a:rPr lang="en-AU" dirty="0" smtClean="0"/>
              <a:t> </a:t>
            </a:r>
            <a:endParaRPr lang="en-AU" dirty="0"/>
          </a:p>
        </p:txBody>
      </p:sp>
      <p:pic>
        <p:nvPicPr>
          <p:cNvPr id="6" name="Picture 2" descr="https://lh4.ggpht.com/FNhOPiBRulaNUUuyNVqNsHn0DoEYBVO2tswCmJrcCJ-0iiS031olwJquvXjzITJBeDCC=w3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4343" y="321767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iCircui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1293" y="4646420"/>
            <a:ext cx="3209925" cy="1257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6430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ch 16x9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 sz="28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836F65B-1B07-41EE-A0E8-BC6EF38552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Triple circuit lines presentation (widescreen)</Template>
  <TotalTime>0</TotalTime>
  <Words>1068</Words>
  <Application>Microsoft Office PowerPoint</Application>
  <PresentationFormat>Custom</PresentationFormat>
  <Paragraphs>125</Paragraphs>
  <Slides>16</Slides>
  <Notes>0</Notes>
  <HiddenSlides>3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Tech 16x9</vt:lpstr>
      <vt:lpstr>Exploring more with LED’s and Arduino</vt:lpstr>
      <vt:lpstr>Notes</vt:lpstr>
      <vt:lpstr>Prior knowledge (Year 10 science)</vt:lpstr>
      <vt:lpstr>Learning Objectives</vt:lpstr>
      <vt:lpstr>Exploring a relevant topic; resistors</vt:lpstr>
      <vt:lpstr>PowerPoint Presentation</vt:lpstr>
      <vt:lpstr>The rules for reading resistors</vt:lpstr>
      <vt:lpstr>PowerPoint Presentation</vt:lpstr>
      <vt:lpstr>Get an APP calculator!</vt:lpstr>
      <vt:lpstr>Exercise 6 - Simple Traffic light</vt:lpstr>
      <vt:lpstr>Simple Traffic lights script</vt:lpstr>
      <vt:lpstr>Notes on the code:</vt:lpstr>
      <vt:lpstr>Exercise 7 - PWM – Pulse with Modulation</vt:lpstr>
      <vt:lpstr>PWM script</vt:lpstr>
      <vt:lpstr>Notes on the code:</vt:lpstr>
      <vt:lpstr>Notes on the code: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2015-09-09T21:39:34Z</dcterms:created>
  <dcterms:modified xsi:type="dcterms:W3CDTF">2017-01-31T22:59:25Z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TC027879909991</vt:lpwstr>
  </property>
</Properties>
</file>