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41"/>
  </p:notesMasterIdLst>
  <p:handoutMasterIdLst>
    <p:handoutMasterId r:id="rId42"/>
  </p:handoutMasterIdLst>
  <p:sldIdLst>
    <p:sldId id="322" r:id="rId3"/>
    <p:sldId id="347" r:id="rId4"/>
    <p:sldId id="348" r:id="rId5"/>
    <p:sldId id="346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49" r:id="rId15"/>
    <p:sldId id="331" r:id="rId16"/>
    <p:sldId id="345" r:id="rId17"/>
    <p:sldId id="332" r:id="rId18"/>
    <p:sldId id="334" r:id="rId19"/>
    <p:sldId id="350" r:id="rId20"/>
    <p:sldId id="351" r:id="rId21"/>
    <p:sldId id="333" r:id="rId22"/>
    <p:sldId id="344" r:id="rId23"/>
    <p:sldId id="335" r:id="rId24"/>
    <p:sldId id="336" r:id="rId25"/>
    <p:sldId id="342" r:id="rId26"/>
    <p:sldId id="337" r:id="rId27"/>
    <p:sldId id="339" r:id="rId28"/>
    <p:sldId id="338" r:id="rId29"/>
    <p:sldId id="340" r:id="rId30"/>
    <p:sldId id="352" r:id="rId31"/>
    <p:sldId id="341" r:id="rId32"/>
    <p:sldId id="343" r:id="rId33"/>
    <p:sldId id="355" r:id="rId34"/>
    <p:sldId id="354" r:id="rId35"/>
    <p:sldId id="353" r:id="rId36"/>
    <p:sldId id="356" r:id="rId37"/>
    <p:sldId id="311" r:id="rId38"/>
    <p:sldId id="313" r:id="rId39"/>
    <p:sldId id="312" r:id="rId40"/>
  </p:sldIdLst>
  <p:sldSz cx="12188825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581" autoAdjust="0"/>
  </p:normalViewPr>
  <p:slideViewPr>
    <p:cSldViewPr showGuides="1">
      <p:cViewPr varScale="1">
        <p:scale>
          <a:sx n="116" d="100"/>
          <a:sy n="116" d="100"/>
        </p:scale>
        <p:origin x="276" y="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89264"/>
        <c:axId val="3418898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89264"/>
        <c:axId val="341889824"/>
      </c:lineChart>
      <c:catAx>
        <c:axId val="34188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89824"/>
        <c:crosses val="autoZero"/>
        <c:auto val="1"/>
        <c:lblAlgn val="ctr"/>
        <c:lblOffset val="100"/>
        <c:noMultiLvlLbl val="0"/>
      </c:catAx>
      <c:valAx>
        <c:axId val="3418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8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g"/><Relationship Id="rId7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10" Type="http://schemas.openxmlformats.org/officeDocument/2006/relationships/image" Target="../media/image16.jp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m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" TargetMode="External"/><Relationship Id="rId2" Type="http://schemas.openxmlformats.org/officeDocument/2006/relationships/hyperlink" Target="https://www.schnei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intercept.com/2016/01/12/apples-tim-cook-lashes-out-at-white-house-officials-for-being-wishy-washy-on-encryption/" TargetMode="External"/><Relationship Id="rId5" Type="http://schemas.openxmlformats.org/officeDocument/2006/relationships/hyperlink" Target="https://www.schneier.com/blog/archives/2016/01/michael_hayden_.html" TargetMode="External"/><Relationship Id="rId4" Type="http://schemas.openxmlformats.org/officeDocument/2006/relationships/hyperlink" Target="http://www.theregister.co.uk/2016/01/15/france_backdoor_law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working on the web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cpipguide.com/free/diagrams/tcpipprotoco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260648"/>
            <a:ext cx="6408712" cy="63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Bring up the command line/DOS prompt (start, type in </a:t>
            </a:r>
            <a:r>
              <a:rPr lang="en-AU" dirty="0" err="1" smtClean="0"/>
              <a:t>cmd</a:t>
            </a:r>
            <a:r>
              <a:rPr lang="en-AU" dirty="0" smtClean="0"/>
              <a:t>, open)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ARRRGGGHHH! Enough! Lets do….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2924944"/>
            <a:ext cx="6629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ipconfig /all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2060848"/>
            <a:ext cx="9207665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212998"/>
            <a:ext cx="1746895" cy="13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in Linux, </a:t>
            </a:r>
            <a:r>
              <a:rPr lang="en-AU" dirty="0" err="1" smtClean="0"/>
              <a:t>sudo</a:t>
            </a:r>
            <a:r>
              <a:rPr lang="en-AU" dirty="0" smtClean="0"/>
              <a:t> </a:t>
            </a:r>
            <a:r>
              <a:rPr lang="en-AU" dirty="0" err="1" smtClean="0"/>
              <a:t>ifconfig</a:t>
            </a:r>
            <a:endParaRPr lang="en-AU" dirty="0"/>
          </a:p>
        </p:txBody>
      </p:sp>
      <p:pic>
        <p:nvPicPr>
          <p:cNvPr id="1026" name="Picture 2" descr="https://learn.adafruit.com/system/assets/assets/000/002/934/medium800/learn_raspberry_pi_ifconfig.png?13967891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64" y="1905000"/>
            <a:ext cx="4988852" cy="45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185737"/>
            <a:ext cx="1978970" cy="13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Domain Name Server</a:t>
            </a:r>
          </a:p>
          <a:p>
            <a:r>
              <a:rPr lang="en-AU" dirty="0" smtClean="0"/>
              <a:t>Translates IP address’s into names and back again</a:t>
            </a:r>
          </a:p>
          <a:p>
            <a:r>
              <a:rPr lang="en-AU" dirty="0" smtClean="0"/>
              <a:t>E.g. 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Servers can hold multiple web address for an IP address in DNS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13" y="3622264"/>
            <a:ext cx="8935425" cy="6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martguysdesign.com/wp-content/uploads/2012/10/dns-lookup-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24426"/>
            <a:ext cx="7257388" cy="66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Physical MAC address</a:t>
            </a:r>
          </a:p>
          <a:p>
            <a:r>
              <a:rPr lang="en-AU" dirty="0" smtClean="0"/>
              <a:t>DHCP (more to follow) – this is where we got our IP address from</a:t>
            </a:r>
          </a:p>
          <a:p>
            <a:r>
              <a:rPr lang="en-AU" dirty="0" smtClean="0"/>
              <a:t>IPv6 (this follows on from DHCP/NAT and IPv4 – more to follow)</a:t>
            </a:r>
          </a:p>
          <a:p>
            <a:r>
              <a:rPr lang="en-AU" dirty="0" smtClean="0"/>
              <a:t>Our IPv4 IP address (192.168.10.x)</a:t>
            </a:r>
          </a:p>
          <a:p>
            <a:r>
              <a:rPr lang="en-AU" dirty="0" smtClean="0"/>
              <a:t>Subnet – helps define the IP address – a grouping</a:t>
            </a:r>
          </a:p>
          <a:p>
            <a:r>
              <a:rPr lang="en-AU" dirty="0" smtClean="0"/>
              <a:t>Lease – from DHCP</a:t>
            </a:r>
          </a:p>
          <a:p>
            <a:r>
              <a:rPr lang="en-AU" dirty="0" smtClean="0"/>
              <a:t>Gateway – where the computer should go to get to the outside world</a:t>
            </a:r>
          </a:p>
          <a:p>
            <a:r>
              <a:rPr lang="en-AU" dirty="0" smtClean="0"/>
              <a:t>DNS Servers</a:t>
            </a:r>
          </a:p>
          <a:p>
            <a:r>
              <a:rPr lang="en-AU" dirty="0" smtClean="0"/>
              <a:t>Legacy protocol support (WINS, </a:t>
            </a:r>
            <a:r>
              <a:rPr lang="en-AU" dirty="0" err="1" smtClean="0"/>
              <a:t>NetBios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in the 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1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Wherever working on any network start by drawing it up: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what have we got so far?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578121" y="4085313"/>
            <a:ext cx="5234856" cy="1680603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139129" y="5621122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10.170.48.131</a:t>
            </a:r>
          </a:p>
          <a:p>
            <a:r>
              <a:rPr lang="en-AU" dirty="0" smtClean="0"/>
              <a:t>255.255.0.0</a:t>
            </a:r>
          </a:p>
          <a:p>
            <a:r>
              <a:rPr lang="en-AU" dirty="0" smtClean="0"/>
              <a:t>MAC: 60-57-18-94-4F-85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5354" y="3524266"/>
            <a:ext cx="420622" cy="651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0729" y="4992434"/>
            <a:ext cx="420622" cy="651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9460" y="4206857"/>
            <a:ext cx="611875" cy="948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6421" y="5051071"/>
            <a:ext cx="420622" cy="651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669" y="3524267"/>
            <a:ext cx="420622" cy="651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1335" y="3884288"/>
            <a:ext cx="9187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DHCP</a:t>
            </a:r>
          </a:p>
          <a:p>
            <a:r>
              <a:rPr lang="en-AU" dirty="0" smtClean="0"/>
              <a:t>1.1.1.1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2679" y="5733374"/>
            <a:ext cx="1988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DNS</a:t>
            </a:r>
          </a:p>
          <a:p>
            <a:r>
              <a:rPr lang="en-AU" dirty="0" smtClean="0"/>
              <a:t>10.100.32.32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1284" y="5733374"/>
            <a:ext cx="19093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DNS</a:t>
            </a:r>
          </a:p>
          <a:p>
            <a:r>
              <a:rPr lang="en-AU" dirty="0" smtClean="0"/>
              <a:t>10.100.32.30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1635" y="2774212"/>
            <a:ext cx="16606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WINS</a:t>
            </a:r>
          </a:p>
          <a:p>
            <a:r>
              <a:rPr lang="en-AU" dirty="0" smtClean="0"/>
              <a:t>10.100.32.42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6835" y="2792649"/>
            <a:ext cx="1977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WINS</a:t>
            </a:r>
          </a:p>
          <a:p>
            <a:r>
              <a:rPr lang="en-AU" dirty="0" smtClean="0"/>
              <a:t>10.100.32.41</a:t>
            </a:r>
          </a:p>
        </p:txBody>
      </p:sp>
      <p:sp>
        <p:nvSpPr>
          <p:cNvPr id="21" name="Oval 20"/>
          <p:cNvSpPr/>
          <p:nvPr/>
        </p:nvSpPr>
        <p:spPr>
          <a:xfrm>
            <a:off x="7714736" y="4352708"/>
            <a:ext cx="3774325" cy="1149174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78" y="4267652"/>
            <a:ext cx="1429079" cy="950987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4" idx="6"/>
            <a:endCxn id="20" idx="2"/>
          </p:cNvCxnSpPr>
          <p:nvPr/>
        </p:nvCxnSpPr>
        <p:spPr>
          <a:xfrm flipV="1">
            <a:off x="5812977" y="3828105"/>
            <a:ext cx="1289304" cy="1097510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3"/>
            <a:endCxn id="9" idx="0"/>
          </p:cNvCxnSpPr>
          <p:nvPr/>
        </p:nvCxnSpPr>
        <p:spPr>
          <a:xfrm>
            <a:off x="7694500" y="3582054"/>
            <a:ext cx="1844318" cy="685598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://entilo.com/images/icon-smart-home-cloud-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57" y="2211878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Elbow Connector 28"/>
          <p:cNvCxnSpPr>
            <a:endCxn id="20" idx="0"/>
          </p:cNvCxnSpPr>
          <p:nvPr/>
        </p:nvCxnSpPr>
        <p:spPr>
          <a:xfrm rot="10800000" flipV="1">
            <a:off x="7102282" y="2681533"/>
            <a:ext cx="3312611" cy="654470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42099" y="2955777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Gateway</a:t>
            </a:r>
          </a:p>
          <a:p>
            <a:r>
              <a:rPr lang="en-AU" dirty="0" smtClean="0"/>
              <a:t>10.170.0.1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1" y="3336003"/>
            <a:ext cx="1184439" cy="4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31109" y="4791809"/>
            <a:ext cx="3636642" cy="891711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793040" y="4855469"/>
            <a:ext cx="3677985" cy="6706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Yours looks more like this: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4172" y="4437112"/>
            <a:ext cx="611875" cy="94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316316"/>
            <a:ext cx="1429079" cy="950987"/>
          </a:xfrm>
          <a:prstGeom prst="rect">
            <a:avLst/>
          </a:prstGeom>
        </p:spPr>
      </p:pic>
      <p:pic>
        <p:nvPicPr>
          <p:cNvPr id="7" name="Picture 6" descr="http://entilo.com/images/icon-smart-home-cloud-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14" y="1853735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0" y="3580039"/>
            <a:ext cx="1184439" cy="492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9997" y="4243218"/>
            <a:ext cx="30879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DHCP, WINS, DNS</a:t>
            </a:r>
          </a:p>
          <a:p>
            <a:r>
              <a:rPr lang="en-AU" dirty="0" smtClean="0"/>
              <a:t>192.168.1.10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7667" y="4264984"/>
            <a:ext cx="20078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192.168.2.103</a:t>
            </a:r>
          </a:p>
          <a:p>
            <a:r>
              <a:rPr lang="en-AU" dirty="0" smtClean="0"/>
              <a:t>255.255.255.0</a:t>
            </a:r>
          </a:p>
        </p:txBody>
      </p:sp>
      <p:cxnSp>
        <p:nvCxnSpPr>
          <p:cNvPr id="12" name="Elbow Connector 11"/>
          <p:cNvCxnSpPr>
            <a:endCxn id="8" idx="1"/>
          </p:cNvCxnSpPr>
          <p:nvPr/>
        </p:nvCxnSpPr>
        <p:spPr>
          <a:xfrm rot="5400000" flipH="1" flipV="1">
            <a:off x="4581010" y="4187365"/>
            <a:ext cx="1085225" cy="362676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8" idx="3"/>
          </p:cNvCxnSpPr>
          <p:nvPr/>
        </p:nvCxnSpPr>
        <p:spPr>
          <a:xfrm rot="16200000" flipV="1">
            <a:off x="6245267" y="4070222"/>
            <a:ext cx="1029380" cy="541116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>
          <a:xfrm rot="16200000" flipH="1">
            <a:off x="5394020" y="3076879"/>
            <a:ext cx="783328" cy="222991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04653" y="3106421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Gateway</a:t>
            </a:r>
          </a:p>
          <a:p>
            <a:r>
              <a:rPr lang="en-AU" dirty="0" smtClean="0"/>
              <a:t>192.168.1.1</a:t>
            </a:r>
          </a:p>
        </p:txBody>
      </p:sp>
    </p:spTree>
    <p:extLst>
      <p:ext uri="{BB962C8B-B14F-4D97-AF65-F5344CB8AC3E}">
        <p14:creationId xmlns:p14="http://schemas.microsoft.com/office/powerpoint/2010/main" val="3705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921158" y="5009966"/>
            <a:ext cx="2088235" cy="6706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9439964" y="4987422"/>
            <a:ext cx="2088235" cy="6706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School network…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4346084" y="4929406"/>
            <a:ext cx="2088235" cy="6706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 descr="http://entilo.com/images/icon-smart-home-cloud-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42" y="1179772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56" y="3607085"/>
            <a:ext cx="1184439" cy="492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8690" y="5133619"/>
            <a:ext cx="1471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Teachers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6837" y="5080044"/>
            <a:ext cx="20078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Students</a:t>
            </a:r>
          </a:p>
        </p:txBody>
      </p:sp>
      <p:cxnSp>
        <p:nvCxnSpPr>
          <p:cNvPr id="12" name="Elbow Connector 11"/>
          <p:cNvCxnSpPr>
            <a:stCxn id="5" idx="0"/>
            <a:endCxn id="9" idx="1"/>
          </p:cNvCxnSpPr>
          <p:nvPr/>
        </p:nvCxnSpPr>
        <p:spPr>
          <a:xfrm rot="5400000" flipH="1" flipV="1">
            <a:off x="5843494" y="3399844"/>
            <a:ext cx="1076270" cy="1982854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6" idx="0"/>
            <a:endCxn id="9" idx="3"/>
          </p:cNvCxnSpPr>
          <p:nvPr/>
        </p:nvCxnSpPr>
        <p:spPr>
          <a:xfrm rot="16200000" flipV="1">
            <a:off x="8953646" y="3456985"/>
            <a:ext cx="1134286" cy="1926587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7614429" y="2473596"/>
            <a:ext cx="1484337" cy="782641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72749" y="3133467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Gateway</a:t>
            </a:r>
          </a:p>
          <a:p>
            <a:r>
              <a:rPr lang="en-AU" dirty="0" smtClean="0"/>
              <a:t>192.168.1.1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3855" y="5050943"/>
            <a:ext cx="1471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Admin</a:t>
            </a:r>
          </a:p>
        </p:txBody>
      </p:sp>
      <p:cxnSp>
        <p:nvCxnSpPr>
          <p:cNvPr id="22" name="Elbow Connector 21"/>
          <p:cNvCxnSpPr>
            <a:stCxn id="17" idx="0"/>
            <a:endCxn id="9" idx="2"/>
          </p:cNvCxnSpPr>
          <p:nvPr/>
        </p:nvCxnSpPr>
        <p:spPr>
          <a:xfrm rot="5400000" flipH="1" flipV="1">
            <a:off x="7509887" y="4554577"/>
            <a:ext cx="910779" cy="12700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66020" y="2342258"/>
            <a:ext cx="2088235" cy="6706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2566020" y="2492896"/>
            <a:ext cx="20078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BYOD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02" y="2170352"/>
            <a:ext cx="656645" cy="1012176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5" idx="6"/>
            <a:endCxn id="28" idx="1"/>
          </p:cNvCxnSpPr>
          <p:nvPr/>
        </p:nvCxnSpPr>
        <p:spPr>
          <a:xfrm flipV="1">
            <a:off x="4654255" y="2676440"/>
            <a:ext cx="815247" cy="1122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3"/>
          </p:cNvCxnSpPr>
          <p:nvPr/>
        </p:nvCxnSpPr>
        <p:spPr>
          <a:xfrm>
            <a:off x="6126147" y="2676440"/>
            <a:ext cx="1246909" cy="1019746"/>
          </a:xfrm>
          <a:prstGeom prst="bentConnector3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72535" y="5658030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LAN 1</a:t>
            </a:r>
          </a:p>
          <a:p>
            <a:r>
              <a:rPr lang="en-AU" dirty="0" smtClean="0"/>
              <a:t>192.168.1.x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4729" y="5680574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LAN 2</a:t>
            </a:r>
          </a:p>
          <a:p>
            <a:r>
              <a:rPr lang="en-AU" dirty="0" smtClean="0"/>
              <a:t>192.168.2.x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83422" y="5658030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LAN 3</a:t>
            </a:r>
          </a:p>
          <a:p>
            <a:r>
              <a:rPr lang="en-AU" dirty="0" smtClean="0"/>
              <a:t>192.168.3.x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3298" y="3084213"/>
            <a:ext cx="2144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dirty="0" smtClean="0"/>
              <a:t>LAN 4</a:t>
            </a:r>
          </a:p>
          <a:p>
            <a:r>
              <a:rPr lang="en-AU" dirty="0" smtClean="0"/>
              <a:t>192.168.4.x</a:t>
            </a:r>
          </a:p>
        </p:txBody>
      </p:sp>
    </p:spTree>
    <p:extLst>
      <p:ext uri="{BB962C8B-B14F-4D97-AF65-F5344CB8AC3E}">
        <p14:creationId xmlns:p14="http://schemas.microsoft.com/office/powerpoint/2010/main" val="28085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AU" dirty="0" smtClean="0"/>
              <a:t>Aimed at </a:t>
            </a:r>
            <a:r>
              <a:rPr lang="en-AU" smtClean="0"/>
              <a:t>Year </a:t>
            </a:r>
            <a:r>
              <a:rPr lang="en-AU" smtClean="0"/>
              <a:t>12-13</a:t>
            </a:r>
            <a:endParaRPr lang="en-AU" dirty="0" smtClean="0"/>
          </a:p>
          <a:p>
            <a:r>
              <a:rPr lang="en-AU" dirty="0" smtClean="0"/>
              <a:t>Not curriculum linked</a:t>
            </a:r>
          </a:p>
          <a:p>
            <a:r>
              <a:rPr lang="en-AU" dirty="0" smtClean="0"/>
              <a:t>Prior learning/knowledge: none</a:t>
            </a:r>
          </a:p>
          <a:p>
            <a:r>
              <a:rPr lang="en-AU" dirty="0" smtClean="0"/>
              <a:t>Learning objectives/outcomes:</a:t>
            </a:r>
          </a:p>
          <a:p>
            <a:r>
              <a:rPr lang="en-AU" dirty="0" smtClean="0"/>
              <a:t>Students understand that all devices have a unique physical address – MAC</a:t>
            </a:r>
          </a:p>
          <a:p>
            <a:r>
              <a:rPr lang="en-AU" dirty="0" smtClean="0"/>
              <a:t>This is linked to an IP address, that TCP/IP has a suite of tools (such as HTTP)</a:t>
            </a:r>
          </a:p>
          <a:p>
            <a:r>
              <a:rPr lang="en-AU" dirty="0" smtClean="0"/>
              <a:t>What is a gateway?</a:t>
            </a:r>
          </a:p>
          <a:p>
            <a:r>
              <a:rPr lang="en-AU" dirty="0" smtClean="0"/>
              <a:t>What does DNS do? Why?</a:t>
            </a:r>
          </a:p>
          <a:p>
            <a:r>
              <a:rPr lang="en-AU" dirty="0" smtClean="0"/>
              <a:t>Limits of TCP/IP v4, an awareness of NAT and DHCP, why LAN groups?</a:t>
            </a:r>
          </a:p>
          <a:p>
            <a:r>
              <a:rPr lang="en-AU" dirty="0" smtClean="0"/>
              <a:t>Why firewalls and software updates</a:t>
            </a:r>
          </a:p>
          <a:p>
            <a:r>
              <a:rPr lang="en-AU" dirty="0" smtClean="0"/>
              <a:t>Understanding some basic tools, such as ipconfig and ping</a:t>
            </a:r>
          </a:p>
          <a:p>
            <a:r>
              <a:rPr lang="en-AU" dirty="0" smtClean="0"/>
              <a:t>This is a large number of learning objectives, therefore consider this an introduction and thus not currently integrated into a proper lesson and plan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Teacher notes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4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Dynamic Host Configuration Protocol</a:t>
            </a:r>
          </a:p>
          <a:p>
            <a:r>
              <a:rPr lang="en-AU" dirty="0" smtClean="0"/>
              <a:t>A pool of IP address's that can be assigned by DHCP server</a:t>
            </a:r>
          </a:p>
          <a:p>
            <a:r>
              <a:rPr lang="en-AU" dirty="0" smtClean="0"/>
              <a:t>Why?</a:t>
            </a:r>
          </a:p>
          <a:p>
            <a:r>
              <a:rPr lang="en-AU" dirty="0" smtClean="0"/>
              <a:t>With IPv4 we started to run out of IP address’s globally</a:t>
            </a:r>
          </a:p>
          <a:p>
            <a:r>
              <a:rPr lang="en-AU" dirty="0" smtClean="0"/>
              <a:t>So we use some reserved addresses as ‘internal’ ones</a:t>
            </a:r>
          </a:p>
          <a:p>
            <a:r>
              <a:rPr lang="en-AU" dirty="0" smtClean="0"/>
              <a:t>We use NAT (network Address Translation) to convert our ‘internal IP’ address to an ‘external one’ that can surf the web</a:t>
            </a:r>
          </a:p>
          <a:p>
            <a:r>
              <a:rPr lang="en-AU" dirty="0" smtClean="0"/>
              <a:t>We get our external IP address from our ISP (internet Service Provider)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DHCP</a:t>
            </a:r>
            <a:endParaRPr lang="en-AU" dirty="0"/>
          </a:p>
        </p:txBody>
      </p:sp>
      <p:pic>
        <p:nvPicPr>
          <p:cNvPr id="8194" name="Picture 2" descr="http://4.bp.blogspot.com/-jtZpgbtnmss/UFJVr4YkgbI/AAAAAAAAAXg/NJA-nvQ_rms/s1600/dhcp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1886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Multiple pools</a:t>
            </a:r>
          </a:p>
          <a:p>
            <a:r>
              <a:rPr lang="en-AU" dirty="0" smtClean="0"/>
              <a:t>Subnets (masks)</a:t>
            </a:r>
          </a:p>
          <a:p>
            <a:r>
              <a:rPr lang="en-AU" dirty="0" smtClean="0"/>
              <a:t>Assign DNS, Gateway address’ automatically</a:t>
            </a:r>
          </a:p>
          <a:p>
            <a:r>
              <a:rPr lang="en-AU" dirty="0" smtClean="0"/>
              <a:t>Lease time</a:t>
            </a:r>
          </a:p>
          <a:p>
            <a:endParaRPr lang="en-AU" dirty="0" smtClean="0"/>
          </a:p>
          <a:p>
            <a:r>
              <a:rPr lang="en-AU" dirty="0" smtClean="0"/>
              <a:t>Home connection (DSL, VDSL, Cable) from ISP: DHCP</a:t>
            </a:r>
          </a:p>
          <a:p>
            <a:r>
              <a:rPr lang="en-AU" dirty="0" smtClean="0"/>
              <a:t>A </a:t>
            </a:r>
            <a:r>
              <a:rPr lang="en-AU" dirty="0"/>
              <a:t>c</a:t>
            </a:r>
            <a:r>
              <a:rPr lang="en-AU" dirty="0" smtClean="0"/>
              <a:t>ompany needs a fixed IP to host a web site: so pay the ISP for a fixed IP ($$$, and yes, being the internet there are ways around this)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DHCP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80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141" y="1844824"/>
            <a:ext cx="4896544" cy="47557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IpGoat.com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9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/>
          <p:cNvSpPr/>
          <p:nvPr/>
        </p:nvSpPr>
        <p:spPr>
          <a:xfrm>
            <a:off x="1317803" y="4301325"/>
            <a:ext cx="1319106" cy="433614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53" name="Oval 52"/>
          <p:cNvSpPr/>
          <p:nvPr/>
        </p:nvSpPr>
        <p:spPr>
          <a:xfrm>
            <a:off x="10112472" y="925104"/>
            <a:ext cx="1335987" cy="356171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157" y="155047"/>
            <a:ext cx="7524327" cy="5213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Now where are we at with our Map?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5674610" y="4330835"/>
            <a:ext cx="2462309" cy="102050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910836" y="5309921"/>
            <a:ext cx="19725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10.170.48.131</a:t>
            </a:r>
          </a:p>
          <a:p>
            <a:r>
              <a:rPr lang="en-AU" sz="1200" dirty="0" smtClean="0"/>
              <a:t>255.255.0.0</a:t>
            </a:r>
          </a:p>
          <a:p>
            <a:r>
              <a:rPr lang="en-AU" sz="1200" dirty="0" smtClean="0"/>
              <a:t>MAC: 60-57-18-94-4F-85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8251" y="5037348"/>
            <a:ext cx="370825" cy="574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1255" y="5033265"/>
            <a:ext cx="370825" cy="574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724" y="4114718"/>
            <a:ext cx="380835" cy="590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1091" y="4815602"/>
            <a:ext cx="370825" cy="574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9488" y="4471342"/>
            <a:ext cx="370825" cy="5747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39706" y="4025251"/>
            <a:ext cx="8099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DHCP</a:t>
            </a:r>
          </a:p>
          <a:p>
            <a:r>
              <a:rPr lang="en-AU" sz="1200" dirty="0" smtClean="0"/>
              <a:t>1.1.1.1</a:t>
            </a:r>
          </a:p>
          <a:p>
            <a:r>
              <a:rPr lang="en-AU" sz="1200" dirty="0" smtClean="0"/>
              <a:t>RELAY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2243" y="4804070"/>
            <a:ext cx="13714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DNS</a:t>
            </a:r>
          </a:p>
          <a:p>
            <a:r>
              <a:rPr lang="en-AU" sz="1200" dirty="0" smtClean="0"/>
              <a:t>10.100.32.32</a:t>
            </a:r>
          </a:p>
          <a:p>
            <a:r>
              <a:rPr lang="en-AU" sz="1200" dirty="0" smtClean="0"/>
              <a:t>vuwindrdns001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9185" y="5674508"/>
            <a:ext cx="14216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DNS</a:t>
            </a:r>
          </a:p>
          <a:p>
            <a:r>
              <a:rPr lang="en-AU" sz="1200" dirty="0" smtClean="0"/>
              <a:t>10.100.32.30</a:t>
            </a:r>
          </a:p>
          <a:p>
            <a:r>
              <a:rPr lang="en-AU" sz="1200" dirty="0" smtClean="0"/>
              <a:t>vuwincodns001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5612" y="3770268"/>
            <a:ext cx="14285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WINS</a:t>
            </a:r>
          </a:p>
          <a:p>
            <a:r>
              <a:rPr lang="en-AU" sz="1200" dirty="0" smtClean="0"/>
              <a:t>10.100.32.42</a:t>
            </a:r>
          </a:p>
          <a:p>
            <a:r>
              <a:rPr lang="en-AU" sz="1200" dirty="0" smtClean="0"/>
              <a:t>vuwindrdhcp001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0547" y="5229513"/>
            <a:ext cx="15161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WINS</a:t>
            </a:r>
          </a:p>
          <a:p>
            <a:r>
              <a:rPr lang="en-AU" sz="1200" dirty="0" smtClean="0"/>
              <a:t>10.100.32.41</a:t>
            </a:r>
          </a:p>
          <a:p>
            <a:r>
              <a:rPr lang="en-AU" sz="1200" dirty="0" smtClean="0"/>
              <a:t>vuwincodhcp001</a:t>
            </a:r>
          </a:p>
        </p:txBody>
      </p:sp>
      <p:sp>
        <p:nvSpPr>
          <p:cNvPr id="17" name="Oval 16"/>
          <p:cNvSpPr/>
          <p:nvPr/>
        </p:nvSpPr>
        <p:spPr>
          <a:xfrm>
            <a:off x="9584756" y="4318407"/>
            <a:ext cx="2391423" cy="880651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25" y="4666926"/>
            <a:ext cx="845417" cy="562587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5" idx="0"/>
            <a:endCxn id="24" idx="2"/>
          </p:cNvCxnSpPr>
          <p:nvPr/>
        </p:nvCxnSpPr>
        <p:spPr>
          <a:xfrm rot="16200000" flipV="1">
            <a:off x="6083443" y="3508512"/>
            <a:ext cx="1238434" cy="406211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4" idx="3"/>
            <a:endCxn id="17" idx="0"/>
          </p:cNvCxnSpPr>
          <p:nvPr/>
        </p:nvCxnSpPr>
        <p:spPr>
          <a:xfrm>
            <a:off x="7021661" y="2875480"/>
            <a:ext cx="3758807" cy="1442927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entilo.com/images/icon-smart-home-cloud-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14" y="808377"/>
            <a:ext cx="1259602" cy="8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Elbow Connector 21"/>
          <p:cNvCxnSpPr>
            <a:stCxn id="41" idx="6"/>
            <a:endCxn id="69" idx="2"/>
          </p:cNvCxnSpPr>
          <p:nvPr/>
        </p:nvCxnSpPr>
        <p:spPr>
          <a:xfrm flipV="1">
            <a:off x="3337575" y="3172681"/>
            <a:ext cx="1183185" cy="2842656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88737" y="2902165"/>
            <a:ext cx="19271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Gateway 10.170.0.1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6" y="2658558"/>
            <a:ext cx="1044215" cy="4338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97877" y="1706504"/>
            <a:ext cx="1890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External IP:</a:t>
            </a:r>
          </a:p>
          <a:p>
            <a:r>
              <a:rPr lang="en-AU" sz="1200" dirty="0" smtClean="0"/>
              <a:t>130.195.253.19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0253" y="618920"/>
            <a:ext cx="1522161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b="1" dirty="0" smtClean="0">
                <a:solidFill>
                  <a:srgbClr val="FF0000"/>
                </a:solidFill>
              </a:rPr>
              <a:t>ISP (VUW)</a:t>
            </a:r>
          </a:p>
          <a:p>
            <a:r>
              <a:rPr lang="en-AU" sz="1200" dirty="0" smtClean="0"/>
              <a:t>130.195.192.0/18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9066" y="3086812"/>
            <a:ext cx="12434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130.195.199.82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3337" y="3793494"/>
            <a:ext cx="13509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130.195.197.141</a:t>
            </a:r>
          </a:p>
        </p:txBody>
      </p:sp>
      <p:sp>
        <p:nvSpPr>
          <p:cNvPr id="41" name="Oval 40"/>
          <p:cNvSpPr/>
          <p:nvPr/>
        </p:nvSpPr>
        <p:spPr>
          <a:xfrm>
            <a:off x="1683313" y="5733109"/>
            <a:ext cx="1654262" cy="564456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42" name="Oval 41"/>
          <p:cNvSpPr/>
          <p:nvPr/>
        </p:nvSpPr>
        <p:spPr>
          <a:xfrm>
            <a:off x="1262755" y="1174707"/>
            <a:ext cx="1776837" cy="635228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cxnSp>
        <p:nvCxnSpPr>
          <p:cNvPr id="49" name="Straight Connector 48"/>
          <p:cNvCxnSpPr>
            <a:stCxn id="24" idx="0"/>
            <a:endCxn id="21" idx="2"/>
          </p:cNvCxnSpPr>
          <p:nvPr/>
        </p:nvCxnSpPr>
        <p:spPr>
          <a:xfrm flipH="1" flipV="1">
            <a:off x="6498815" y="1639715"/>
            <a:ext cx="739" cy="1018843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3" y="369032"/>
            <a:ext cx="525613" cy="69893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0996703" y="391750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10.170.32.15</a:t>
            </a:r>
          </a:p>
          <a:p>
            <a:r>
              <a:rPr lang="en-AU" sz="1200" dirty="0" smtClean="0"/>
              <a:t>LAN: BYOD</a:t>
            </a:r>
            <a:endParaRPr lang="en-AU" sz="1200" dirty="0"/>
          </a:p>
        </p:txBody>
      </p:sp>
      <p:cxnSp>
        <p:nvCxnSpPr>
          <p:cNvPr id="55" name="Straight Connector 54"/>
          <p:cNvCxnSpPr>
            <a:stCxn id="87" idx="0"/>
            <a:endCxn id="53" idx="4"/>
          </p:cNvCxnSpPr>
          <p:nvPr/>
        </p:nvCxnSpPr>
        <p:spPr>
          <a:xfrm flipV="1">
            <a:off x="10780466" y="1281275"/>
            <a:ext cx="0" cy="1143099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2" idx="6"/>
          </p:cNvCxnSpPr>
          <p:nvPr/>
        </p:nvCxnSpPr>
        <p:spPr>
          <a:xfrm>
            <a:off x="3039592" y="1492321"/>
            <a:ext cx="1152305" cy="1237822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74" y="1128992"/>
            <a:ext cx="583412" cy="58341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495175" y="1846853"/>
            <a:ext cx="133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130.195.199.196</a:t>
            </a:r>
            <a:endParaRPr lang="en-AU" sz="1200" dirty="0"/>
          </a:p>
        </p:txBody>
      </p:sp>
      <p:sp>
        <p:nvSpPr>
          <p:cNvPr id="60" name="Rectangle 59"/>
          <p:cNvSpPr/>
          <p:nvPr/>
        </p:nvSpPr>
        <p:spPr>
          <a:xfrm>
            <a:off x="11124801" y="250910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SSID:</a:t>
            </a:r>
            <a:br>
              <a:rPr lang="en-AU" sz="1200" dirty="0" smtClean="0"/>
            </a:br>
            <a:r>
              <a:rPr lang="en-AU" sz="1200" dirty="0" smtClean="0"/>
              <a:t>Victoria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821921" y="383966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LAN:</a:t>
            </a:r>
          </a:p>
          <a:p>
            <a:r>
              <a:rPr lang="en-AU" sz="1200" dirty="0" smtClean="0"/>
              <a:t>Staff wireless</a:t>
            </a:r>
            <a:endParaRPr lang="en-AU" sz="1200" dirty="0"/>
          </a:p>
        </p:txBody>
      </p:sp>
      <p:sp>
        <p:nvSpPr>
          <p:cNvPr id="68" name="Rectangle 67"/>
          <p:cNvSpPr/>
          <p:nvPr/>
        </p:nvSpPr>
        <p:spPr>
          <a:xfrm>
            <a:off x="1306316" y="780634"/>
            <a:ext cx="1628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LAN: ecs.vuw.ac.nz</a:t>
            </a:r>
            <a:endParaRPr lang="en-AU" sz="12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52" y="2738838"/>
            <a:ext cx="1044215" cy="433843"/>
          </a:xfrm>
          <a:prstGeom prst="rect">
            <a:avLst/>
          </a:prstGeom>
        </p:spPr>
      </p:pic>
      <p:cxnSp>
        <p:nvCxnSpPr>
          <p:cNvPr id="73" name="Elbow Connector 72"/>
          <p:cNvCxnSpPr>
            <a:stCxn id="69" idx="0"/>
            <a:endCxn id="21" idx="1"/>
          </p:cNvCxnSpPr>
          <p:nvPr/>
        </p:nvCxnSpPr>
        <p:spPr>
          <a:xfrm rot="5400000" flipH="1" flipV="1">
            <a:off x="4437491" y="1307315"/>
            <a:ext cx="1514792" cy="1348254"/>
          </a:xfrm>
          <a:prstGeom prst="bentConnector2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94037" y="774636"/>
            <a:ext cx="1890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External IP:</a:t>
            </a:r>
          </a:p>
          <a:p>
            <a:r>
              <a:rPr lang="en-AU" sz="1200" dirty="0" smtClean="0"/>
              <a:t>130.195.199.185</a:t>
            </a:r>
          </a:p>
        </p:txBody>
      </p:sp>
      <p:pic>
        <p:nvPicPr>
          <p:cNvPr id="5122" name="Picture 2" descr="https://encrypted-tbn1.gstatic.com/images?q=tbn:ANd9GcQnjZVCe1sC1KuWKzVbPr8Y8Zh5zuX1hzqq4uL-nNb3RIgT2mE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69" y="5262870"/>
            <a:ext cx="556740" cy="7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encrypted-tbn1.gstatic.com/images?q=tbn:ANd9GcQnjZVCe1sC1KuWKzVbPr8Y8Zh5zuX1hzqq4uL-nNb3RIgT2mE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21" y="6019588"/>
            <a:ext cx="507678" cy="6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TvgaE2ptsmuDrrkVbLURwirtMHnWC6Xt1HV5KczA_d6k_lGCAyU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50" y="4560824"/>
            <a:ext cx="458600" cy="5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648790" y="4605430"/>
            <a:ext cx="14216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HPLJ600 M602</a:t>
            </a:r>
          </a:p>
          <a:p>
            <a:r>
              <a:rPr lang="en-AU" sz="1200" dirty="0" smtClean="0"/>
              <a:t>130.195.6.247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104" y="6006149"/>
            <a:ext cx="17255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AU" sz="1200" dirty="0" smtClean="0"/>
              <a:t>Fuji-Xerox</a:t>
            </a:r>
          </a:p>
          <a:p>
            <a:pPr algn="r"/>
            <a:r>
              <a:rPr lang="en-AU" sz="1200" dirty="0" err="1" smtClean="0"/>
              <a:t>Apeos</a:t>
            </a:r>
            <a:r>
              <a:rPr lang="en-AU" sz="1200" dirty="0" smtClean="0"/>
              <a:t> Port IV 7080</a:t>
            </a:r>
          </a:p>
          <a:p>
            <a:pPr algn="r"/>
            <a:r>
              <a:rPr lang="en-AU" sz="1200" dirty="0" smtClean="0"/>
              <a:t>130.195.7.240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6756" y="5298505"/>
            <a:ext cx="15630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AU" sz="1200" dirty="0" smtClean="0"/>
              <a:t>Fuji-Xerox</a:t>
            </a:r>
          </a:p>
          <a:p>
            <a:pPr algn="r"/>
            <a:r>
              <a:rPr lang="en-AU" sz="1200" dirty="0" err="1" smtClean="0"/>
              <a:t>Apeos</a:t>
            </a:r>
            <a:r>
              <a:rPr lang="en-AU" sz="1200" dirty="0" smtClean="0"/>
              <a:t> Port IV 3375</a:t>
            </a:r>
          </a:p>
          <a:p>
            <a:pPr algn="r"/>
            <a:r>
              <a:rPr lang="en-AU" sz="1200" dirty="0" smtClean="0"/>
              <a:t>130.195.7.241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7298" y="2424374"/>
            <a:ext cx="566337" cy="872973"/>
          </a:xfrm>
          <a:prstGeom prst="rect">
            <a:avLst/>
          </a:prstGeom>
        </p:spPr>
      </p:pic>
      <p:cxnSp>
        <p:nvCxnSpPr>
          <p:cNvPr id="89" name="Elbow Connector 88"/>
          <p:cNvCxnSpPr>
            <a:endCxn id="21" idx="3"/>
          </p:cNvCxnSpPr>
          <p:nvPr/>
        </p:nvCxnSpPr>
        <p:spPr>
          <a:xfrm rot="5400000" flipH="1" flipV="1">
            <a:off x="6329665" y="1913567"/>
            <a:ext cx="1488471" cy="109431"/>
          </a:xfrm>
          <a:prstGeom prst="bentConnector4">
            <a:avLst>
              <a:gd name="adj1" fmla="val -1329"/>
              <a:gd name="adj2" fmla="val 1461939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516357" y="1323239"/>
            <a:ext cx="1445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LAN: BYOD</a:t>
            </a:r>
          </a:p>
          <a:p>
            <a:r>
              <a:rPr lang="en-AU" sz="1200" dirty="0" smtClean="0"/>
              <a:t>External IP:</a:t>
            </a:r>
          </a:p>
          <a:p>
            <a:r>
              <a:rPr lang="en-AU" sz="1200" dirty="0" smtClean="0"/>
              <a:t>130.195.253.23</a:t>
            </a:r>
          </a:p>
          <a:p>
            <a:r>
              <a:rPr lang="en-AU" sz="1200" dirty="0" smtClean="0"/>
              <a:t>Internal IP:</a:t>
            </a:r>
          </a:p>
          <a:p>
            <a:r>
              <a:rPr lang="en-AU" sz="1200" dirty="0" smtClean="0"/>
              <a:t>130.195.199.82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4798268" y="808377"/>
            <a:ext cx="720080" cy="546395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390445" y="180817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chemeClr val="accent1"/>
                </a:solidFill>
              </a:rPr>
              <a:t>VUW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704767" y="1765647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chemeClr val="accent1"/>
                </a:solidFill>
              </a:rPr>
              <a:t>ECS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360709" y="2759708"/>
            <a:ext cx="1319106" cy="433614"/>
          </a:xfrm>
          <a:prstGeom prst="ellipse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cxnSp>
        <p:nvCxnSpPr>
          <p:cNvPr id="109" name="Elbow Connector 108"/>
          <p:cNvCxnSpPr>
            <a:stCxn id="110" idx="6"/>
          </p:cNvCxnSpPr>
          <p:nvPr/>
        </p:nvCxnSpPr>
        <p:spPr>
          <a:xfrm flipV="1">
            <a:off x="2679815" y="2808105"/>
            <a:ext cx="1288550" cy="168410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52363" y="3225311"/>
            <a:ext cx="10254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Gateway:</a:t>
            </a:r>
          </a:p>
          <a:p>
            <a:r>
              <a:rPr lang="en-AU" sz="1200" dirty="0" smtClean="0"/>
              <a:t>130.195.9.1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286" y="2407129"/>
            <a:ext cx="370825" cy="57478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96464" y="3661066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200" dirty="0" smtClean="0"/>
              <a:t>DHCP: 130.195.6.10</a:t>
            </a:r>
          </a:p>
          <a:p>
            <a:pPr algn="r"/>
            <a:r>
              <a:rPr lang="en-AU" sz="1200" dirty="0" smtClean="0"/>
              <a:t>DNS: 130.195.6.10</a:t>
            </a:r>
            <a:br>
              <a:rPr lang="en-AU" sz="1200" dirty="0" smtClean="0"/>
            </a:br>
            <a:r>
              <a:rPr lang="en-AU" sz="1200" dirty="0" smtClean="0"/>
              <a:t>SUBNET: 255.255.255.0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71551" y="1192326"/>
            <a:ext cx="10951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1200" dirty="0" smtClean="0"/>
              <a:t>130.195.9.60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67570" y="2143088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200" dirty="0" smtClean="0"/>
              <a:t>DNS: 130.195.5.12</a:t>
            </a:r>
            <a:br>
              <a:rPr lang="en-AU" sz="1200" dirty="0" smtClean="0"/>
            </a:br>
            <a:r>
              <a:rPr lang="en-AU" sz="1200" dirty="0" smtClean="0"/>
              <a:t>WINS: 130.195.5.200</a:t>
            </a:r>
            <a:br>
              <a:rPr lang="en-AU" sz="1200" dirty="0" smtClean="0"/>
            </a:br>
            <a:r>
              <a:rPr lang="en-AU" sz="1200" dirty="0" smtClean="0"/>
              <a:t>SUBNET: 255.255.255.0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009" y="3974819"/>
            <a:ext cx="370825" cy="574780"/>
          </a:xfrm>
          <a:prstGeom prst="rect">
            <a:avLst/>
          </a:prstGeom>
        </p:spPr>
      </p:pic>
      <p:cxnSp>
        <p:nvCxnSpPr>
          <p:cNvPr id="5123" name="Elbow Connector 5122"/>
          <p:cNvCxnSpPr/>
          <p:nvPr/>
        </p:nvCxnSpPr>
        <p:spPr>
          <a:xfrm flipV="1">
            <a:off x="2670567" y="3146164"/>
            <a:ext cx="1344770" cy="1319534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Two very handy tools</a:t>
            </a:r>
          </a:p>
          <a:p>
            <a:r>
              <a:rPr lang="en-AU" dirty="0" smtClean="0"/>
              <a:t>Ping </a:t>
            </a:r>
            <a:r>
              <a:rPr lang="en-AU" i="1" dirty="0" smtClean="0"/>
              <a:t>192.168.1.1</a:t>
            </a:r>
          </a:p>
          <a:p>
            <a:r>
              <a:rPr lang="en-AU" dirty="0" smtClean="0"/>
              <a:t>Ping </a:t>
            </a:r>
            <a:r>
              <a:rPr lang="en-AU" i="1" dirty="0" smtClean="0">
                <a:hlinkClick r:id="rId2"/>
              </a:rPr>
              <a:t>www.name.com</a:t>
            </a:r>
            <a:endParaRPr lang="en-AU" i="1" dirty="0" smtClean="0"/>
          </a:p>
          <a:p>
            <a:r>
              <a:rPr lang="en-AU" dirty="0" smtClean="0"/>
              <a:t>Will show you a response from the targeted name/IP</a:t>
            </a:r>
          </a:p>
          <a:p>
            <a:r>
              <a:rPr lang="en-AU" dirty="0" err="1" smtClean="0"/>
              <a:t>tracert</a:t>
            </a:r>
            <a:r>
              <a:rPr lang="en-AU" dirty="0" smtClean="0"/>
              <a:t> </a:t>
            </a:r>
            <a:r>
              <a:rPr lang="en-AU" i="1" dirty="0"/>
              <a:t>192.168.1.1</a:t>
            </a:r>
          </a:p>
          <a:p>
            <a:r>
              <a:rPr lang="en-AU" dirty="0" err="1" smtClean="0"/>
              <a:t>tracert</a:t>
            </a:r>
            <a:r>
              <a:rPr lang="en-AU" dirty="0" smtClean="0"/>
              <a:t> </a:t>
            </a:r>
            <a:r>
              <a:rPr lang="en-AU" i="1" dirty="0" smtClean="0">
                <a:hlinkClick r:id="rId2"/>
              </a:rPr>
              <a:t>www.name.com</a:t>
            </a:r>
            <a:endParaRPr lang="en-AU" dirty="0" smtClean="0"/>
          </a:p>
          <a:p>
            <a:r>
              <a:rPr lang="en-AU" dirty="0" err="1" smtClean="0"/>
              <a:t>Tracert</a:t>
            </a:r>
            <a:r>
              <a:rPr lang="en-AU" dirty="0" smtClean="0"/>
              <a:t> will show you the hops to the targeted name/IP</a:t>
            </a:r>
          </a:p>
          <a:p>
            <a:r>
              <a:rPr lang="en-AU" dirty="0" err="1" smtClean="0"/>
              <a:t>Tracert</a:t>
            </a:r>
            <a:r>
              <a:rPr lang="en-AU" dirty="0" smtClean="0"/>
              <a:t> also does a DNS lookup for you - handy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PING and </a:t>
            </a:r>
            <a:r>
              <a:rPr lang="en-AU" dirty="0" err="1" smtClean="0"/>
              <a:t>Tracert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6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DNS follows a hierarchy</a:t>
            </a:r>
          </a:p>
          <a:p>
            <a:r>
              <a:rPr lang="en-AU" dirty="0" smtClean="0"/>
              <a:t>Top level maintained by IANA</a:t>
            </a:r>
          </a:p>
          <a:p>
            <a:r>
              <a:rPr lang="en-AU" dirty="0" smtClean="0"/>
              <a:t>(Internet Assigned Numbers Authority)</a:t>
            </a:r>
          </a:p>
          <a:p>
            <a:r>
              <a:rPr lang="en-AU" dirty="0" smtClean="0"/>
              <a:t>Delegates down to people like Google</a:t>
            </a:r>
          </a:p>
          <a:p>
            <a:r>
              <a:rPr lang="en-AU" dirty="0" smtClean="0"/>
              <a:t>Google DNS: 8.8.8.8 and 8.8.4.4 (remember this)</a:t>
            </a:r>
          </a:p>
          <a:p>
            <a:r>
              <a:rPr lang="en-AU" dirty="0" smtClean="0"/>
              <a:t>ISP’s also have DNS</a:t>
            </a:r>
          </a:p>
          <a:p>
            <a:r>
              <a:rPr lang="en-AU" dirty="0" smtClean="0"/>
              <a:t>Configured automatically as part of DHCP for home connections</a:t>
            </a:r>
          </a:p>
          <a:p>
            <a:r>
              <a:rPr lang="en-AU" dirty="0" smtClean="0"/>
              <a:t>You can add other DNS servers from other ISP’s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 in Global DNS</a:t>
            </a:r>
            <a:endParaRPr lang="en-AU" dirty="0"/>
          </a:p>
        </p:txBody>
      </p:sp>
      <p:pic>
        <p:nvPicPr>
          <p:cNvPr id="6146" name="Picture 2" descr="http://openw3.com/wp-content/uploads/2012/06/d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260648"/>
            <a:ext cx="1981994" cy="1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Passwords</a:t>
            </a:r>
          </a:p>
          <a:p>
            <a:r>
              <a:rPr lang="en-AU" dirty="0"/>
              <a:t>Anti virus</a:t>
            </a:r>
          </a:p>
          <a:p>
            <a:r>
              <a:rPr lang="en-AU" dirty="0"/>
              <a:t>Software updates/Patches</a:t>
            </a:r>
          </a:p>
          <a:p>
            <a:r>
              <a:rPr lang="en-AU" dirty="0" smtClean="0"/>
              <a:t>Firewall</a:t>
            </a:r>
            <a:endParaRPr lang="en-AU" dirty="0"/>
          </a:p>
          <a:p>
            <a:r>
              <a:rPr lang="en-AU" dirty="0" smtClean="0"/>
              <a:t>IPS – intrusion prevention/detection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Security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381000"/>
            <a:ext cx="4061612" cy="2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a firewall?</a:t>
            </a:r>
          </a:p>
          <a:p>
            <a:r>
              <a:rPr lang="en-AU" dirty="0" smtClean="0"/>
              <a:t>It controls traffic into and out of an organisation</a:t>
            </a:r>
          </a:p>
          <a:p>
            <a:r>
              <a:rPr lang="en-AU" dirty="0" smtClean="0"/>
              <a:t>It allows a LAN, server or group to communicate with another LAN, Server or group on SPECIFIC protocols</a:t>
            </a:r>
          </a:p>
          <a:p>
            <a:r>
              <a:rPr lang="en-AU" dirty="0" smtClean="0"/>
              <a:t>The last rule is always the clean-up rule (drop it if it doesn’t match any rule)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 in a firewall</a:t>
            </a:r>
            <a:endParaRPr lang="en-AU" dirty="0"/>
          </a:p>
        </p:txBody>
      </p:sp>
      <p:pic>
        <p:nvPicPr>
          <p:cNvPr id="4098" name="Picture 2" descr="http://www.mejor-antivirus.es/images/lex/2013_Mayo/Fire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0649"/>
            <a:ext cx="2682809" cy="16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ltimatenetworking.files.wordpress.com/2010/05/checkpoint-inital-rule-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9" y="1929849"/>
            <a:ext cx="113538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2034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Ping test – are you there?</a:t>
            </a:r>
          </a:p>
          <a:p>
            <a:r>
              <a:rPr lang="en-AU" dirty="0" smtClean="0"/>
              <a:t>This is called sniffing</a:t>
            </a:r>
          </a:p>
          <a:p>
            <a:r>
              <a:rPr lang="en-AU" dirty="0" smtClean="0"/>
              <a:t>Port scans (what is a port?)</a:t>
            </a:r>
          </a:p>
          <a:p>
            <a:r>
              <a:rPr lang="en-AU" dirty="0" smtClean="0"/>
              <a:t>Do you have port 110 open? Yes 110 = POP3 (Post Office Protocol) which is used by email servers, 80 = HTTP, etc..</a:t>
            </a:r>
          </a:p>
          <a:p>
            <a:r>
              <a:rPr lang="en-AU" dirty="0" smtClean="0"/>
              <a:t>Vulnerability testing</a:t>
            </a:r>
          </a:p>
          <a:p>
            <a:r>
              <a:rPr lang="en-AU" dirty="0" smtClean="0"/>
              <a:t>Password crackers (brute force)</a:t>
            </a:r>
          </a:p>
          <a:p>
            <a:r>
              <a:rPr lang="en-AU" dirty="0" smtClean="0"/>
              <a:t>The biggest threat is still physical access – I can then take all the time I want to crack your system</a:t>
            </a:r>
          </a:p>
          <a:p>
            <a:r>
              <a:rPr lang="en-AU" dirty="0"/>
              <a:t>Reconnaissance, Initial Exploitation, Establish Persistence, </a:t>
            </a:r>
            <a:r>
              <a:rPr lang="en-AU" dirty="0" smtClean="0"/>
              <a:t>Install </a:t>
            </a:r>
            <a:r>
              <a:rPr lang="en-AU" dirty="0"/>
              <a:t>Tools, Move Laterally, Collect </a:t>
            </a:r>
            <a:r>
              <a:rPr lang="en-AU" dirty="0" err="1"/>
              <a:t>Exfil</a:t>
            </a:r>
            <a:r>
              <a:rPr lang="en-AU" dirty="0"/>
              <a:t>, and Exploit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hack…</a:t>
            </a:r>
            <a:endParaRPr lang="en-AU" dirty="0"/>
          </a:p>
        </p:txBody>
      </p:sp>
      <p:pic>
        <p:nvPicPr>
          <p:cNvPr id="3074" name="Picture 2" descr="http://www.welivesecurity.com/wp-content/uploads/2015/04/hacker-banned-from-internet-623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25" y="260649"/>
            <a:ext cx="41578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Home user – every 15 minutes</a:t>
            </a:r>
          </a:p>
          <a:p>
            <a:r>
              <a:rPr lang="en-AU" dirty="0" smtClean="0"/>
              <a:t>Business - at least once every 5 minutes</a:t>
            </a:r>
          </a:p>
          <a:p>
            <a:r>
              <a:rPr lang="en-AU" dirty="0" smtClean="0"/>
              <a:t>Big corporate – every minute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often do you get scanned?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5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Computer access</a:t>
            </a:r>
          </a:p>
          <a:p>
            <a:r>
              <a:rPr lang="en-AU" dirty="0" smtClean="0"/>
              <a:t>Web access</a:t>
            </a:r>
          </a:p>
          <a:p>
            <a:r>
              <a:rPr lang="en-AU" dirty="0" smtClean="0"/>
              <a:t>Permissions to use command line tools</a:t>
            </a:r>
          </a:p>
          <a:p>
            <a:r>
              <a:rPr lang="en-AU" dirty="0" smtClean="0"/>
              <a:t>Whiteboard (to draw up network as you go</a:t>
            </a:r>
            <a:r>
              <a:rPr lang="en-AU" dirty="0" smtClean="0"/>
              <a:t>)</a:t>
            </a:r>
          </a:p>
          <a:p>
            <a:r>
              <a:rPr lang="en-AU" dirty="0" smtClean="0"/>
              <a:t>Pad and paper for students to map out their own network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organiser/resources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97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Make sure you AV is up-to-date</a:t>
            </a:r>
          </a:p>
          <a:p>
            <a:r>
              <a:rPr lang="en-AU" dirty="0" smtClean="0"/>
              <a:t>Make sure your software is patched up-to-date</a:t>
            </a:r>
          </a:p>
          <a:p>
            <a:r>
              <a:rPr lang="en-AU" dirty="0" smtClean="0"/>
              <a:t>Have a firewall</a:t>
            </a:r>
          </a:p>
          <a:p>
            <a:r>
              <a:rPr lang="en-AU" dirty="0" smtClean="0"/>
              <a:t>Good passwords (more than 8 characters, alpha-numeric)</a:t>
            </a:r>
          </a:p>
          <a:p>
            <a:r>
              <a:rPr lang="en-AU" dirty="0" smtClean="0"/>
              <a:t>Don’t give out your passwords EVER</a:t>
            </a:r>
          </a:p>
          <a:p>
            <a:r>
              <a:rPr lang="en-AU" dirty="0" smtClean="0"/>
              <a:t>Don’t open stupid links (hover over HTML links and it will tell you the destination, often fake…)</a:t>
            </a:r>
          </a:p>
          <a:p>
            <a:r>
              <a:rPr lang="en-AU" dirty="0" smtClean="0"/>
              <a:t>Nigeria isn’t your friend and they don’t have millions to transfer – i.e. if it is too good to be true then it is rubbish…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stop hackers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2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So I cracked into your system what can/will I do?</a:t>
            </a:r>
          </a:p>
          <a:p>
            <a:r>
              <a:rPr lang="en-AU" dirty="0" smtClean="0"/>
              <a:t>Not so much delete your files, that’s destructive and childish….</a:t>
            </a:r>
          </a:p>
          <a:p>
            <a:r>
              <a:rPr lang="en-AU" dirty="0" smtClean="0"/>
              <a:t>Key logger to get CC details, passwords, etc.</a:t>
            </a:r>
          </a:p>
          <a:p>
            <a:r>
              <a:rPr lang="en-AU" dirty="0" smtClean="0"/>
              <a:t>Steal information (financials, pay details..)</a:t>
            </a:r>
          </a:p>
          <a:p>
            <a:r>
              <a:rPr lang="en-AU" dirty="0" smtClean="0"/>
              <a:t>Control essential services</a:t>
            </a:r>
          </a:p>
          <a:p>
            <a:r>
              <a:rPr lang="en-AU" dirty="0" smtClean="0"/>
              <a:t>Zombies (DOS attacks)</a:t>
            </a:r>
          </a:p>
          <a:p>
            <a:r>
              <a:rPr lang="en-AU" dirty="0" smtClean="0"/>
              <a:t>This is big business</a:t>
            </a:r>
          </a:p>
          <a:p>
            <a:r>
              <a:rPr lang="en-AU" dirty="0" smtClean="0"/>
              <a:t>Banking and financial sector</a:t>
            </a:r>
          </a:p>
          <a:p>
            <a:r>
              <a:rPr lang="en-AU" dirty="0" smtClean="0"/>
              <a:t>Big Global demand for staff, good at maths?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security issues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831232"/>
            <a:ext cx="3577488" cy="28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763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Vodafone built backdoor access into Greece's cell phone </a:t>
            </a:r>
            <a:r>
              <a:rPr lang="en-US" dirty="0" smtClean="0"/>
              <a:t>network </a:t>
            </a:r>
            <a:r>
              <a:rPr lang="en-US" dirty="0"/>
              <a:t>for the Greek government; it was used against the Greek </a:t>
            </a:r>
            <a:r>
              <a:rPr lang="en-US" dirty="0" smtClean="0"/>
              <a:t>government </a:t>
            </a:r>
            <a:r>
              <a:rPr lang="en-US" dirty="0"/>
              <a:t>in 2004-2005</a:t>
            </a:r>
          </a:p>
          <a:p>
            <a:r>
              <a:rPr lang="en-US" dirty="0" smtClean="0"/>
              <a:t>Google </a:t>
            </a:r>
            <a:r>
              <a:rPr lang="en-US" dirty="0"/>
              <a:t>kept a database of backdoor accesses </a:t>
            </a:r>
            <a:r>
              <a:rPr lang="en-US" dirty="0" smtClean="0"/>
              <a:t>provided </a:t>
            </a:r>
            <a:r>
              <a:rPr lang="en-US" dirty="0"/>
              <a:t>to the U.S. government under CALEA; the </a:t>
            </a:r>
            <a:r>
              <a:rPr lang="en-US" dirty="0" smtClean="0"/>
              <a:t>Chinese breached </a:t>
            </a:r>
            <a:r>
              <a:rPr lang="en-US" dirty="0"/>
              <a:t>that </a:t>
            </a:r>
            <a:r>
              <a:rPr lang="en-US" dirty="0" smtClean="0"/>
              <a:t>database </a:t>
            </a:r>
            <a:r>
              <a:rPr lang="en-US" dirty="0"/>
              <a:t>in 2009</a:t>
            </a:r>
            <a:r>
              <a:rPr lang="en-US" dirty="0" smtClean="0"/>
              <a:t>.</a:t>
            </a:r>
          </a:p>
          <a:p>
            <a:r>
              <a:rPr lang="en-AU" dirty="0">
                <a:hlinkClick r:id="rId2"/>
              </a:rPr>
              <a:t>https://www.schneier.com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>
                <a:hlinkClick r:id="rId3"/>
              </a:rPr>
              <a:t>http://www.theregister.co.uk</a:t>
            </a:r>
            <a:r>
              <a:rPr lang="en-AU" dirty="0" smtClean="0">
                <a:hlinkClick r:id="rId3"/>
              </a:rPr>
              <a:t>/</a:t>
            </a:r>
            <a:r>
              <a:rPr lang="en-AU" dirty="0" smtClean="0"/>
              <a:t> </a:t>
            </a:r>
          </a:p>
          <a:p>
            <a:r>
              <a:rPr lang="en-US" dirty="0"/>
              <a:t>France rejects backdoors in encryption products. And for the right </a:t>
            </a:r>
            <a:r>
              <a:rPr lang="en-US" dirty="0" smtClean="0"/>
              <a:t>reasons</a:t>
            </a:r>
            <a:r>
              <a:rPr lang="en-US" dirty="0"/>
              <a:t>, too.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www.theregister.co.uk/2016/01/15/france_backdoor_law/</a:t>
            </a:r>
            <a:endParaRPr lang="en-US" dirty="0" smtClean="0"/>
          </a:p>
          <a:p>
            <a:r>
              <a:rPr lang="en-US" dirty="0" smtClean="0"/>
              <a:t>France </a:t>
            </a:r>
            <a:r>
              <a:rPr lang="en-US" dirty="0"/>
              <a:t>joins the Netherlands on this issue.</a:t>
            </a:r>
            <a:br>
              <a:rPr lang="en-US" dirty="0"/>
            </a:br>
            <a:r>
              <a:rPr lang="en-US" dirty="0">
                <a:hlinkClick r:id="rId5"/>
              </a:rPr>
              <a:t>https://www.schneier.com/blog/archives/2016/01/michael_hayden_.</a:t>
            </a:r>
            <a:r>
              <a:rPr lang="en-US" dirty="0" smtClean="0">
                <a:hlinkClick r:id="rId5"/>
              </a:rPr>
              <a:t>html</a:t>
            </a:r>
            <a:endParaRPr lang="en-US" dirty="0" smtClean="0"/>
          </a:p>
          <a:p>
            <a:r>
              <a:rPr lang="en-US" dirty="0" smtClean="0"/>
              <a:t>Apple's </a:t>
            </a:r>
            <a:r>
              <a:rPr lang="en-US" dirty="0"/>
              <a:t>Tim Cook is going after the Obama administration on the issue.</a:t>
            </a:r>
            <a:br>
              <a:rPr lang="en-US" dirty="0"/>
            </a:br>
            <a:r>
              <a:rPr lang="en-US" dirty="0">
                <a:hlinkClick r:id="rId6"/>
              </a:rPr>
              <a:t>https://theintercept.com/2016/01/12/apples-tim-cook-lashes-out-at-white-house-officials-for-being-wishy-washy-on-encryption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/>
              <a:t>Fitbit – picking up on when you are pregnant, or breaking up with a partner….</a:t>
            </a:r>
          </a:p>
          <a:p>
            <a:r>
              <a:rPr lang="en-US" dirty="0" smtClean="0"/>
              <a:t>Geolocation data – ISIS drone strike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 am not kidding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7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Electronic voting</a:t>
            </a:r>
          </a:p>
          <a:p>
            <a:r>
              <a:rPr lang="en-AU" dirty="0" smtClean="0"/>
              <a:t>Control of military drones</a:t>
            </a:r>
          </a:p>
          <a:p>
            <a:r>
              <a:rPr lang="en-AU" dirty="0" smtClean="0"/>
              <a:t>Hijacking of cars and houses</a:t>
            </a:r>
          </a:p>
          <a:p>
            <a:r>
              <a:rPr lang="en-AU" dirty="0" smtClean="0"/>
              <a:t>Manipulation of data flow (traffic, stock markets…)</a:t>
            </a:r>
          </a:p>
          <a:p>
            <a:r>
              <a:rPr lang="en-AU" dirty="0" smtClean="0"/>
              <a:t>Skimming</a:t>
            </a:r>
          </a:p>
          <a:p>
            <a:r>
              <a:rPr lang="en-AU" dirty="0" smtClean="0"/>
              <a:t>Changing personal data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considerations</a:t>
            </a:r>
            <a:endParaRPr lang="en-AU" dirty="0"/>
          </a:p>
        </p:txBody>
      </p:sp>
      <p:pic>
        <p:nvPicPr>
          <p:cNvPr id="4" name="Picture 2" descr="https://www.appliedtrust.com/sites/default/files/assets/resources/fig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35972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 have gone over the basics of networking</a:t>
            </a:r>
          </a:p>
          <a:p>
            <a:r>
              <a:rPr lang="en-NZ" dirty="0" smtClean="0"/>
              <a:t>I have covered the basics of hacking</a:t>
            </a:r>
          </a:p>
          <a:p>
            <a:r>
              <a:rPr lang="en-NZ" dirty="0" smtClean="0"/>
              <a:t>I have not covered how not to get caught</a:t>
            </a:r>
          </a:p>
          <a:p>
            <a:r>
              <a:rPr lang="en-NZ" dirty="0" smtClean="0"/>
              <a:t>Do not try this, there is a number of fish hooks, such as where you get tools will </a:t>
            </a:r>
            <a:r>
              <a:rPr lang="en-NZ" smtClean="0"/>
              <a:t>most likely infect </a:t>
            </a:r>
            <a:r>
              <a:rPr lang="en-NZ" dirty="0" smtClean="0"/>
              <a:t>your device</a:t>
            </a:r>
          </a:p>
          <a:p>
            <a:r>
              <a:rPr lang="en-NZ" dirty="0" smtClean="0"/>
              <a:t>It is fundamentally unethical and often illegal – so don’t do it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01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Homework</a:t>
            </a:r>
            <a:endParaRPr lang="en-AU" dirty="0"/>
          </a:p>
        </p:txBody>
      </p:sp>
      <p:pic>
        <p:nvPicPr>
          <p:cNvPr id="1026" name="Picture 2" descr="http://www.film.com/wp-content/uploads/2013/01/term-conditions-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1989578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7988" y="4498044"/>
            <a:ext cx="446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http://www.imdb.com/title/tt2084953/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2364" y="5733256"/>
            <a:ext cx="610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http://www.imdb.com/title/tt2177843/?ref_=tt_rec_tti</a:t>
            </a:r>
          </a:p>
        </p:txBody>
      </p:sp>
      <p:pic>
        <p:nvPicPr>
          <p:cNvPr id="1028" name="Picture 4" descr="https://pbs.twimg.com/profile_images/2227230578/Untitled-3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2708920"/>
            <a:ext cx="2939008" cy="29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00.deviantart.net/fcfb/th/pre/i/2009/354/0/3/v_for_vendetta_by_dragaoneg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63" y="402837"/>
            <a:ext cx="2037502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4" y="4149080"/>
            <a:ext cx="1859044" cy="25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title="Ch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5103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 title="Table samp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6250828"/>
              </p:ext>
            </p:extLst>
          </p:nvPr>
        </p:nvGraphicFramePr>
        <p:xfrm>
          <a:off x="6229350" y="1905000"/>
          <a:ext cx="441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 title="Smart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71022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SmartArt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Electronic devices talk to each other</a:t>
            </a:r>
          </a:p>
          <a:p>
            <a:r>
              <a:rPr lang="en-AU" dirty="0" smtClean="0"/>
              <a:t>How do they know who to talk to? How to find them? What to say to get the answer they are seeking?</a:t>
            </a:r>
          </a:p>
          <a:p>
            <a:r>
              <a:rPr lang="en-AU" dirty="0" smtClean="0"/>
              <a:t>We use a combination of things:</a:t>
            </a:r>
          </a:p>
          <a:p>
            <a:r>
              <a:rPr lang="en-AU" dirty="0" smtClean="0"/>
              <a:t>A hardware address</a:t>
            </a:r>
          </a:p>
          <a:p>
            <a:r>
              <a:rPr lang="en-AU" dirty="0" smtClean="0"/>
              <a:t>An Internet Protocol address</a:t>
            </a:r>
          </a:p>
          <a:p>
            <a:r>
              <a:rPr lang="en-AU" dirty="0" smtClean="0"/>
              <a:t>We use a common language – TCP/IP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Turn it on….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9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Every electronic device that connects to a network has a unique identifier</a:t>
            </a:r>
          </a:p>
          <a:p>
            <a:pPr lvl="0"/>
            <a:r>
              <a:rPr lang="en-US" dirty="0" smtClean="0"/>
              <a:t>The device uses a NIC (Network Interface Card)</a:t>
            </a:r>
          </a:p>
          <a:p>
            <a:pPr lvl="0"/>
            <a:r>
              <a:rPr lang="en-US" dirty="0" smtClean="0"/>
              <a:t>Hard coded to your NIC is a unique identifier. This is your MAC address (Media Access Control), a 16 digit identifier</a:t>
            </a:r>
          </a:p>
          <a:p>
            <a:pPr lvl="0"/>
            <a:r>
              <a:rPr lang="en-US" dirty="0" smtClean="0"/>
              <a:t>34-E6-D7-3D-33-CC (hexadecimal)</a:t>
            </a:r>
          </a:p>
          <a:p>
            <a:r>
              <a:rPr lang="en-US" dirty="0"/>
              <a:t>A MAC has </a:t>
            </a:r>
            <a:r>
              <a:rPr lang="en-US" dirty="0" smtClean="0"/>
              <a:t>an Organizationally Unique Identifier (QUI) </a:t>
            </a:r>
            <a:r>
              <a:rPr lang="en-US" dirty="0"/>
              <a:t>well-known </a:t>
            </a:r>
            <a:r>
              <a:rPr lang="en-US" dirty="0" smtClean="0"/>
              <a:t>manufacturers</a:t>
            </a:r>
            <a:r>
              <a:rPr lang="en-US" dirty="0"/>
              <a:t> </a:t>
            </a:r>
            <a:r>
              <a:rPr lang="en-US" dirty="0" smtClean="0"/>
              <a:t>at the star, some are:</a:t>
            </a:r>
            <a:endParaRPr lang="en-US" dirty="0"/>
          </a:p>
          <a:p>
            <a:r>
              <a:rPr lang="en-US" dirty="0"/>
              <a:t>Dell: 00-14-22</a:t>
            </a:r>
            <a:br>
              <a:rPr lang="en-US" dirty="0"/>
            </a:br>
            <a:r>
              <a:rPr lang="en-US" dirty="0"/>
              <a:t>Nortel: 00-04-DC</a:t>
            </a:r>
            <a:br>
              <a:rPr lang="en-US" dirty="0"/>
            </a:br>
            <a:r>
              <a:rPr lang="en-US" dirty="0"/>
              <a:t>Cisco: 00-40-96</a:t>
            </a:r>
            <a:br>
              <a:rPr lang="en-US" dirty="0"/>
            </a:br>
            <a:r>
              <a:rPr lang="en-US" dirty="0"/>
              <a:t>Belkin: </a:t>
            </a:r>
            <a:r>
              <a:rPr lang="en-US" dirty="0" smtClean="0"/>
              <a:t>00-30-BD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MAC is also called:</a:t>
            </a:r>
          </a:p>
          <a:p>
            <a:r>
              <a:rPr lang="en-AU" dirty="0" smtClean="0"/>
              <a:t>The Burned In Address (BIA)</a:t>
            </a:r>
          </a:p>
          <a:p>
            <a:r>
              <a:rPr lang="en-AU" dirty="0" smtClean="0"/>
              <a:t>Hardware Address</a:t>
            </a:r>
          </a:p>
          <a:p>
            <a:r>
              <a:rPr lang="en-AU" dirty="0" smtClean="0"/>
              <a:t>Physical Address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on the MAC: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3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ARP (address resolution Protocol) translates between your MAC and you IP Address</a:t>
            </a:r>
          </a:p>
          <a:p>
            <a:r>
              <a:rPr lang="en-AU" dirty="0" smtClean="0"/>
              <a:t>What is your IP address?</a:t>
            </a:r>
          </a:p>
          <a:p>
            <a:r>
              <a:rPr lang="en-AU" dirty="0" smtClean="0"/>
              <a:t>Internet Protocol (IP)</a:t>
            </a:r>
          </a:p>
          <a:p>
            <a:r>
              <a:rPr lang="en-AU" dirty="0" smtClean="0"/>
              <a:t>Transmission Control Protocol (TCP)</a:t>
            </a:r>
          </a:p>
          <a:p>
            <a:r>
              <a:rPr lang="en-AU" dirty="0" smtClean="0"/>
              <a:t>IP just sends the message out, doesn’t care if you get it all (uses UDP)</a:t>
            </a:r>
          </a:p>
          <a:p>
            <a:r>
              <a:rPr lang="en-AU" dirty="0" smtClean="0"/>
              <a:t>TCP has a parity check to make sure you got all the information sent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TCP/IP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18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 now our computer device has a link between its physical address and one for talking on a network.</a:t>
            </a:r>
          </a:p>
          <a:p>
            <a:r>
              <a:rPr lang="en-AU" dirty="0" smtClean="0"/>
              <a:t>Most devices uses TCP/IP today</a:t>
            </a:r>
          </a:p>
          <a:p>
            <a:r>
              <a:rPr lang="en-AU" dirty="0" smtClean="0"/>
              <a:t>There used to be a number of protocols in common use, not so much anymore (NETBEUI, WINS, </a:t>
            </a:r>
            <a:r>
              <a:rPr lang="en-AU" dirty="0" err="1" smtClean="0"/>
              <a:t>NWLink</a:t>
            </a:r>
            <a:r>
              <a:rPr lang="en-AU" dirty="0" smtClean="0"/>
              <a:t>, IPX/SPX, XNS…)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TCP/IP and MAC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2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TCP/IP?</a:t>
            </a:r>
            <a:endParaRPr lang="en-AU" dirty="0"/>
          </a:p>
        </p:txBody>
      </p:sp>
      <p:pic>
        <p:nvPicPr>
          <p:cNvPr id="1032" name="Picture 8" descr="http://www.hardwaresecrets.com/wp-content/uploads/433_01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5" y="2276872"/>
            <a:ext cx="5544616" cy="38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1581</Words>
  <Application>Microsoft Office PowerPoint</Application>
  <PresentationFormat>Custom</PresentationFormat>
  <Paragraphs>298</Paragraphs>
  <Slides>38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Blue atom design template</vt:lpstr>
      <vt:lpstr>Networking</vt:lpstr>
      <vt:lpstr>Teacher notes</vt:lpstr>
      <vt:lpstr>Advanced organiser/resources</vt:lpstr>
      <vt:lpstr>Turn it on….</vt:lpstr>
      <vt:lpstr>What is a Computer Address?</vt:lpstr>
      <vt:lpstr>More on the MAC:</vt:lpstr>
      <vt:lpstr>TCP/IP</vt:lpstr>
      <vt:lpstr>TCP/IP and MAC</vt:lpstr>
      <vt:lpstr>Why TCP/IP?</vt:lpstr>
      <vt:lpstr>PowerPoint Presentation</vt:lpstr>
      <vt:lpstr>ARRRGGGHHH! Enough! Lets do….</vt:lpstr>
      <vt:lpstr>ipconfig /all</vt:lpstr>
      <vt:lpstr>If in Linux, sudo ifconfig</vt:lpstr>
      <vt:lpstr>DNS</vt:lpstr>
      <vt:lpstr>PowerPoint Presentation</vt:lpstr>
      <vt:lpstr>Next in the list</vt:lpstr>
      <vt:lpstr>So what have we got so far?</vt:lpstr>
      <vt:lpstr>Yours looks more like this:</vt:lpstr>
      <vt:lpstr>School network…</vt:lpstr>
      <vt:lpstr>DHCP</vt:lpstr>
      <vt:lpstr>DHCP</vt:lpstr>
      <vt:lpstr>IpGoat.com</vt:lpstr>
      <vt:lpstr>Now where are we at with our Map?</vt:lpstr>
      <vt:lpstr>PING and Tracert</vt:lpstr>
      <vt:lpstr>Add in Global DNS</vt:lpstr>
      <vt:lpstr>Security</vt:lpstr>
      <vt:lpstr>Add in a firewall</vt:lpstr>
      <vt:lpstr>How to hack…</vt:lpstr>
      <vt:lpstr>How often do you get scanned?</vt:lpstr>
      <vt:lpstr>How to stop hackers</vt:lpstr>
      <vt:lpstr>Other security issues</vt:lpstr>
      <vt:lpstr>I am not kidding</vt:lpstr>
      <vt:lpstr>Future considerations</vt:lpstr>
      <vt:lpstr>Note</vt:lpstr>
      <vt:lpstr>Homework</vt:lpstr>
      <vt:lpstr>Title and Content Layout with Chart</vt:lpstr>
      <vt:lpstr>Two Content Layout with Table</vt:lpstr>
      <vt:lpstr>Title and Content Layout with SmartArt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2016-02-11T00:15:21Z</dcterms:created>
  <dcterms:modified xsi:type="dcterms:W3CDTF">2016-02-18T20:42:15Z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