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9" r:id="rId3"/>
    <p:sldId id="301" r:id="rId4"/>
    <p:sldId id="304" r:id="rId5"/>
    <p:sldId id="305" r:id="rId6"/>
    <p:sldId id="307" r:id="rId7"/>
    <p:sldId id="295" r:id="rId8"/>
    <p:sldId id="294" r:id="rId9"/>
    <p:sldId id="296" r:id="rId10"/>
    <p:sldId id="298" r:id="rId11"/>
    <p:sldId id="300" r:id="rId12"/>
    <p:sldId id="303" r:id="rId13"/>
    <p:sldId id="308" r:id="rId14"/>
    <p:sldId id="291" r:id="rId15"/>
  </p:sldIdLst>
  <p:sldSz cx="12192000" cy="6858000"/>
  <p:notesSz cx="7477125" cy="102203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626" autoAdjust="0"/>
  </p:normalViewPr>
  <p:slideViewPr>
    <p:cSldViewPr snapToGrid="0">
      <p:cViewPr>
        <p:scale>
          <a:sx n="49" d="100"/>
          <a:sy n="49" d="100"/>
        </p:scale>
        <p:origin x="13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240088" cy="512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4235307" y="0"/>
            <a:ext cx="3240088" cy="512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73100" y="1277938"/>
            <a:ext cx="6130925" cy="34496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47713" y="4918531"/>
            <a:ext cx="5981700" cy="4024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235307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NZ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rtner.com/en/newsroom/press-releases/2014-09-08-gartner-says-a-typical-family-home-could-contain-more-than-500-smart-devices-by-2022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iteseerx.ist.psu.edu/viewdoc/download?doi=10.1.1.73.1251&amp;rep=rep1&amp;type=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277938"/>
            <a:ext cx="6130925" cy="34496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747713" y="4918531"/>
            <a:ext cx="5981700" cy="4024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0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4235307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NZ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277938"/>
            <a:ext cx="6130925" cy="34496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47713" y="4918531"/>
            <a:ext cx="5981700" cy="4024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0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4235307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NZ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3346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277938"/>
            <a:ext cx="6130925" cy="34496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47713" y="4918531"/>
            <a:ext cx="5981700" cy="4024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0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4235307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NZ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5210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277938"/>
            <a:ext cx="6130925" cy="34496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47713" y="4918531"/>
            <a:ext cx="5981700" cy="4024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0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4235307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NZ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9352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277938"/>
            <a:ext cx="6130925" cy="34496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47713" y="4918531"/>
            <a:ext cx="5981700" cy="4024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0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4235307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NZ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145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xfrm>
            <a:off x="747713" y="4918531"/>
            <a:ext cx="5981700" cy="4024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4" name="Shape 514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277938"/>
            <a:ext cx="6130925" cy="34496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277938"/>
            <a:ext cx="6130925" cy="34496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47713" y="4918531"/>
            <a:ext cx="5981700" cy="4024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NZ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Weiser is widely considered to be the father of ubiquitous computing, a term he coined in 1988.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NZ" sz="1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NZ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Within Silicon Valley, Weiser was broadly viewed as a visionary and computer pioneer, and his ideas have influenced many of the world's leading computer scientists.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0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4235307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NZ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277938"/>
            <a:ext cx="6130925" cy="34496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47713" y="4918531"/>
            <a:ext cx="5981700" cy="4024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NZ" dirty="0" smtClean="0">
                <a:hlinkClick r:id="rId3"/>
              </a:rPr>
              <a:t>https://www.gartner.com/en/newsroom/press-releases/2014-09-08-gartner-says-a-typical-family-home-could-contain-more-than-500-smart-devices-by-2022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0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4235307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NZ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1048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277938"/>
            <a:ext cx="6130925" cy="34496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47713" y="4918531"/>
            <a:ext cx="5981700" cy="4024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NZ" dirty="0" smtClean="0">
                <a:hlinkClick r:id="rId3"/>
              </a:rPr>
              <a:t>https://citeseerx.ist.psu.edu/viewdoc/download?doi=10.1.1.73.1251&amp;rep=rep1&amp;type=pdf</a:t>
            </a:r>
            <a:endParaRPr lang="en-NZ" dirty="0" smtClean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0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4235307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NZ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2542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277938"/>
            <a:ext cx="6130925" cy="34496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47713" y="4918531"/>
            <a:ext cx="5981700" cy="4024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0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4235307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NZ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2005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277938"/>
            <a:ext cx="6130925" cy="34496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47713" y="4918531"/>
            <a:ext cx="5981700" cy="4024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0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4235307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NZ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2005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277938"/>
            <a:ext cx="6130925" cy="34496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47713" y="4918531"/>
            <a:ext cx="5981700" cy="4024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0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4235307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NZ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162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277938"/>
            <a:ext cx="6130925" cy="34496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47713" y="4918531"/>
            <a:ext cx="5981700" cy="4024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0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4235307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NZ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0169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277938"/>
            <a:ext cx="6130925" cy="34496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47713" y="4918531"/>
            <a:ext cx="5981700" cy="4024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0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4235307" y="9707536"/>
            <a:ext cx="3240088" cy="512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00" tIns="50550" rIns="101100" bIns="50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NZ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8520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26" name="Shape 26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3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sz="18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600"/>
              <a:buFont typeface="Calibri"/>
              <a:buNone/>
              <a:defRPr sz="16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4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D2CDB0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  <a:defRPr sz="15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  <a:defRPr sz="1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17" name="Shape 17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u.pcmag.com/lighting/30286/the-best-rgb-keyboard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ctrTitle"/>
          </p:nvPr>
        </p:nvSpPr>
        <p:spPr>
          <a:xfrm>
            <a:off x="1247887" y="1719072"/>
            <a:ext cx="9585064" cy="2112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/>
            <a:r>
              <a:rPr lang="en-NZ" sz="4000" dirty="0"/>
              <a:t>Automatic </a:t>
            </a:r>
            <a:r>
              <a:rPr lang="en-NZ" sz="4000" b="1" dirty="0"/>
              <a:t>Device Selection </a:t>
            </a:r>
            <a:r>
              <a:rPr lang="en-NZ" sz="4000" dirty="0"/>
              <a:t>and </a:t>
            </a:r>
            <a:r>
              <a:rPr lang="en-NZ" sz="4000" b="1" dirty="0"/>
              <a:t>Access Policy Generation </a:t>
            </a:r>
            <a:r>
              <a:rPr lang="en-NZ" sz="4000" dirty="0"/>
              <a:t/>
            </a:r>
            <a:br>
              <a:rPr lang="en-NZ" sz="4000" dirty="0"/>
            </a:br>
            <a:r>
              <a:rPr lang="en-NZ" sz="4000" dirty="0"/>
              <a:t>based on </a:t>
            </a:r>
            <a:r>
              <a:rPr lang="en-NZ" sz="4000" b="1" dirty="0"/>
              <a:t>User preference </a:t>
            </a:r>
            <a:r>
              <a:rPr lang="en-NZ" sz="4000" dirty="0"/>
              <a:t>for </a:t>
            </a:r>
            <a:r>
              <a:rPr lang="en-NZ" sz="4000" dirty="0" err="1"/>
              <a:t>IoT</a:t>
            </a:r>
            <a:r>
              <a:rPr lang="en-NZ" sz="4000" dirty="0"/>
              <a:t> Activity Workflow</a:t>
            </a:r>
            <a:endParaRPr lang="en-US" sz="4000" dirty="0"/>
          </a:p>
        </p:txBody>
      </p:sp>
      <p:sp>
        <p:nvSpPr>
          <p:cNvPr id="108" name="Shape 108"/>
          <p:cNvSpPr txBox="1">
            <a:spLocks noGrp="1"/>
          </p:cNvSpPr>
          <p:nvPr>
            <p:ph type="subTitle" idx="1"/>
          </p:nvPr>
        </p:nvSpPr>
        <p:spPr>
          <a:xfrm>
            <a:off x="1100051" y="4346628"/>
            <a:ext cx="10058400" cy="2029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>
              <a:lnSpc>
                <a:spcPct val="70000"/>
              </a:lnSpc>
              <a:spcBef>
                <a:spcPts val="0"/>
              </a:spcBef>
              <a:buSzPts val="1800"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Presenter: </a:t>
            </a:r>
            <a:r>
              <a:rPr lang="en-US" b="1" dirty="0"/>
              <a:t>Ian Welch</a:t>
            </a:r>
            <a:endParaRPr sz="1800" b="1" i="0" u="none" strike="noStrike" cap="none" dirty="0">
              <a:solidFill>
                <a:schemeClr val="dk1"/>
              </a:solidFill>
              <a:sym typeface="Calibri"/>
            </a:endParaRPr>
          </a:p>
          <a:p>
            <a:pPr marL="0" lvl="0" indent="0" algn="ctr">
              <a:lnSpc>
                <a:spcPct val="70000"/>
              </a:lnSpc>
              <a:buSzPts val="1800"/>
            </a:pPr>
            <a:r>
              <a:rPr lang="en-N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N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N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Authors: </a:t>
            </a:r>
            <a:r>
              <a:rPr lang="en-US" dirty="0"/>
              <a:t>Mohammed Al-Shaboti, Aaron Chen, Ian Welch</a:t>
            </a:r>
            <a:br>
              <a:rPr lang="en-US" dirty="0"/>
            </a:br>
            <a:endParaRPr lang="en-US" dirty="0"/>
          </a:p>
          <a:p>
            <a:pPr marL="0" lvl="0" indent="0" algn="ctr">
              <a:lnSpc>
                <a:spcPct val="70000"/>
              </a:lnSpc>
              <a:buSzPts val="1800"/>
            </a:pPr>
            <a:r>
              <a:rPr lang="en-NZ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OF ENGINEERING AND COMPUTER SCIENCE FACULTY OF ENGINEERING</a:t>
            </a:r>
            <a:endParaRPr sz="2400" b="0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</a:pPr>
            <a:r>
              <a:rPr lang="en-NZ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VICTORIA UNIVERSITY OF WELLINGTON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lang="en-NZ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37296" y="318603"/>
            <a:ext cx="4209411" cy="1020463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/>
        </p:nvSpPr>
        <p:spPr>
          <a:xfrm>
            <a:off x="10039979" y="6472663"/>
            <a:ext cx="14093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NZ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/35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194816" y="788627"/>
            <a:ext cx="9765792" cy="82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lang="en-NZ" sz="432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Empirical evaluation (satisfaction)</a:t>
            </a:r>
            <a:endParaRPr sz="432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lang="en-NZ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2398" y="1577510"/>
            <a:ext cx="5696792" cy="4993376"/>
          </a:xfrm>
          <a:prstGeom prst="rect">
            <a:avLst/>
          </a:prstGeom>
        </p:spPr>
      </p:pic>
      <p:sp>
        <p:nvSpPr>
          <p:cNvPr id="7" name="Shape 137"/>
          <p:cNvSpPr txBox="1">
            <a:spLocks noGrp="1"/>
          </p:cNvSpPr>
          <p:nvPr>
            <p:ph type="body" idx="1"/>
          </p:nvPr>
        </p:nvSpPr>
        <p:spPr>
          <a:xfrm>
            <a:off x="685165" y="1783079"/>
            <a:ext cx="4644481" cy="4503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400" dirty="0" smtClean="0"/>
              <a:t>Empirical evaluation.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400" dirty="0" smtClean="0"/>
              <a:t>Multiple workflows randomly chosen (2-7 functions).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400" dirty="0" smtClean="0"/>
              <a:t>Assume seven alternative devices for each function.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400" dirty="0" err="1" smtClean="0"/>
              <a:t>Randomised</a:t>
            </a:r>
            <a:r>
              <a:rPr lang="en-US" sz="2400" dirty="0" smtClean="0"/>
              <a:t> preference model with known optimum choice.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400" dirty="0" smtClean="0"/>
              <a:t>All but Hill Climbing found optimum.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821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194816" y="788627"/>
            <a:ext cx="9765792" cy="82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lang="en-NZ" sz="432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Empirical evaluation (time)</a:t>
            </a:r>
            <a:endParaRPr sz="432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lang="en-NZ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7337" y="1950720"/>
            <a:ext cx="5083449" cy="4455767"/>
          </a:xfrm>
          <a:prstGeom prst="rect">
            <a:avLst/>
          </a:prstGeom>
        </p:spPr>
      </p:pic>
      <p:sp>
        <p:nvSpPr>
          <p:cNvPr id="5" name="Shape 137"/>
          <p:cNvSpPr txBox="1">
            <a:spLocks noGrp="1"/>
          </p:cNvSpPr>
          <p:nvPr>
            <p:ph type="body" idx="1"/>
          </p:nvPr>
        </p:nvSpPr>
        <p:spPr>
          <a:xfrm>
            <a:off x="685165" y="1783079"/>
            <a:ext cx="4644481" cy="4503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800" dirty="0" smtClean="0"/>
              <a:t>How long does it take?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800" dirty="0" smtClean="0"/>
              <a:t>Hill climbing is fastest.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800" dirty="0" smtClean="0"/>
              <a:t>Hill climbing doesn’t find the optimum though.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800" dirty="0" smtClean="0"/>
              <a:t>Genetic algorithm comes second while finding the optimum.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800" dirty="0" smtClean="0"/>
              <a:t>Our winner for algorithm to use in this case.</a:t>
            </a:r>
          </a:p>
        </p:txBody>
      </p:sp>
    </p:spTree>
    <p:extLst>
      <p:ext uri="{BB962C8B-B14F-4D97-AF65-F5344CB8AC3E}">
        <p14:creationId xmlns:p14="http://schemas.microsoft.com/office/powerpoint/2010/main" val="397096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194816" y="788627"/>
            <a:ext cx="9765792" cy="82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lang="en-NZ" sz="432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Network access control policy</a:t>
            </a:r>
            <a:endParaRPr sz="432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165" y="1783079"/>
            <a:ext cx="10527317" cy="4503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3600" dirty="0" smtClean="0"/>
              <a:t>Once the devices have been selected.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3600" dirty="0" smtClean="0"/>
              <a:t>Generate ACLs:</a:t>
            </a:r>
          </a:p>
          <a:p>
            <a:pPr marL="891540" lvl="1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3200" dirty="0" smtClean="0"/>
              <a:t>&lt;</a:t>
            </a:r>
            <a:r>
              <a:rPr lang="en-US" sz="3200" dirty="0" err="1" smtClean="0"/>
              <a:t>srcIP</a:t>
            </a:r>
            <a:r>
              <a:rPr lang="en-US" sz="3200" dirty="0" smtClean="0"/>
              <a:t>, </a:t>
            </a:r>
            <a:r>
              <a:rPr lang="en-US" sz="3200" dirty="0" err="1" smtClean="0"/>
              <a:t>dstIP</a:t>
            </a:r>
            <a:r>
              <a:rPr lang="en-US" sz="3200" dirty="0" smtClean="0"/>
              <a:t>, Protocol, </a:t>
            </a:r>
            <a:r>
              <a:rPr lang="en-US" sz="3200" dirty="0" err="1" smtClean="0"/>
              <a:t>dstPort</a:t>
            </a:r>
            <a:r>
              <a:rPr lang="en-US" sz="3200" dirty="0" smtClean="0"/>
              <a:t>&gt;</a:t>
            </a:r>
          </a:p>
          <a:p>
            <a:pPr marL="43434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3200" dirty="0" smtClean="0"/>
              <a:t>Earlier work we designed SDN-based enforcement mechanism based on Faucet controller.</a:t>
            </a:r>
          </a:p>
          <a:p>
            <a:pPr marL="548640" lvl="1" indent="0">
              <a:spcBef>
                <a:spcPts val="1400"/>
              </a:spcBef>
              <a:buSzPts val="2400"/>
              <a:buNone/>
            </a:pPr>
            <a:r>
              <a:rPr lang="en-US" sz="3200" dirty="0"/>
              <a:t>	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lang="en-NZ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10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194816" y="788627"/>
            <a:ext cx="9765792" cy="82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lang="en-NZ" sz="432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Summary</a:t>
            </a:r>
            <a:endParaRPr sz="432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165" y="1783079"/>
            <a:ext cx="10527317" cy="4503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3600" dirty="0" smtClean="0"/>
              <a:t>Automatic approach to generation of fine-grained access control policy based upon:</a:t>
            </a:r>
          </a:p>
          <a:p>
            <a:pPr marL="891540" lvl="1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3000" dirty="0" smtClean="0"/>
              <a:t>User requirements (workflow)</a:t>
            </a:r>
          </a:p>
          <a:p>
            <a:pPr marL="891540" lvl="1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3000" dirty="0" smtClean="0"/>
              <a:t>User preferences (trust or habit).</a:t>
            </a:r>
          </a:p>
          <a:p>
            <a:pPr marL="43434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3200" dirty="0" smtClean="0"/>
              <a:t>Novel use of optimization techniques to achieve this.</a:t>
            </a:r>
          </a:p>
          <a:p>
            <a:pPr marL="43434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3200" dirty="0" smtClean="0"/>
              <a:t>Future work: implementation, other user context information.</a:t>
            </a:r>
          </a:p>
          <a:p>
            <a:pPr marL="548640" lvl="1" indent="0">
              <a:spcBef>
                <a:spcPts val="1400"/>
              </a:spcBef>
              <a:buSzPts val="2400"/>
              <a:buNone/>
            </a:pPr>
            <a:r>
              <a:rPr lang="en-US" sz="3200" dirty="0"/>
              <a:t>	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lang="en-NZ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67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NZ"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7" name="Shape 517"/>
          <p:cNvSpPr/>
          <p:nvPr/>
        </p:nvSpPr>
        <p:spPr>
          <a:xfrm>
            <a:off x="4399574" y="2967335"/>
            <a:ext cx="3392853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NZ" sz="5400" b="1" i="0" u="none" strike="noStrike" cap="none">
                <a:solidFill>
                  <a:srgbClr val="BEE2A6"/>
                </a:solidFill>
                <a:latin typeface="Calibri"/>
                <a:ea typeface="Calibri"/>
                <a:cs typeface="Calibri"/>
                <a:sym typeface="Calibri"/>
              </a:rPr>
              <a:t>Thank you!</a:t>
            </a:r>
            <a:endParaRPr sz="5400" b="1" i="0" u="none" strike="noStrike" cap="none">
              <a:solidFill>
                <a:srgbClr val="BEE2A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170432" y="788627"/>
            <a:ext cx="7952052" cy="82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lang="en-NZ" sz="432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Context: Ubiquitous computing</a:t>
            </a:r>
            <a:endParaRPr sz="432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166" y="1783079"/>
            <a:ext cx="7257051" cy="4503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91440" indent="0">
              <a:spcBef>
                <a:spcPts val="1400"/>
              </a:spcBef>
              <a:buSzPts val="2400"/>
              <a:buNone/>
            </a:pPr>
            <a:r>
              <a:rPr lang="en-NZ" sz="3200" i="1" dirty="0" smtClean="0"/>
              <a:t>Ubiquitous </a:t>
            </a:r>
            <a:r>
              <a:rPr lang="en-NZ" sz="3200" i="1" dirty="0"/>
              <a:t>computing is the method of enhancing computer use by making many computers available </a:t>
            </a:r>
            <a:r>
              <a:rPr lang="en-NZ" sz="3200" b="1" i="1" dirty="0"/>
              <a:t>throughout</a:t>
            </a:r>
            <a:r>
              <a:rPr lang="en-NZ" sz="3200" i="1" dirty="0"/>
              <a:t> the physical environment but making them effectively </a:t>
            </a:r>
            <a:r>
              <a:rPr lang="en-NZ" sz="3200" b="1" i="1" dirty="0"/>
              <a:t>invisible</a:t>
            </a:r>
            <a:r>
              <a:rPr lang="en-NZ" sz="3200" i="1" dirty="0"/>
              <a:t> to the user</a:t>
            </a:r>
            <a:r>
              <a:rPr lang="en-NZ" sz="3200" i="1" dirty="0" smtClean="0"/>
              <a:t>.</a:t>
            </a:r>
            <a:endParaRPr lang="en-NZ" sz="2400" i="1" dirty="0" smtClean="0"/>
          </a:p>
          <a:p>
            <a:pPr marL="91440" indent="0">
              <a:spcBef>
                <a:spcPts val="1400"/>
              </a:spcBef>
              <a:buSzPts val="2400"/>
              <a:buNone/>
            </a:pPr>
            <a:r>
              <a:rPr lang="en-NZ" sz="2800" i="1" dirty="0"/>
              <a:t>Mark Weiser (1988</a:t>
            </a:r>
            <a:r>
              <a:rPr lang="en-NZ" sz="2800" i="1" dirty="0" smtClean="0"/>
              <a:t>)</a:t>
            </a:r>
          </a:p>
          <a:p>
            <a:pPr marL="91440" indent="0">
              <a:spcBef>
                <a:spcPts val="1400"/>
              </a:spcBef>
              <a:buSzPts val="2400"/>
              <a:buNone/>
            </a:pPr>
            <a:r>
              <a:rPr lang="mi-NZ" sz="2800" i="1" dirty="0" smtClean="0"/>
              <a:t>Xerox PARC </a:t>
            </a:r>
            <a:endParaRPr lang="en-NZ" sz="2800" i="1" dirty="0"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lang="en-NZ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74" y="2096587"/>
            <a:ext cx="3887074" cy="25799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942217" y="4725504"/>
            <a:ext cx="40712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050" dirty="0"/>
              <a:t>By http://www.parc.xerox.com/csl/members/weiser/, Fair use, https://en.wikipedia.org/w/index.php?curid=1680591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170432" y="788627"/>
            <a:ext cx="7952052" cy="82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lang="en-NZ" sz="432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Context: Smart </a:t>
            </a:r>
            <a:r>
              <a:rPr lang="en-NZ" sz="432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home in the future</a:t>
            </a:r>
            <a:endParaRPr sz="432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lang="en-NZ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839" y="2359768"/>
            <a:ext cx="1110615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53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170432" y="788627"/>
            <a:ext cx="7952052" cy="82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lang="en-NZ" sz="432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Programming the smart home</a:t>
            </a:r>
            <a:endParaRPr sz="432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166" y="1783079"/>
            <a:ext cx="6146708" cy="235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mi-NZ" sz="2800" dirty="0" smtClean="0"/>
              <a:t>How do write applications for the smart home and other IoT environments?</a:t>
            </a:r>
            <a:endParaRPr lang="en-NZ" sz="2800" dirty="0" smtClean="0"/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mi-NZ" sz="2800" dirty="0" smtClean="0"/>
              <a:t>Proposed visual programming environments based around </a:t>
            </a:r>
            <a:r>
              <a:rPr lang="mi-NZ" sz="2800" b="1" i="1" dirty="0" smtClean="0"/>
              <a:t>workflows</a:t>
            </a:r>
            <a:r>
              <a:rPr lang="mi-NZ" sz="2800" dirty="0" smtClean="0"/>
              <a:t>.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mi-NZ" sz="2800" dirty="0" smtClean="0"/>
              <a:t>Drag and drop available devices in the environment to create a program.</a:t>
            </a:r>
            <a:endParaRPr lang="mi-NZ" sz="2800" dirty="0"/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mi-NZ" sz="2800" b="0" strike="noStrike" cap="none" dirty="0" smtClean="0">
                <a:solidFill>
                  <a:srgbClr val="3F3F3F"/>
                </a:solidFill>
                <a:sym typeface="Calibri"/>
              </a:rPr>
              <a:t>Examples: Node-RED, Visunio, wia etc.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endParaRPr lang="en-NZ" sz="2800" b="0" strike="noStrike" cap="none" dirty="0">
              <a:solidFill>
                <a:srgbClr val="3F3F3F"/>
              </a:solidFill>
              <a:sym typeface="Calibri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lang="en-NZ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Node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633" y="2461872"/>
            <a:ext cx="1581558" cy="158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isui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8951" y="2034539"/>
            <a:ext cx="1496159" cy="121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ia IoT platfor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726" y="3799972"/>
            <a:ext cx="1960608" cy="103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48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188719" y="788627"/>
            <a:ext cx="10585269" cy="82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lang="en-NZ" sz="432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Problem: dealing with evolution</a:t>
            </a:r>
            <a:endParaRPr sz="432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lang="en-NZ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59" y="4211444"/>
            <a:ext cx="11634167" cy="2137699"/>
          </a:xfrm>
          <a:prstGeom prst="rect">
            <a:avLst/>
          </a:prstGeom>
        </p:spPr>
      </p:pic>
      <p:sp>
        <p:nvSpPr>
          <p:cNvPr id="7" name="Shape 137"/>
          <p:cNvSpPr txBox="1">
            <a:spLocks noGrp="1"/>
          </p:cNvSpPr>
          <p:nvPr>
            <p:ph type="body" idx="1"/>
          </p:nvPr>
        </p:nvSpPr>
        <p:spPr>
          <a:xfrm>
            <a:off x="685166" y="1822268"/>
            <a:ext cx="10588080" cy="235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mi-NZ" sz="2800" dirty="0" smtClean="0"/>
              <a:t>Many devices might be installed.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mi-NZ" sz="2800" dirty="0" smtClean="0"/>
              <a:t>Many different manufacturers.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mi-NZ" sz="2800" dirty="0" smtClean="0"/>
              <a:t>Devices come and go as consumers upgrade and replace installations.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mi-NZ" sz="2800" b="1" dirty="0" smtClean="0"/>
              <a:t>Workflows are fragile because bound to specific IoT devices.</a:t>
            </a:r>
            <a:endParaRPr lang="mi-NZ" sz="3200" b="1" strike="noStrike" cap="none" dirty="0" smtClean="0">
              <a:solidFill>
                <a:srgbClr val="3F3F3F"/>
              </a:solidFill>
              <a:sym typeface="Calibri"/>
            </a:endParaRP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endParaRPr lang="en-NZ" sz="2800" b="0" strike="noStrike" cap="none" dirty="0">
              <a:solidFill>
                <a:srgbClr val="3F3F3F"/>
              </a:solidFill>
              <a:sym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1867" y="6464212"/>
            <a:ext cx="7018268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NZ" sz="2000" dirty="0">
                <a:solidFill>
                  <a:schemeClr val="bg1"/>
                </a:solidFill>
                <a:hlinkClick r:id="rId4"/>
              </a:rPr>
              <a:t>https://au.pcmag.com/lighting/30286/the-best-rgb-keyboards</a:t>
            </a:r>
            <a:endParaRPr lang="en-N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1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170432" y="788627"/>
            <a:ext cx="7952052" cy="82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lang="en-NZ" sz="432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Problems: security concerns</a:t>
            </a:r>
            <a:endParaRPr sz="432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31073" y="1652449"/>
            <a:ext cx="5590903" cy="235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mi-NZ" sz="2800" dirty="0" smtClean="0"/>
              <a:t>Even lightbulbs are general purpose computing devices.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mi-NZ" sz="2800" dirty="0" smtClean="0"/>
              <a:t>Might have different levels of trust.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mi-NZ" sz="2800" dirty="0" smtClean="0"/>
              <a:t>Manufacturer </a:t>
            </a:r>
            <a:r>
              <a:rPr lang="mi-NZ" sz="2800" dirty="0"/>
              <a:t>Usage Descriptions </a:t>
            </a:r>
            <a:r>
              <a:rPr lang="mi-NZ" sz="2800" dirty="0" smtClean="0"/>
              <a:t>(MAC) restrict interactions and permissions accordingly.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mi-NZ" sz="2800" b="1" dirty="0" smtClean="0"/>
              <a:t>Problem – still coarse grained access control allowing misuse of permissions to launch attacks</a:t>
            </a:r>
            <a:r>
              <a:rPr lang="mi-NZ" b="1" dirty="0" smtClean="0"/>
              <a:t>.</a:t>
            </a:r>
            <a:endParaRPr lang="mi-NZ" dirty="0" smtClean="0"/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endParaRPr lang="en-NZ" sz="2400" b="0" strike="noStrike" cap="none" dirty="0">
              <a:solidFill>
                <a:srgbClr val="3F3F3F"/>
              </a:solidFill>
              <a:sym typeface="Calibri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lang="en-NZ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1400" y="2018002"/>
            <a:ext cx="6061863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8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170432" y="788627"/>
            <a:ext cx="9790176" cy="82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lang="en-NZ" sz="432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Goals</a:t>
            </a:r>
            <a:endParaRPr sz="432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165" y="1783079"/>
            <a:ext cx="10527317" cy="4503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605790" indent="-514350">
              <a:spcBef>
                <a:spcPts val="1400"/>
              </a:spcBef>
              <a:buSzPts val="2400"/>
              <a:buFont typeface="+mj-lt"/>
              <a:buAutoNum type="arabicPeriod"/>
            </a:pPr>
            <a:r>
              <a:rPr lang="en-US" sz="2800" dirty="0" smtClean="0"/>
              <a:t>Abstract away from specific instances of device when specifying workflows.</a:t>
            </a:r>
          </a:p>
          <a:p>
            <a:pPr marL="605790" indent="-514350">
              <a:spcBef>
                <a:spcPts val="1400"/>
              </a:spcBef>
              <a:buSzPts val="2400"/>
              <a:buFont typeface="+mj-lt"/>
              <a:buAutoNum type="arabicPeriod"/>
            </a:pPr>
            <a:r>
              <a:rPr lang="en-US" sz="2800" dirty="0" smtClean="0"/>
              <a:t>Take customer preference regarding trust etc. into account when choosing particular devices.</a:t>
            </a:r>
          </a:p>
          <a:p>
            <a:pPr marL="605790" indent="-514350">
              <a:spcBef>
                <a:spcPts val="1400"/>
              </a:spcBef>
              <a:buSzPts val="2400"/>
              <a:buFont typeface="+mj-lt"/>
              <a:buAutoNum type="arabicPeriod"/>
            </a:pPr>
            <a:r>
              <a:rPr lang="en-US" sz="2800" dirty="0" smtClean="0"/>
              <a:t>Reduce risk of misuse of privileges by only granting permissions as required to carry out user tasks.</a:t>
            </a:r>
          </a:p>
          <a:p>
            <a:pPr marL="605790" indent="-514350">
              <a:spcBef>
                <a:spcPts val="1400"/>
              </a:spcBef>
              <a:buSzPts val="2400"/>
              <a:buFont typeface="+mj-lt"/>
              <a:buAutoNum type="arabicPeriod"/>
            </a:pPr>
            <a:r>
              <a:rPr lang="en-US" sz="2800" dirty="0" smtClean="0"/>
              <a:t>Automatically generate fine-grained access control policies to enforce least privilege on </a:t>
            </a:r>
            <a:r>
              <a:rPr lang="en-US" sz="2800" dirty="0" err="1" smtClean="0"/>
              <a:t>IoT</a:t>
            </a:r>
            <a:r>
              <a:rPr lang="en-US" sz="2800" dirty="0" smtClean="0"/>
              <a:t> devices.</a:t>
            </a:r>
            <a:r>
              <a:rPr lang="en-US" sz="2600" dirty="0" smtClean="0"/>
              <a:t> </a:t>
            </a:r>
            <a:endParaRPr lang="en-US" sz="2600" dirty="0"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lang="en-NZ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414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173876" y="835020"/>
            <a:ext cx="10275443" cy="82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lang="en-NZ" sz="432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Problem formulation</a:t>
            </a:r>
            <a:endParaRPr sz="432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166" y="1691638"/>
            <a:ext cx="6734538" cy="4503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800" b="1" dirty="0" smtClean="0"/>
              <a:t>A </a:t>
            </a:r>
            <a:r>
              <a:rPr lang="en-US" sz="2800" b="1" dirty="0"/>
              <a:t>device</a:t>
            </a:r>
            <a:r>
              <a:rPr lang="en-US" sz="2800" dirty="0"/>
              <a:t> is descried by a set of </a:t>
            </a:r>
            <a:r>
              <a:rPr lang="en-US" sz="2800" i="1" u="sng" dirty="0"/>
              <a:t>attributes</a:t>
            </a:r>
            <a:r>
              <a:rPr lang="en-US" sz="2800" dirty="0"/>
              <a:t> and a set of </a:t>
            </a:r>
            <a:r>
              <a:rPr lang="en-US" sz="2800" i="1" u="sng" dirty="0"/>
              <a:t>capabilities</a:t>
            </a:r>
            <a:r>
              <a:rPr lang="en-US" sz="2800" dirty="0"/>
              <a:t>  each associated with </a:t>
            </a:r>
            <a:r>
              <a:rPr lang="en-US" sz="2800" i="1" u="sng" dirty="0"/>
              <a:t>network requirements</a:t>
            </a:r>
            <a:r>
              <a:rPr lang="en-US" sz="2800" dirty="0"/>
              <a:t>.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800" b="1" dirty="0"/>
              <a:t>A network</a:t>
            </a:r>
            <a:r>
              <a:rPr lang="en-US" sz="2800" dirty="0"/>
              <a:t> is a </a:t>
            </a:r>
            <a:r>
              <a:rPr lang="en-US" sz="2600" dirty="0"/>
              <a:t>collection of devices.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600" b="1" dirty="0"/>
              <a:t>Activity workflow </a:t>
            </a:r>
            <a:r>
              <a:rPr lang="en-US" sz="2600" dirty="0"/>
              <a:t>is a functional representation of the </a:t>
            </a:r>
            <a:r>
              <a:rPr lang="en-US" sz="2600" dirty="0" smtClean="0"/>
              <a:t>desired </a:t>
            </a:r>
            <a:r>
              <a:rPr lang="en-US" sz="2600" dirty="0"/>
              <a:t>activity. 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600" b="1" dirty="0"/>
              <a:t>A user preference model</a:t>
            </a:r>
            <a:r>
              <a:rPr lang="en-US" sz="2600" dirty="0"/>
              <a:t> to quantify user preference of using any set of devices for a particular set of activity functions. </a:t>
            </a:r>
            <a:endParaRPr lang="en-US" sz="2600" dirty="0" smtClean="0"/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800" b="1" dirty="0" smtClean="0"/>
              <a:t>Treat as an optimization problem.</a:t>
            </a:r>
            <a:endParaRPr lang="en-US" sz="2600" dirty="0" smtClean="0"/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endParaRPr lang="en-US" sz="2600" dirty="0"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lang="en-NZ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05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9704" y="2009940"/>
            <a:ext cx="4600045" cy="312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194816" y="788627"/>
            <a:ext cx="9765792" cy="82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320"/>
              <a:buFont typeface="Calibri"/>
              <a:buNone/>
            </a:pPr>
            <a:r>
              <a:rPr lang="en-NZ" sz="432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Methodology</a:t>
            </a:r>
            <a:endParaRPr sz="432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165" y="1783079"/>
            <a:ext cx="10527317" cy="4503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800" dirty="0" smtClean="0"/>
              <a:t>F</a:t>
            </a:r>
            <a:r>
              <a:rPr lang="en-US" sz="2800" dirty="0" smtClean="0"/>
              <a:t>ind </a:t>
            </a:r>
            <a:r>
              <a:rPr lang="en-US" sz="2800" dirty="0"/>
              <a:t>the set of devices that fulfill workflow functions and maximize user preference.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800" dirty="0" smtClean="0"/>
              <a:t>Heuristic </a:t>
            </a:r>
            <a:r>
              <a:rPr lang="en-US" sz="2800" dirty="0"/>
              <a:t>search algorithms used to find the set of preferable devices.</a:t>
            </a:r>
          </a:p>
          <a:p>
            <a:pPr marL="891540" lvl="1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600" dirty="0"/>
              <a:t> Hill-Climbing (HC) - Local optimization</a:t>
            </a:r>
          </a:p>
          <a:p>
            <a:pPr marL="891540" lvl="1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600" dirty="0"/>
              <a:t>Simulated Annealing (SA) -Local optimisation</a:t>
            </a:r>
          </a:p>
          <a:p>
            <a:pPr marL="891540" lvl="1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600" dirty="0"/>
              <a:t>Genetic algorithm (GA) – (global optimisation)</a:t>
            </a:r>
          </a:p>
          <a:p>
            <a:pPr marL="434340" indent="-342900">
              <a:spcBef>
                <a:spcPts val="1400"/>
              </a:spcBef>
              <a:buSzPts val="2400"/>
              <a:buFont typeface="Wingdings" panose="05000000000000000000" pitchFamily="2" charset="2"/>
              <a:buChar char="§"/>
            </a:pPr>
            <a:r>
              <a:rPr lang="en-US" sz="2800" dirty="0"/>
              <a:t>A simple policy generation algorithm used device capability network requirements to generate access policy for the selected devices. </a:t>
            </a:r>
            <a:endParaRPr lang="en-US" sz="2600" dirty="0"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lang="en-NZ"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973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3638</TotalTime>
  <Words>644</Words>
  <Application>Microsoft Office PowerPoint</Application>
  <PresentationFormat>Widescreen</PresentationFormat>
  <Paragraphs>104</Paragraphs>
  <Slides>14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Retrospect</vt:lpstr>
      <vt:lpstr>Automatic Device Selection and Access Policy Generation  based on User preference for IoT Activity Workflow</vt:lpstr>
      <vt:lpstr>Context: Ubiquitous computing</vt:lpstr>
      <vt:lpstr>Context: Smart home in the future</vt:lpstr>
      <vt:lpstr>Programming the smart home</vt:lpstr>
      <vt:lpstr>Problem: dealing with evolution</vt:lpstr>
      <vt:lpstr>Problems: security concerns</vt:lpstr>
      <vt:lpstr>Goals</vt:lpstr>
      <vt:lpstr>Problem formulation</vt:lpstr>
      <vt:lpstr>Methodology</vt:lpstr>
      <vt:lpstr>Empirical evaluation (satisfaction)</vt:lpstr>
      <vt:lpstr>Empirical evaluation (time)</vt:lpstr>
      <vt:lpstr>Network access control policy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Smart Home IoT Security Through SDN-based Network Security Architecture and Machine Learning Technologies</dc:title>
  <dc:creator>Ian Welch</dc:creator>
  <cp:lastModifiedBy>Ian Welch</cp:lastModifiedBy>
  <cp:revision>103</cp:revision>
  <dcterms:modified xsi:type="dcterms:W3CDTF">2019-08-07T03:36:57Z</dcterms:modified>
</cp:coreProperties>
</file>