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sldIdLst>
    <p:sldId id="256" r:id="rId2"/>
    <p:sldId id="286" r:id="rId3"/>
    <p:sldId id="287" r:id="rId4"/>
    <p:sldId id="288" r:id="rId5"/>
    <p:sldId id="269" r:id="rId6"/>
    <p:sldId id="270" r:id="rId7"/>
    <p:sldId id="271" r:id="rId8"/>
    <p:sldId id="272" r:id="rId9"/>
    <p:sldId id="273" r:id="rId10"/>
    <p:sldId id="274" r:id="rId11"/>
    <p:sldId id="275" r:id="rId12"/>
    <p:sldId id="276" r:id="rId13"/>
    <p:sldId id="291" r:id="rId14"/>
    <p:sldId id="289" r:id="rId15"/>
    <p:sldId id="290" r:id="rId16"/>
    <p:sldId id="277" r:id="rId17"/>
    <p:sldId id="278" r:id="rId18"/>
    <p:sldId id="279" r:id="rId19"/>
    <p:sldId id="280" r:id="rId20"/>
    <p:sldId id="281" r:id="rId21"/>
    <p:sldId id="282" r:id="rId22"/>
    <p:sldId id="285"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54" y="72"/>
      </p:cViewPr>
      <p:guideLst/>
    </p:cSldViewPr>
  </p:slideViewPr>
  <p:notesTextViewPr>
    <p:cViewPr>
      <p:scale>
        <a:sx n="1" d="1"/>
        <a:sy n="1" d="1"/>
      </p:scale>
      <p:origin x="0" y="0"/>
    </p:cViewPr>
  </p:notesTextViewPr>
  <p:sorterViewPr>
    <p:cViewPr>
      <p:scale>
        <a:sx n="100" d="100"/>
        <a:sy n="100" d="100"/>
      </p:scale>
      <p:origin x="0" y="-5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What we do and why ... issues that we are trying to solve.</a:t>
            </a:r>
            <a:endParaRPr sz="2400" b="0" i="0" u="none" strike="noStrike" cap="none"/>
          </a:p>
          <a:p>
            <a:pPr marL="0" marR="0" lvl="0" indent="0" algn="l" rtl="0">
              <a:spcBef>
                <a:spcPts val="0"/>
              </a:spcBef>
              <a:spcAft>
                <a:spcPts val="0"/>
              </a:spcAft>
              <a:buNone/>
            </a:pPr>
            <a:endParaRPr sz="2400" b="0" i="0" u="none" strike="noStrike" cap="none"/>
          </a:p>
          <a:p>
            <a:pPr marL="0" marR="0" lvl="0" indent="0" algn="l" rtl="0">
              <a:spcBef>
                <a:spcPts val="0"/>
              </a:spcBef>
              <a:spcAft>
                <a:spcPts val="0"/>
              </a:spcAft>
              <a:buNone/>
            </a:pPr>
            <a:r>
              <a:rPr lang="en-US" sz="2400" b="0" i="0" u="none" strike="noStrike" cap="none"/>
              <a:t>Current state of the art (so to speak).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extLst>
      <p:ext uri="{BB962C8B-B14F-4D97-AF65-F5344CB8AC3E}">
        <p14:creationId xmlns:p14="http://schemas.microsoft.com/office/powerpoint/2010/main" val="330105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extLst>
      <p:ext uri="{BB962C8B-B14F-4D97-AF65-F5344CB8AC3E}">
        <p14:creationId xmlns:p14="http://schemas.microsoft.com/office/powerpoint/2010/main" val="126162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extLst>
      <p:ext uri="{BB962C8B-B14F-4D97-AF65-F5344CB8AC3E}">
        <p14:creationId xmlns:p14="http://schemas.microsoft.com/office/powerpoint/2010/main" val="358392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d86587c6_1_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12d86587c6_1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d86587c6_1_5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12d86587c6_1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d86587c6_3_9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12d86587c6_3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d86587c6_3_1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12d86587c6_3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d86587c6_1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12d86587c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d86587c6_1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g12d86587c6_1_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What we do and why ... issues that we are trying to solve.</a:t>
            </a:r>
            <a:endParaRPr sz="2400" b="0" i="0" u="none" strike="noStrike" cap="none"/>
          </a:p>
          <a:p>
            <a:pPr marL="0" marR="0" lvl="0" indent="0" algn="l" rtl="0">
              <a:spcBef>
                <a:spcPts val="0"/>
              </a:spcBef>
              <a:spcAft>
                <a:spcPts val="0"/>
              </a:spcAft>
              <a:buNone/>
            </a:pPr>
            <a:endParaRPr sz="2400" b="0" i="0" u="none" strike="noStrike" cap="none"/>
          </a:p>
          <a:p>
            <a:pPr marL="0" marR="0" lvl="0" indent="0" algn="l" rtl="0">
              <a:spcBef>
                <a:spcPts val="0"/>
              </a:spcBef>
              <a:spcAft>
                <a:spcPts val="0"/>
              </a:spcAft>
              <a:buNone/>
            </a:pPr>
            <a:r>
              <a:rPr lang="en-US" sz="2400" b="0" i="0" u="none" strike="noStrike" cap="none"/>
              <a:t>Current state of the art (so to speak).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 2008.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t>Capture HPC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 Title Slide"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5800" y="2130425"/>
            <a:ext cx="7772400" cy="1755775"/>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
        <p:nvSpPr>
          <p:cNvPr id="11" name="Google Shape;11;p2"/>
          <p:cNvSpPr txBox="1">
            <a:spLocks noGrp="1"/>
          </p:cNvSpPr>
          <p:nvPr>
            <p:ph type="body" idx="1"/>
          </p:nvPr>
        </p:nvSpPr>
        <p:spPr>
          <a:xfrm>
            <a:off x="1371600" y="3886200"/>
            <a:ext cx="6400800" cy="2971800"/>
          </a:xfrm>
          <a:prstGeom prst="rect">
            <a:avLst/>
          </a:prstGeom>
          <a:noFill/>
          <a:ln>
            <a:noFill/>
          </a:ln>
        </p:spPr>
        <p:txBody>
          <a:bodyPr spcFirstLastPara="1" wrap="square" lIns="91425" tIns="91425" rIns="91425" bIns="91425" anchor="t" anchorCtr="0"/>
          <a:lstStyle>
            <a:lvl1pPr marL="457200" lvl="0" indent="-228600" algn="ctr" rtl="0">
              <a:spcBef>
                <a:spcPts val="700"/>
              </a:spcBef>
              <a:spcAft>
                <a:spcPts val="0"/>
              </a:spcAft>
              <a:buSzPts val="1400"/>
              <a:buFont typeface="Arial"/>
              <a:buNone/>
              <a:defRPr/>
            </a:lvl1pPr>
            <a:lvl2pPr marL="914400" lvl="1" indent="-228600" algn="ctr" rtl="0">
              <a:spcBef>
                <a:spcPts val="700"/>
              </a:spcBef>
              <a:spcAft>
                <a:spcPts val="0"/>
              </a:spcAft>
              <a:buSzPts val="1400"/>
              <a:buFont typeface="Arial"/>
              <a:buNone/>
              <a:defRPr/>
            </a:lvl2pPr>
            <a:lvl3pPr marL="1371600" lvl="2" indent="-228600" algn="ctr" rtl="0">
              <a:spcBef>
                <a:spcPts val="700"/>
              </a:spcBef>
              <a:spcAft>
                <a:spcPts val="0"/>
              </a:spcAft>
              <a:buSzPts val="1400"/>
              <a:buFont typeface="Arial"/>
              <a:buNone/>
              <a:defRPr/>
            </a:lvl3pPr>
            <a:lvl4pPr marL="1828800" lvl="3" indent="-228600" algn="ctr" rtl="0">
              <a:spcBef>
                <a:spcPts val="700"/>
              </a:spcBef>
              <a:spcAft>
                <a:spcPts val="0"/>
              </a:spcAft>
              <a:buSzPts val="1400"/>
              <a:buFont typeface="Arial"/>
              <a:buNone/>
              <a:defRPr/>
            </a:lvl4pPr>
            <a:lvl5pPr marL="2286000" lvl="4" indent="-228600" algn="ctr" rtl="0">
              <a:spcBef>
                <a:spcPts val="700"/>
              </a:spcBef>
              <a:spcAft>
                <a:spcPts val="0"/>
              </a:spcAft>
              <a:buSzPts val="1400"/>
              <a:buFont typeface="Arial"/>
              <a:buNone/>
              <a:defRPr/>
            </a:lvl5pPr>
            <a:lvl6pPr marL="2743200" lvl="5" indent="-317500" rtl="0">
              <a:spcBef>
                <a:spcPts val="700"/>
              </a:spcBef>
              <a:spcAft>
                <a:spcPts val="0"/>
              </a:spcAft>
              <a:buSzPts val="1400"/>
              <a:buChar char="»"/>
              <a:defRPr/>
            </a:lvl6pPr>
            <a:lvl7pPr marL="3200400" lvl="6" indent="-317500" rtl="0">
              <a:spcBef>
                <a:spcPts val="700"/>
              </a:spcBef>
              <a:spcAft>
                <a:spcPts val="0"/>
              </a:spcAft>
              <a:buSzPts val="1400"/>
              <a:buChar char="»"/>
              <a:defRPr/>
            </a:lvl7pPr>
            <a:lvl8pPr marL="3657600" lvl="7" indent="-317500" rtl="0">
              <a:spcBef>
                <a:spcPts val="700"/>
              </a:spcBef>
              <a:spcAft>
                <a:spcPts val="0"/>
              </a:spcAft>
              <a:buSzPts val="1400"/>
              <a:buChar char="»"/>
              <a:defRPr/>
            </a:lvl8pPr>
            <a:lvl9pPr marL="4114800" lvl="8" indent="-317500" rtl="0">
              <a:spcBef>
                <a:spcPts val="700"/>
              </a:spcBef>
              <a:spcAft>
                <a:spcPts val="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fault - Title and Vertical Text">
  <p:cSld name="Default - Title and Vertical Text">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457200" y="274638"/>
            <a:ext cx="8229600" cy="1325562"/>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
        <p:nvSpPr>
          <p:cNvPr id="33" name="Google Shape;33;p11"/>
          <p:cNvSpPr txBox="1">
            <a:spLocks noGrp="1"/>
          </p:cNvSpPr>
          <p:nvPr>
            <p:ph type="body" idx="1"/>
          </p:nvPr>
        </p:nvSpPr>
        <p:spPr>
          <a:xfrm>
            <a:off x="457200" y="1600199"/>
            <a:ext cx="8229600" cy="5257801"/>
          </a:xfrm>
          <a:prstGeom prst="rect">
            <a:avLst/>
          </a:prstGeom>
          <a:noFill/>
          <a:ln>
            <a:noFill/>
          </a:ln>
        </p:spPr>
        <p:txBody>
          <a:bodyPr spcFirstLastPara="1" wrap="square" lIns="91425" tIns="91425" rIns="91425" bIns="91425" anchor="t" anchorCtr="0"/>
          <a:lstStyle>
            <a:lvl1pPr marL="457200" lvl="0" indent="-317500" rtl="0">
              <a:spcBef>
                <a:spcPts val="700"/>
              </a:spcBef>
              <a:spcAft>
                <a:spcPts val="0"/>
              </a:spcAft>
              <a:buSzPts val="1400"/>
              <a:buFont typeface="Arial"/>
              <a:buChar char="•"/>
              <a:defRPr/>
            </a:lvl1pPr>
            <a:lvl2pPr marL="914400" lvl="1" indent="-317500" rtl="0">
              <a:spcBef>
                <a:spcPts val="700"/>
              </a:spcBef>
              <a:spcAft>
                <a:spcPts val="0"/>
              </a:spcAft>
              <a:buSzPts val="1400"/>
              <a:buFont typeface="Arial"/>
              <a:buChar char="–"/>
              <a:defRPr/>
            </a:lvl2pPr>
            <a:lvl3pPr marL="1371600" lvl="2" indent="-317500" rtl="0">
              <a:spcBef>
                <a:spcPts val="700"/>
              </a:spcBef>
              <a:spcAft>
                <a:spcPts val="0"/>
              </a:spcAft>
              <a:buSzPts val="1400"/>
              <a:buFont typeface="Arial"/>
              <a:buChar char="•"/>
              <a:defRPr/>
            </a:lvl3pPr>
            <a:lvl4pPr marL="1828800" lvl="3" indent="-317500" rtl="0">
              <a:spcBef>
                <a:spcPts val="700"/>
              </a:spcBef>
              <a:spcAft>
                <a:spcPts val="0"/>
              </a:spcAft>
              <a:buSzPts val="1400"/>
              <a:buFont typeface="Arial"/>
              <a:buChar char="–"/>
              <a:defRPr/>
            </a:lvl4pPr>
            <a:lvl5pPr marL="2286000" lvl="4" indent="-317500" rtl="0">
              <a:spcBef>
                <a:spcPts val="700"/>
              </a:spcBef>
              <a:spcAft>
                <a:spcPts val="0"/>
              </a:spcAft>
              <a:buSzPts val="1400"/>
              <a:buFont typeface="Arial"/>
              <a:buChar char="»"/>
              <a:defRPr/>
            </a:lvl5pPr>
            <a:lvl6pPr marL="2743200" lvl="5" indent="-317500" rtl="0">
              <a:spcBef>
                <a:spcPts val="700"/>
              </a:spcBef>
              <a:spcAft>
                <a:spcPts val="0"/>
              </a:spcAft>
              <a:buSzPts val="1400"/>
              <a:buFont typeface="Arial"/>
              <a:buChar char="»"/>
              <a:defRPr/>
            </a:lvl6pPr>
            <a:lvl7pPr marL="3200400" lvl="6" indent="-317500" rtl="0">
              <a:spcBef>
                <a:spcPts val="700"/>
              </a:spcBef>
              <a:spcAft>
                <a:spcPts val="0"/>
              </a:spcAft>
              <a:buSzPts val="1400"/>
              <a:buFont typeface="Arial"/>
              <a:buChar char="»"/>
              <a:defRPr/>
            </a:lvl7pPr>
            <a:lvl8pPr marL="3657600" lvl="7" indent="-317500" rtl="0">
              <a:spcBef>
                <a:spcPts val="700"/>
              </a:spcBef>
              <a:spcAft>
                <a:spcPts val="0"/>
              </a:spcAft>
              <a:buSzPts val="1400"/>
              <a:buFont typeface="Arial"/>
              <a:buChar char="»"/>
              <a:defRPr/>
            </a:lvl8pPr>
            <a:lvl9pPr marL="4114800" lvl="8" indent="-317500" rtl="0">
              <a:spcBef>
                <a:spcPts val="700"/>
              </a:spcBef>
              <a:spcAft>
                <a:spcPts val="0"/>
              </a:spcAft>
              <a:buSzPts val="1400"/>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 - Vertical Title and Text">
  <p:cSld name="Default - Vertical Title and Text">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6629400" y="274638"/>
            <a:ext cx="2057400" cy="6583362"/>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
        <p:nvSpPr>
          <p:cNvPr id="36" name="Google Shape;36;p12"/>
          <p:cNvSpPr txBox="1">
            <a:spLocks noGrp="1"/>
          </p:cNvSpPr>
          <p:nvPr>
            <p:ph type="body" idx="1"/>
          </p:nvPr>
        </p:nvSpPr>
        <p:spPr>
          <a:xfrm>
            <a:off x="457200" y="274638"/>
            <a:ext cx="6019800" cy="6583362"/>
          </a:xfrm>
          <a:prstGeom prst="rect">
            <a:avLst/>
          </a:prstGeom>
          <a:noFill/>
          <a:ln>
            <a:noFill/>
          </a:ln>
        </p:spPr>
        <p:txBody>
          <a:bodyPr spcFirstLastPara="1" wrap="square" lIns="91425" tIns="91425" rIns="91425" bIns="91425" anchor="t" anchorCtr="0"/>
          <a:lstStyle>
            <a:lvl1pPr marL="457200" lvl="0" indent="-317500" rtl="0">
              <a:spcBef>
                <a:spcPts val="700"/>
              </a:spcBef>
              <a:spcAft>
                <a:spcPts val="0"/>
              </a:spcAft>
              <a:buSzPts val="1400"/>
              <a:buFont typeface="Arial"/>
              <a:buChar char="•"/>
              <a:defRPr/>
            </a:lvl1pPr>
            <a:lvl2pPr marL="914400" lvl="1" indent="-317500" rtl="0">
              <a:spcBef>
                <a:spcPts val="700"/>
              </a:spcBef>
              <a:spcAft>
                <a:spcPts val="0"/>
              </a:spcAft>
              <a:buSzPts val="1400"/>
              <a:buFont typeface="Arial"/>
              <a:buChar char="–"/>
              <a:defRPr/>
            </a:lvl2pPr>
            <a:lvl3pPr marL="1371600" lvl="2" indent="-317500" rtl="0">
              <a:spcBef>
                <a:spcPts val="700"/>
              </a:spcBef>
              <a:spcAft>
                <a:spcPts val="0"/>
              </a:spcAft>
              <a:buSzPts val="1400"/>
              <a:buFont typeface="Arial"/>
              <a:buChar char="•"/>
              <a:defRPr/>
            </a:lvl3pPr>
            <a:lvl4pPr marL="1828800" lvl="3" indent="-317500" rtl="0">
              <a:spcBef>
                <a:spcPts val="700"/>
              </a:spcBef>
              <a:spcAft>
                <a:spcPts val="0"/>
              </a:spcAft>
              <a:buSzPts val="1400"/>
              <a:buFont typeface="Arial"/>
              <a:buChar char="–"/>
              <a:defRPr/>
            </a:lvl4pPr>
            <a:lvl5pPr marL="2286000" lvl="4" indent="-317500" rtl="0">
              <a:spcBef>
                <a:spcPts val="700"/>
              </a:spcBef>
              <a:spcAft>
                <a:spcPts val="0"/>
              </a:spcAft>
              <a:buSzPts val="1400"/>
              <a:buFont typeface="Arial"/>
              <a:buChar char="»"/>
              <a:defRPr/>
            </a:lvl5pPr>
            <a:lvl6pPr marL="2743200" lvl="5" indent="-317500" rtl="0">
              <a:spcBef>
                <a:spcPts val="700"/>
              </a:spcBef>
              <a:spcAft>
                <a:spcPts val="0"/>
              </a:spcAft>
              <a:buSzPts val="1400"/>
              <a:buFont typeface="Arial"/>
              <a:buChar char="»"/>
              <a:defRPr/>
            </a:lvl6pPr>
            <a:lvl7pPr marL="3200400" lvl="6" indent="-317500" rtl="0">
              <a:spcBef>
                <a:spcPts val="700"/>
              </a:spcBef>
              <a:spcAft>
                <a:spcPts val="0"/>
              </a:spcAft>
              <a:buSzPts val="1400"/>
              <a:buFont typeface="Arial"/>
              <a:buChar char="»"/>
              <a:defRPr/>
            </a:lvl7pPr>
            <a:lvl8pPr marL="3657600" lvl="7" indent="-317500" rtl="0">
              <a:spcBef>
                <a:spcPts val="700"/>
              </a:spcBef>
              <a:spcAft>
                <a:spcPts val="0"/>
              </a:spcAft>
              <a:buSzPts val="1400"/>
              <a:buFont typeface="Arial"/>
              <a:buChar char="»"/>
              <a:defRPr/>
            </a:lvl8pPr>
            <a:lvl9pPr marL="4114800" lvl="8" indent="-317500" rtl="0">
              <a:spcBef>
                <a:spcPts val="700"/>
              </a:spcBef>
              <a:spcAft>
                <a:spcPts val="0"/>
              </a:spcAft>
              <a:buSzPts val="1400"/>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 Title, Content, and 2 Content">
  <p:cSld name="Default - Title, Content, and 2 Content">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457200" y="274638"/>
            <a:ext cx="8229600" cy="1325562"/>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0C9C6E-EA32-4374-B877-71C9589AADB8}" type="datetimeFigureOut">
              <a:rPr lang="en-NZ" smtClean="0"/>
              <a:t>18/03/2019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ACB3DD7-0C63-40DB-93C3-E045D9E855E2}" type="slidenum">
              <a:rPr lang="en-NZ" smtClean="0"/>
              <a:t>‹#›</a:t>
            </a:fld>
            <a:endParaRPr lang="en-NZ"/>
          </a:p>
        </p:txBody>
      </p:sp>
    </p:spTree>
    <p:extLst>
      <p:ext uri="{BB962C8B-B14F-4D97-AF65-F5344CB8AC3E}">
        <p14:creationId xmlns:p14="http://schemas.microsoft.com/office/powerpoint/2010/main" val="306365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 Title and Content">
  <p:cSld name="Default - 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57200" y="274638"/>
            <a:ext cx="8229600" cy="1325562"/>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 Section Header">
  <p:cSld name="Default - Section Header">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2312" y="4406900"/>
            <a:ext cx="7772401" cy="24511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6" name="Google Shape;16;p4"/>
          <p:cNvSpPr txBox="1">
            <a:spLocks noGrp="1"/>
          </p:cNvSpPr>
          <p:nvPr>
            <p:ph type="body" idx="1"/>
          </p:nvPr>
        </p:nvSpPr>
        <p:spPr>
          <a:xfrm>
            <a:off x="722312" y="1192213"/>
            <a:ext cx="7772401" cy="3214687"/>
          </a:xfrm>
          <a:prstGeom prst="rect">
            <a:avLst/>
          </a:prstGeom>
          <a:noFill/>
          <a:ln>
            <a:noFill/>
          </a:ln>
        </p:spPr>
        <p:txBody>
          <a:bodyPr spcFirstLastPara="1" wrap="square" lIns="91425" tIns="91425" rIns="91425" bIns="91425" anchor="b" anchorCtr="0"/>
          <a:lstStyle>
            <a:lvl1pPr marL="457200" lvl="0" indent="-228600" rtl="0">
              <a:spcBef>
                <a:spcPts val="400"/>
              </a:spcBef>
              <a:spcAft>
                <a:spcPts val="0"/>
              </a:spcAft>
              <a:buSzPts val="1400"/>
              <a:buFont typeface="Arial"/>
              <a:buNone/>
              <a:defRPr/>
            </a:lvl1pPr>
            <a:lvl2pPr marL="914400" lvl="1" indent="-228600" rtl="0">
              <a:spcBef>
                <a:spcPts val="400"/>
              </a:spcBef>
              <a:spcAft>
                <a:spcPts val="0"/>
              </a:spcAft>
              <a:buSzPts val="1400"/>
              <a:buFont typeface="Arial"/>
              <a:buNone/>
              <a:defRPr/>
            </a:lvl2pPr>
            <a:lvl3pPr marL="1371600" lvl="2" indent="-228600" rtl="0">
              <a:spcBef>
                <a:spcPts val="40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317500" rtl="0">
              <a:spcBef>
                <a:spcPts val="700"/>
              </a:spcBef>
              <a:spcAft>
                <a:spcPts val="0"/>
              </a:spcAft>
              <a:buSzPts val="1400"/>
              <a:buChar char="»"/>
              <a:defRPr/>
            </a:lvl6pPr>
            <a:lvl7pPr marL="3200400" lvl="6" indent="-317500" rtl="0">
              <a:spcBef>
                <a:spcPts val="700"/>
              </a:spcBef>
              <a:spcAft>
                <a:spcPts val="0"/>
              </a:spcAft>
              <a:buSzPts val="1400"/>
              <a:buChar char="»"/>
              <a:defRPr/>
            </a:lvl7pPr>
            <a:lvl8pPr marL="3657600" lvl="7" indent="-317500" rtl="0">
              <a:spcBef>
                <a:spcPts val="700"/>
              </a:spcBef>
              <a:spcAft>
                <a:spcPts val="0"/>
              </a:spcAft>
              <a:buSzPts val="1400"/>
              <a:buChar char="»"/>
              <a:defRPr/>
            </a:lvl8pPr>
            <a:lvl9pPr marL="4114800" lvl="8" indent="-317500" rtl="0">
              <a:spcBef>
                <a:spcPts val="70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 Two Content">
  <p:cSld name="Default - Two Conten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57200" y="274638"/>
            <a:ext cx="8229600" cy="1325562"/>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 Comparison">
  <p:cSld name="Default - Comparison">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457200" y="274638"/>
            <a:ext cx="8229600" cy="1204980"/>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
        <p:nvSpPr>
          <p:cNvPr id="21" name="Google Shape;21;p6"/>
          <p:cNvSpPr txBox="1">
            <a:spLocks noGrp="1"/>
          </p:cNvSpPr>
          <p:nvPr>
            <p:ph type="body" idx="1"/>
          </p:nvPr>
        </p:nvSpPr>
        <p:spPr>
          <a:xfrm>
            <a:off x="457200" y="1479617"/>
            <a:ext cx="4040188" cy="695258"/>
          </a:xfrm>
          <a:prstGeom prst="rect">
            <a:avLst/>
          </a:prstGeom>
          <a:noFill/>
          <a:ln>
            <a:noFill/>
          </a:ln>
        </p:spPr>
        <p:txBody>
          <a:bodyPr spcFirstLastPara="1" wrap="square" lIns="91425" tIns="91425" rIns="91425" bIns="91425" anchor="b" anchorCtr="0"/>
          <a:lstStyle>
            <a:lvl1pPr marL="457200" lvl="0" indent="-228600" rtl="0">
              <a:spcBef>
                <a:spcPts val="500"/>
              </a:spcBef>
              <a:spcAft>
                <a:spcPts val="0"/>
              </a:spcAft>
              <a:buSzPts val="1400"/>
              <a:buNone/>
              <a:defRPr/>
            </a:lvl1pPr>
            <a:lvl2pPr marL="914400" lvl="1" indent="-228600" rtl="0">
              <a:spcBef>
                <a:spcPts val="500"/>
              </a:spcBef>
              <a:spcAft>
                <a:spcPts val="0"/>
              </a:spcAft>
              <a:buSzPts val="1400"/>
              <a:buNone/>
              <a:defRPr/>
            </a:lvl2pPr>
            <a:lvl3pPr marL="1371600" lvl="2" indent="-228600" rtl="0">
              <a:spcBef>
                <a:spcPts val="500"/>
              </a:spcBef>
              <a:spcAft>
                <a:spcPts val="0"/>
              </a:spcAft>
              <a:buSzPts val="1400"/>
              <a:buNone/>
              <a:defRPr/>
            </a:lvl3pPr>
            <a:lvl4pPr marL="1828800" lvl="3" indent="-228600" rtl="0">
              <a:spcBef>
                <a:spcPts val="500"/>
              </a:spcBef>
              <a:spcAft>
                <a:spcPts val="0"/>
              </a:spcAft>
              <a:buSzPts val="1400"/>
              <a:buNone/>
              <a:defRPr/>
            </a:lvl4pPr>
            <a:lvl5pPr marL="2286000" lvl="4" indent="-228600" rtl="0">
              <a:spcBef>
                <a:spcPts val="500"/>
              </a:spcBef>
              <a:spcAft>
                <a:spcPts val="0"/>
              </a:spcAft>
              <a:buSzPts val="1400"/>
              <a:buNone/>
              <a:defRPr/>
            </a:lvl5pPr>
            <a:lvl6pPr marL="2743200" lvl="5" indent="-317500" rtl="0">
              <a:spcBef>
                <a:spcPts val="700"/>
              </a:spcBef>
              <a:spcAft>
                <a:spcPts val="0"/>
              </a:spcAft>
              <a:buSzPts val="1400"/>
              <a:buChar char="»"/>
              <a:defRPr/>
            </a:lvl6pPr>
            <a:lvl7pPr marL="3200400" lvl="6" indent="-317500" rtl="0">
              <a:spcBef>
                <a:spcPts val="700"/>
              </a:spcBef>
              <a:spcAft>
                <a:spcPts val="0"/>
              </a:spcAft>
              <a:buSzPts val="1400"/>
              <a:buChar char="»"/>
              <a:defRPr/>
            </a:lvl7pPr>
            <a:lvl8pPr marL="3657600" lvl="7" indent="-317500" rtl="0">
              <a:spcBef>
                <a:spcPts val="700"/>
              </a:spcBef>
              <a:spcAft>
                <a:spcPts val="0"/>
              </a:spcAft>
              <a:buSzPts val="1400"/>
              <a:buChar char="»"/>
              <a:defRPr/>
            </a:lvl8pPr>
            <a:lvl9pPr marL="4114800" lvl="8" indent="-317500" rtl="0">
              <a:spcBef>
                <a:spcPts val="70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 Title Only">
  <p:cSld name="Default - Title Only">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57200" y="274638"/>
            <a:ext cx="8229600" cy="1325562"/>
          </a:xfrm>
          <a:prstGeom prst="rect">
            <a:avLst/>
          </a:prstGeom>
          <a:noFill/>
          <a:ln>
            <a:noFill/>
          </a:ln>
        </p:spPr>
        <p:txBody>
          <a:bodyPr spcFirstLastPara="1" wrap="square" lIns="91425" tIns="91425" rIns="91425" bIns="91425" anchor="t"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indent="368300" algn="ctr" rtl="0">
              <a:spcBef>
                <a:spcPts val="0"/>
              </a:spcBef>
              <a:spcAft>
                <a:spcPts val="0"/>
              </a:spcAft>
              <a:buSzPts val="1400"/>
              <a:buChar char="■"/>
              <a:defRPr/>
            </a:lvl6pPr>
            <a:lvl7pPr lvl="6" indent="825500" algn="ctr" rtl="0">
              <a:spcBef>
                <a:spcPts val="0"/>
              </a:spcBef>
              <a:spcAft>
                <a:spcPts val="0"/>
              </a:spcAft>
              <a:buSzPts val="1400"/>
              <a:buChar char="●"/>
              <a:defRPr/>
            </a:lvl7pPr>
            <a:lvl8pPr lvl="7" indent="1282700" algn="ctr" rtl="0">
              <a:spcBef>
                <a:spcPts val="0"/>
              </a:spcBef>
              <a:spcAft>
                <a:spcPts val="0"/>
              </a:spcAft>
              <a:buSzPts val="1400"/>
              <a:buChar char="○"/>
              <a:defRPr/>
            </a:lvl8pPr>
            <a:lvl9pPr lvl="8" indent="1739900" algn="ctr"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 Blank">
  <p:cSld name="Default - Blank">
    <p:spTree>
      <p:nvGrpSpPr>
        <p:cNvPr id="1" name="Shape 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 Content with Caption">
  <p:cSld name="Default - Content with Caption">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7" name="Google Shape;27;p9"/>
          <p:cNvSpPr txBox="1">
            <a:spLocks noGrp="1"/>
          </p:cNvSpPr>
          <p:nvPr>
            <p:ph type="body" idx="1"/>
          </p:nvPr>
        </p:nvSpPr>
        <p:spPr>
          <a:xfrm>
            <a:off x="457200" y="1435099"/>
            <a:ext cx="3008313" cy="4691064"/>
          </a:xfrm>
          <a:prstGeom prst="rect">
            <a:avLst/>
          </a:prstGeom>
          <a:noFill/>
          <a:ln>
            <a:noFill/>
          </a:ln>
        </p:spPr>
        <p:txBody>
          <a:bodyPr spcFirstLastPara="1" wrap="square" lIns="91425" tIns="91425" rIns="91425" bIns="91425" anchor="t" anchorCtr="0"/>
          <a:lstStyle>
            <a:lvl1pPr marL="457200" lvl="0" indent="-228600" rtl="0">
              <a:spcBef>
                <a:spcPts val="300"/>
              </a:spcBef>
              <a:spcAft>
                <a:spcPts val="0"/>
              </a:spcAft>
              <a:buSzPts val="1400"/>
              <a:buFont typeface="Arial"/>
              <a:buNone/>
              <a:defRPr/>
            </a:lvl1pPr>
            <a:lvl2pPr marL="914400" lvl="1" indent="-228600" rtl="0">
              <a:spcBef>
                <a:spcPts val="300"/>
              </a:spcBef>
              <a:spcAft>
                <a:spcPts val="0"/>
              </a:spcAft>
              <a:buSzPts val="1400"/>
              <a:buFont typeface="Arial"/>
              <a:buNone/>
              <a:defRPr/>
            </a:lvl2pPr>
            <a:lvl3pPr marL="1371600" lvl="2" indent="-228600" rtl="0">
              <a:spcBef>
                <a:spcPts val="300"/>
              </a:spcBef>
              <a:spcAft>
                <a:spcPts val="0"/>
              </a:spcAft>
              <a:buSzPts val="1400"/>
              <a:buFont typeface="Arial"/>
              <a:buNone/>
              <a:defRPr/>
            </a:lvl3pPr>
            <a:lvl4pPr marL="1828800" lvl="3" indent="-228600" rtl="0">
              <a:spcBef>
                <a:spcPts val="300"/>
              </a:spcBef>
              <a:spcAft>
                <a:spcPts val="0"/>
              </a:spcAft>
              <a:buSzPts val="1400"/>
              <a:buFont typeface="Arial"/>
              <a:buNone/>
              <a:defRPr/>
            </a:lvl4pPr>
            <a:lvl5pPr marL="2286000" lvl="4" indent="-228600" rtl="0">
              <a:spcBef>
                <a:spcPts val="300"/>
              </a:spcBef>
              <a:spcAft>
                <a:spcPts val="0"/>
              </a:spcAft>
              <a:buSzPts val="1400"/>
              <a:buFont typeface="Arial"/>
              <a:buNone/>
              <a:defRPr/>
            </a:lvl5pPr>
            <a:lvl6pPr marL="2743200" lvl="5" indent="-317500" rtl="0">
              <a:spcBef>
                <a:spcPts val="700"/>
              </a:spcBef>
              <a:spcAft>
                <a:spcPts val="0"/>
              </a:spcAft>
              <a:buSzPts val="1400"/>
              <a:buChar char="»"/>
              <a:defRPr/>
            </a:lvl6pPr>
            <a:lvl7pPr marL="3200400" lvl="6" indent="-317500" rtl="0">
              <a:spcBef>
                <a:spcPts val="700"/>
              </a:spcBef>
              <a:spcAft>
                <a:spcPts val="0"/>
              </a:spcAft>
              <a:buSzPts val="1400"/>
              <a:buChar char="»"/>
              <a:defRPr/>
            </a:lvl7pPr>
            <a:lvl8pPr marL="3657600" lvl="7" indent="-317500" rtl="0">
              <a:spcBef>
                <a:spcPts val="700"/>
              </a:spcBef>
              <a:spcAft>
                <a:spcPts val="0"/>
              </a:spcAft>
              <a:buSzPts val="1400"/>
              <a:buChar char="»"/>
              <a:defRPr/>
            </a:lvl8pPr>
            <a:lvl9pPr marL="4114800" lvl="8" indent="-317500" rtl="0">
              <a:spcBef>
                <a:spcPts val="70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fault - Picture with Caption">
  <p:cSld name="Default - Picture with Caption">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1792288" y="3086100"/>
            <a:ext cx="5486400" cy="2281238"/>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0" name="Google Shape;30;p10"/>
          <p:cNvSpPr txBox="1">
            <a:spLocks noGrp="1"/>
          </p:cNvSpPr>
          <p:nvPr>
            <p:ph type="body" idx="1"/>
          </p:nvPr>
        </p:nvSpPr>
        <p:spPr>
          <a:xfrm>
            <a:off x="1792288" y="5367338"/>
            <a:ext cx="5486400" cy="1490662"/>
          </a:xfrm>
          <a:prstGeom prst="rect">
            <a:avLst/>
          </a:prstGeom>
          <a:noFill/>
          <a:ln>
            <a:noFill/>
          </a:ln>
        </p:spPr>
        <p:txBody>
          <a:bodyPr spcFirstLastPara="1" wrap="square" lIns="91425" tIns="91425" rIns="91425" bIns="91425" anchor="t" anchorCtr="0"/>
          <a:lstStyle>
            <a:lvl1pPr marL="457200" lvl="0" indent="-228600" rtl="0">
              <a:spcBef>
                <a:spcPts val="300"/>
              </a:spcBef>
              <a:spcAft>
                <a:spcPts val="0"/>
              </a:spcAft>
              <a:buSzPts val="1400"/>
              <a:buFont typeface="Arial"/>
              <a:buNone/>
              <a:defRPr/>
            </a:lvl1pPr>
            <a:lvl2pPr marL="914400" lvl="1" indent="-228600" rtl="0">
              <a:spcBef>
                <a:spcPts val="300"/>
              </a:spcBef>
              <a:spcAft>
                <a:spcPts val="0"/>
              </a:spcAft>
              <a:buSzPts val="1400"/>
              <a:buFont typeface="Arial"/>
              <a:buNone/>
              <a:defRPr/>
            </a:lvl2pPr>
            <a:lvl3pPr marL="1371600" lvl="2" indent="-228600" rtl="0">
              <a:spcBef>
                <a:spcPts val="300"/>
              </a:spcBef>
              <a:spcAft>
                <a:spcPts val="0"/>
              </a:spcAft>
              <a:buSzPts val="1400"/>
              <a:buFont typeface="Arial"/>
              <a:buNone/>
              <a:defRPr/>
            </a:lvl3pPr>
            <a:lvl4pPr marL="1828800" lvl="3" indent="-228600" rtl="0">
              <a:spcBef>
                <a:spcPts val="300"/>
              </a:spcBef>
              <a:spcAft>
                <a:spcPts val="0"/>
              </a:spcAft>
              <a:buSzPts val="1400"/>
              <a:buFont typeface="Arial"/>
              <a:buNone/>
              <a:defRPr/>
            </a:lvl4pPr>
            <a:lvl5pPr marL="2286000" lvl="4" indent="-228600" rtl="0">
              <a:spcBef>
                <a:spcPts val="300"/>
              </a:spcBef>
              <a:spcAft>
                <a:spcPts val="0"/>
              </a:spcAft>
              <a:buSzPts val="1400"/>
              <a:buFont typeface="Arial"/>
              <a:buNone/>
              <a:defRPr/>
            </a:lvl5pPr>
            <a:lvl6pPr marL="2743200" lvl="5" indent="-317500" rtl="0">
              <a:spcBef>
                <a:spcPts val="700"/>
              </a:spcBef>
              <a:spcAft>
                <a:spcPts val="0"/>
              </a:spcAft>
              <a:buSzPts val="1400"/>
              <a:buChar char="»"/>
              <a:defRPr/>
            </a:lvl6pPr>
            <a:lvl7pPr marL="3200400" lvl="6" indent="-317500" rtl="0">
              <a:spcBef>
                <a:spcPts val="700"/>
              </a:spcBef>
              <a:spcAft>
                <a:spcPts val="0"/>
              </a:spcAft>
              <a:buSzPts val="1400"/>
              <a:buChar char="»"/>
              <a:defRPr/>
            </a:lvl7pPr>
            <a:lvl8pPr marL="3657600" lvl="7" indent="-317500" rtl="0">
              <a:spcBef>
                <a:spcPts val="700"/>
              </a:spcBef>
              <a:spcAft>
                <a:spcPts val="0"/>
              </a:spcAft>
              <a:buSzPts val="1400"/>
              <a:buChar char="»"/>
              <a:defRPr/>
            </a:lvl8pPr>
            <a:lvl9pPr marL="4114800" lvl="8" indent="-317500" rtl="0">
              <a:spcBef>
                <a:spcPts val="70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5">
            <a:alphaModFix/>
          </a:blip>
          <a:srcRect/>
          <a:stretch/>
        </p:blipFill>
        <p:spPr>
          <a:xfrm>
            <a:off x="0" y="0"/>
            <a:ext cx="8993188" cy="6735764"/>
          </a:xfrm>
          <a:prstGeom prst="rect">
            <a:avLst/>
          </a:prstGeom>
          <a:noFill/>
          <a:ln>
            <a:noFill/>
          </a:ln>
        </p:spPr>
      </p:pic>
      <p:sp>
        <p:nvSpPr>
          <p:cNvPr id="7" name="Google Shape;7;p1"/>
          <p:cNvSpPr txBox="1">
            <a:spLocks noGrp="1"/>
          </p:cNvSpPr>
          <p:nvPr>
            <p:ph type="title"/>
          </p:nvPr>
        </p:nvSpPr>
        <p:spPr>
          <a:xfrm>
            <a:off x="457200" y="274638"/>
            <a:ext cx="8229600" cy="1325562"/>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0" marR="0" lvl="5" indent="368300" algn="ctr" rtl="0">
              <a:spcBef>
                <a:spcPts val="0"/>
              </a:spcBef>
              <a:spcAft>
                <a:spcPts val="0"/>
              </a:spcAft>
              <a:buSzPts val="1400"/>
              <a:buChar char="■"/>
              <a:defRPr/>
            </a:lvl6pPr>
            <a:lvl7pPr marL="0" marR="0" lvl="6" indent="825500" algn="ctr" rtl="0">
              <a:spcBef>
                <a:spcPts val="0"/>
              </a:spcBef>
              <a:spcAft>
                <a:spcPts val="0"/>
              </a:spcAft>
              <a:buSzPts val="1400"/>
              <a:buChar char="●"/>
              <a:defRPr/>
            </a:lvl7pPr>
            <a:lvl8pPr marL="0" marR="0" lvl="7" indent="1282700" algn="ctr" rtl="0">
              <a:spcBef>
                <a:spcPts val="0"/>
              </a:spcBef>
              <a:spcAft>
                <a:spcPts val="0"/>
              </a:spcAft>
              <a:buSzPts val="1400"/>
              <a:buChar char="○"/>
              <a:defRPr/>
            </a:lvl8pPr>
            <a:lvl9pPr marL="0" marR="0" lvl="8" indent="1739900" algn="ctr" rtl="0">
              <a:spcBef>
                <a:spcPts val="0"/>
              </a:spcBef>
              <a:spcAft>
                <a:spcPts val="0"/>
              </a:spcAft>
              <a:buSzPts val="1400"/>
              <a:buChar char="■"/>
              <a:defRPr/>
            </a:lvl9pPr>
          </a:lstStyle>
          <a:p>
            <a:endParaRPr/>
          </a:p>
        </p:txBody>
      </p:sp>
      <p:sp>
        <p:nvSpPr>
          <p:cNvPr id="8" name="Google Shape;8;p1"/>
          <p:cNvSpPr txBox="1">
            <a:spLocks noGrp="1"/>
          </p:cNvSpPr>
          <p:nvPr>
            <p:ph type="body" idx="1"/>
          </p:nvPr>
        </p:nvSpPr>
        <p:spPr>
          <a:xfrm>
            <a:off x="457200" y="1600199"/>
            <a:ext cx="8229600" cy="5257801"/>
          </a:xfrm>
          <a:prstGeom prst="rect">
            <a:avLst/>
          </a:prstGeom>
          <a:noFill/>
          <a:ln>
            <a:noFill/>
          </a:ln>
        </p:spPr>
        <p:txBody>
          <a:bodyPr spcFirstLastPara="1" wrap="square" lIns="91425" tIns="91425" rIns="91425" bIns="91425" anchor="t" anchorCtr="0"/>
          <a:lstStyle>
            <a:lvl1pPr marL="457200" marR="0" lvl="0" indent="-317500" algn="l" rtl="0">
              <a:spcBef>
                <a:spcPts val="700"/>
              </a:spcBef>
              <a:spcAft>
                <a:spcPts val="0"/>
              </a:spcAft>
              <a:buSzPts val="1400"/>
              <a:buFont typeface="Arial"/>
              <a:buChar char="•"/>
              <a:defRPr/>
            </a:lvl1pPr>
            <a:lvl2pPr marL="914400" marR="0" lvl="1" indent="-317500" algn="l" rtl="0">
              <a:spcBef>
                <a:spcPts val="700"/>
              </a:spcBef>
              <a:spcAft>
                <a:spcPts val="0"/>
              </a:spcAft>
              <a:buSzPts val="1400"/>
              <a:buFont typeface="Arial"/>
              <a:buChar char="–"/>
              <a:defRPr/>
            </a:lvl2pPr>
            <a:lvl3pPr marL="1371600" marR="0" lvl="2" indent="-317500" algn="l" rtl="0">
              <a:spcBef>
                <a:spcPts val="700"/>
              </a:spcBef>
              <a:spcAft>
                <a:spcPts val="0"/>
              </a:spcAft>
              <a:buSzPts val="1400"/>
              <a:buFont typeface="Arial"/>
              <a:buChar char="•"/>
              <a:defRPr/>
            </a:lvl3pPr>
            <a:lvl4pPr marL="1828800" marR="0" lvl="3" indent="-317500" algn="l" rtl="0">
              <a:spcBef>
                <a:spcPts val="700"/>
              </a:spcBef>
              <a:spcAft>
                <a:spcPts val="0"/>
              </a:spcAft>
              <a:buSzPts val="1400"/>
              <a:buFont typeface="Arial"/>
              <a:buChar char="–"/>
              <a:defRPr/>
            </a:lvl4pPr>
            <a:lvl5pPr marL="2286000" marR="0" lvl="4" indent="-317500" algn="l" rtl="0">
              <a:spcBef>
                <a:spcPts val="700"/>
              </a:spcBef>
              <a:spcAft>
                <a:spcPts val="0"/>
              </a:spcAft>
              <a:buSzPts val="1400"/>
              <a:buFont typeface="Arial"/>
              <a:buChar char="»"/>
              <a:defRPr/>
            </a:lvl5pPr>
            <a:lvl6pPr marL="2743200" marR="0" lvl="5" indent="-317500" algn="l" rtl="0">
              <a:spcBef>
                <a:spcPts val="700"/>
              </a:spcBef>
              <a:spcAft>
                <a:spcPts val="0"/>
              </a:spcAft>
              <a:buSzPts val="1400"/>
              <a:buFont typeface="Arial"/>
              <a:buChar char="»"/>
              <a:defRPr/>
            </a:lvl6pPr>
            <a:lvl7pPr marL="3200400" marR="0" lvl="6" indent="-317500" algn="l" rtl="0">
              <a:spcBef>
                <a:spcPts val="700"/>
              </a:spcBef>
              <a:spcAft>
                <a:spcPts val="0"/>
              </a:spcAft>
              <a:buSzPts val="1400"/>
              <a:buFont typeface="Arial"/>
              <a:buChar char="»"/>
              <a:defRPr/>
            </a:lvl7pPr>
            <a:lvl8pPr marL="3657600" marR="0" lvl="7" indent="-317500" algn="l" rtl="0">
              <a:spcBef>
                <a:spcPts val="700"/>
              </a:spcBef>
              <a:spcAft>
                <a:spcPts val="0"/>
              </a:spcAft>
              <a:buSzPts val="1400"/>
              <a:buFont typeface="Arial"/>
              <a:buChar char="»"/>
              <a:defRPr/>
            </a:lvl8pPr>
            <a:lvl9pPr marL="4114800" marR="0" lvl="8" indent="-317500" algn="l" rtl="0">
              <a:spcBef>
                <a:spcPts val="700"/>
              </a:spcBef>
              <a:spcAft>
                <a:spcPts val="0"/>
              </a:spcAft>
              <a:buSzPts val="1400"/>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0" y="2345000"/>
            <a:ext cx="9144000" cy="45228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000" dirty="0" smtClean="0"/>
              <a:t>Cybersecurity </a:t>
            </a:r>
            <a:r>
              <a:rPr lang="en-US" sz="3000" b="0" i="0" u="none" strike="noStrike" cap="none" dirty="0" smtClean="0">
                <a:latin typeface="Arial"/>
                <a:ea typeface="Arial"/>
                <a:cs typeface="Arial"/>
                <a:sym typeface="Arial"/>
              </a:rPr>
              <a:t>at </a:t>
            </a:r>
            <a:r>
              <a:rPr lang="en-US" sz="3000" dirty="0"/>
              <a:t>VUW</a:t>
            </a:r>
            <a:endParaRPr sz="3000" dirty="0"/>
          </a:p>
        </p:txBody>
      </p:sp>
      <p:sp>
        <p:nvSpPr>
          <p:cNvPr id="44" name="Google Shape;44;p14"/>
          <p:cNvSpPr txBox="1">
            <a:spLocks noGrp="1"/>
          </p:cNvSpPr>
          <p:nvPr>
            <p:ph type="body" idx="1"/>
          </p:nvPr>
        </p:nvSpPr>
        <p:spPr>
          <a:xfrm>
            <a:off x="0" y="2867075"/>
            <a:ext cx="9144000" cy="19026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Font typeface="Arial"/>
              <a:buNone/>
            </a:pPr>
            <a:r>
              <a:rPr lang="en-US" sz="1800" i="1" u="none" strike="noStrike" cap="none" dirty="0">
                <a:latin typeface="Arial"/>
                <a:ea typeface="Arial"/>
                <a:cs typeface="Arial"/>
                <a:sym typeface="Arial"/>
              </a:rPr>
              <a:t>Ian Welch</a:t>
            </a:r>
            <a:r>
              <a:rPr lang="en-US" sz="1800" i="1" dirty="0"/>
              <a:t>, </a:t>
            </a:r>
            <a:r>
              <a:rPr lang="en-US" sz="1800" i="1" u="none" strike="noStrike" cap="none" dirty="0">
                <a:latin typeface="Arial"/>
                <a:ea typeface="Arial"/>
                <a:cs typeface="Arial"/>
                <a:sym typeface="Arial"/>
              </a:rPr>
              <a:t>School of Engineering and Computer Science</a:t>
            </a:r>
            <a:r>
              <a:rPr lang="en-US" sz="1800" i="1" dirty="0"/>
              <a:t/>
            </a:r>
            <a:br>
              <a:rPr lang="en-US" sz="1800" i="1" dirty="0"/>
            </a:br>
            <a:r>
              <a:rPr lang="en-US" sz="1800" i="1" dirty="0" err="1"/>
              <a:t>Te</a:t>
            </a:r>
            <a:r>
              <a:rPr lang="en-US" sz="1800" i="1" dirty="0"/>
              <a:t> Kura </a:t>
            </a:r>
            <a:r>
              <a:rPr lang="en-US" sz="1800" i="1" dirty="0" err="1"/>
              <a:t>M</a:t>
            </a:r>
            <a:r>
              <a:rPr lang="en-US" sz="1800" i="1" dirty="0" err="1">
                <a:solidFill>
                  <a:srgbClr val="252525"/>
                </a:solidFill>
                <a:highlight>
                  <a:srgbClr val="FFFFFF"/>
                </a:highlight>
              </a:rPr>
              <a:t>aatai</a:t>
            </a:r>
            <a:r>
              <a:rPr lang="en-US" sz="1800" i="1" dirty="0">
                <a:solidFill>
                  <a:srgbClr val="252525"/>
                </a:solidFill>
                <a:highlight>
                  <a:srgbClr val="FFFFFF"/>
                </a:highlight>
              </a:rPr>
              <a:t> </a:t>
            </a:r>
            <a:r>
              <a:rPr lang="en-US" sz="1800" i="1" dirty="0" err="1">
                <a:solidFill>
                  <a:srgbClr val="252525"/>
                </a:solidFill>
                <a:highlight>
                  <a:srgbClr val="FFFFFF"/>
                </a:highlight>
              </a:rPr>
              <a:t>Puukaha</a:t>
            </a:r>
            <a:r>
              <a:rPr lang="en-US" sz="1800" i="1" dirty="0">
                <a:solidFill>
                  <a:srgbClr val="252525"/>
                </a:solidFill>
                <a:highlight>
                  <a:srgbClr val="FFFFFF"/>
                </a:highlight>
              </a:rPr>
              <a:t>, </a:t>
            </a:r>
            <a:r>
              <a:rPr lang="en-US" sz="1800" i="1" dirty="0" err="1">
                <a:solidFill>
                  <a:srgbClr val="252525"/>
                </a:solidFill>
                <a:highlight>
                  <a:srgbClr val="FFFFFF"/>
                </a:highlight>
              </a:rPr>
              <a:t>Puurorohiko</a:t>
            </a:r>
            <a:r>
              <a:rPr lang="en-US" sz="1100" dirty="0">
                <a:solidFill>
                  <a:srgbClr val="252525"/>
                </a:solidFill>
                <a:highlight>
                  <a:srgbClr val="FFFFFF"/>
                </a:highlight>
              </a:rPr>
              <a:t>,</a:t>
            </a:r>
            <a:endParaRPr sz="1800" i="1" dirty="0"/>
          </a:p>
          <a:p>
            <a:pPr marL="0" marR="0" lvl="0" indent="0" algn="ctr" rtl="0">
              <a:spcBef>
                <a:spcPts val="0"/>
              </a:spcBef>
              <a:spcAft>
                <a:spcPts val="0"/>
              </a:spcAft>
              <a:buFont typeface="Arial"/>
              <a:buNone/>
            </a:pPr>
            <a:r>
              <a:rPr lang="en-US" sz="1800" i="1" dirty="0"/>
              <a:t>University of Victoria</a:t>
            </a:r>
            <a:endParaRPr sz="1800" i="1" dirty="0"/>
          </a:p>
          <a:p>
            <a:pPr marL="0" marR="0" lvl="0" indent="0" algn="ctr" rtl="0">
              <a:spcBef>
                <a:spcPts val="0"/>
              </a:spcBef>
              <a:spcAft>
                <a:spcPts val="0"/>
              </a:spcAft>
              <a:buFont typeface="Arial"/>
              <a:buNone/>
            </a:pPr>
            <a:r>
              <a:rPr lang="en-US" sz="1800" i="1" u="none" strike="noStrike" cap="none" dirty="0">
                <a:latin typeface="Arial"/>
                <a:ea typeface="Arial"/>
                <a:cs typeface="Arial"/>
                <a:sym typeface="Arial"/>
              </a:rPr>
              <a:t>1</a:t>
            </a:r>
            <a:r>
              <a:rPr lang="en-US" sz="1800" i="1" dirty="0"/>
              <a:t>6th May 2014</a:t>
            </a:r>
            <a:endParaRPr sz="1800" i="1" u="none" strike="noStrike" cap="none" dirty="0">
              <a:latin typeface="Arial"/>
              <a:ea typeface="Arial"/>
              <a:cs typeface="Arial"/>
              <a:sym typeface="Arial"/>
            </a:endParaRPr>
          </a:p>
          <a:p>
            <a:pPr marL="0" marR="0" lvl="0" indent="0" algn="l" rtl="0">
              <a:spcBef>
                <a:spcPts val="400"/>
              </a:spcBef>
              <a:spcAft>
                <a:spcPts val="0"/>
              </a:spcAft>
              <a:buFont typeface="Arial"/>
              <a:buNone/>
            </a:pPr>
            <a:endParaRPr sz="2400" i="1" dirty="0"/>
          </a:p>
        </p:txBody>
      </p:sp>
      <p:pic>
        <p:nvPicPr>
          <p:cNvPr id="45" name="Google Shape;45;p14" descr="banner-home.jpg"/>
          <p:cNvPicPr preferRelativeResize="0"/>
          <p:nvPr/>
        </p:nvPicPr>
        <p:blipFill>
          <a:blip r:embed="rId3">
            <a:alphaModFix/>
          </a:blip>
          <a:stretch>
            <a:fillRect/>
          </a:stretch>
        </p:blipFill>
        <p:spPr>
          <a:xfrm>
            <a:off x="0" y="0"/>
            <a:ext cx="9144001" cy="2305050"/>
          </a:xfrm>
          <a:prstGeom prst="rect">
            <a:avLst/>
          </a:prstGeom>
          <a:noFill/>
          <a:ln>
            <a:noFill/>
          </a:ln>
        </p:spPr>
      </p:pic>
      <p:pic>
        <p:nvPicPr>
          <p:cNvPr id="46" name="Google Shape;46;p14" descr="powhiri-comp.jpg"/>
          <p:cNvPicPr preferRelativeResize="0"/>
          <p:nvPr/>
        </p:nvPicPr>
        <p:blipFill>
          <a:blip r:embed="rId4">
            <a:alphaModFix/>
          </a:blip>
          <a:stretch>
            <a:fillRect/>
          </a:stretch>
        </p:blipFill>
        <p:spPr>
          <a:xfrm>
            <a:off x="5400" y="4217775"/>
            <a:ext cx="9144000" cy="17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468312" y="31750"/>
            <a:ext cx="8229600" cy="11430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a:t>Application/extensions</a:t>
            </a:r>
            <a:endParaRPr/>
          </a:p>
        </p:txBody>
      </p:sp>
      <p:sp>
        <p:nvSpPr>
          <p:cNvPr id="172" name="Google Shape;172;p32"/>
          <p:cNvSpPr/>
          <p:nvPr/>
        </p:nvSpPr>
        <p:spPr>
          <a:xfrm>
            <a:off x="381000" y="838200"/>
            <a:ext cx="7935900" cy="4724400"/>
          </a:xfrm>
          <a:prstGeom prst="rect">
            <a:avLst/>
          </a:prstGeom>
          <a:noFill/>
          <a:ln>
            <a:noFill/>
          </a:ln>
        </p:spPr>
        <p:txBody>
          <a:bodyPr spcFirstLastPara="1" wrap="square" lIns="50800" tIns="50800" rIns="50800" bIns="50800" anchor="t" anchorCtr="0">
            <a:noAutofit/>
          </a:bodyPr>
          <a:lstStyle/>
          <a:p>
            <a:pPr marL="400050" marR="0" lvl="0" indent="-374650" algn="l" rtl="0">
              <a:spcBef>
                <a:spcPts val="0"/>
              </a:spcBef>
              <a:spcAft>
                <a:spcPts val="0"/>
              </a:spcAft>
              <a:buSzPts val="2400"/>
              <a:buFont typeface="Arial"/>
              <a:buChar char="•"/>
            </a:pPr>
            <a:r>
              <a:rPr lang="en-US" sz="2400" b="0" i="0" u="none" strike="noStrike" cap="none">
                <a:latin typeface="Arial"/>
                <a:ea typeface="Arial"/>
                <a:cs typeface="Arial"/>
                <a:sym typeface="Arial"/>
              </a:rPr>
              <a:t>Management - David Stirling MSc 2008</a:t>
            </a:r>
            <a:endParaRPr sz="2400" b="0" i="0" u="none" strike="noStrike" cap="none">
              <a:latin typeface="Arial"/>
              <a:ea typeface="Arial"/>
              <a:cs typeface="Arial"/>
              <a:sym typeface="Arial"/>
            </a:endParaRPr>
          </a:p>
          <a:p>
            <a:pPr marL="790575" marR="0" lvl="1" indent="-307975" algn="l" rtl="0">
              <a:spcBef>
                <a:spcPts val="600"/>
              </a:spcBef>
              <a:spcAft>
                <a:spcPts val="0"/>
              </a:spcAft>
              <a:buSzPts val="2400"/>
              <a:buFont typeface="Arial"/>
              <a:buChar char="–"/>
            </a:pPr>
            <a:r>
              <a:rPr lang="en-US" sz="2400" b="0" i="0" u="none" strike="noStrike" cap="none">
                <a:latin typeface="Arial"/>
                <a:ea typeface="Arial"/>
                <a:cs typeface="Arial"/>
                <a:sym typeface="Arial"/>
              </a:rPr>
              <a:t>Use the Grid to host</a:t>
            </a:r>
            <a:endParaRPr sz="2400" b="0" i="0" u="none" strike="noStrike" cap="none">
              <a:latin typeface="Arial"/>
              <a:ea typeface="Arial"/>
              <a:cs typeface="Arial"/>
              <a:sym typeface="Arial"/>
            </a:endParaRPr>
          </a:p>
          <a:p>
            <a:pPr marL="790575" marR="0" lvl="1" indent="-307975" algn="l" rtl="0">
              <a:spcBef>
                <a:spcPts val="600"/>
              </a:spcBef>
              <a:spcAft>
                <a:spcPts val="0"/>
              </a:spcAft>
              <a:buSzPts val="2400"/>
              <a:buFont typeface="Arial"/>
              <a:buChar char="–"/>
            </a:pPr>
            <a:r>
              <a:rPr lang="en-US" sz="2400" b="0" i="0" u="none" strike="noStrike" cap="none">
                <a:latin typeface="Arial"/>
                <a:ea typeface="Arial"/>
                <a:cs typeface="Arial"/>
                <a:sym typeface="Arial"/>
              </a:rPr>
              <a:t>Application of Taverna workflow engine</a:t>
            </a:r>
            <a:endParaRPr sz="2400" b="0" i="0" u="none" strike="noStrike" cap="none">
              <a:latin typeface="Arial"/>
              <a:ea typeface="Arial"/>
              <a:cs typeface="Arial"/>
              <a:sym typeface="Arial"/>
            </a:endParaRPr>
          </a:p>
          <a:p>
            <a:pPr marL="400050" marR="0" lvl="0" indent="-374650" algn="l" rtl="0">
              <a:spcBef>
                <a:spcPts val="600"/>
              </a:spcBef>
              <a:spcAft>
                <a:spcPts val="0"/>
              </a:spcAft>
              <a:buSzPts val="2400"/>
              <a:buFont typeface="Arial"/>
              <a:buChar char="•"/>
            </a:pPr>
            <a:r>
              <a:rPr lang="en-US" sz="2400" b="0" i="0" u="none" strike="noStrike" cap="none">
                <a:latin typeface="Arial"/>
                <a:ea typeface="Arial"/>
                <a:cs typeface="Arial"/>
                <a:sym typeface="Arial"/>
              </a:rPr>
              <a:t>Speed - Christian Seifert PhD 200</a:t>
            </a:r>
            <a:r>
              <a:rPr lang="en-US" sz="2400"/>
              <a:t>9</a:t>
            </a:r>
            <a:endParaRPr sz="2400" b="0" i="0" u="none" strike="noStrike" cap="none">
              <a:latin typeface="Arial"/>
              <a:ea typeface="Arial"/>
              <a:cs typeface="Arial"/>
              <a:sym typeface="Arial"/>
            </a:endParaRPr>
          </a:p>
          <a:p>
            <a:pPr marL="790575" marR="0" lvl="1" indent="-307975" algn="l" rtl="0">
              <a:spcBef>
                <a:spcPts val="600"/>
              </a:spcBef>
              <a:spcAft>
                <a:spcPts val="0"/>
              </a:spcAft>
              <a:buSzPts val="2400"/>
              <a:buFont typeface="Arial"/>
              <a:buChar char="–"/>
            </a:pPr>
            <a:r>
              <a:rPr lang="en-US" sz="2400" b="0" i="0" u="none" strike="noStrike" cap="none">
                <a:latin typeface="Arial"/>
                <a:ea typeface="Arial"/>
                <a:cs typeface="Arial"/>
                <a:sym typeface="Arial"/>
              </a:rPr>
              <a:t>Divide-and-Conquer algorithm</a:t>
            </a:r>
            <a:endParaRPr sz="2400" b="0" i="0" u="none" strike="noStrike" cap="none">
              <a:latin typeface="Arial"/>
              <a:ea typeface="Arial"/>
              <a:cs typeface="Arial"/>
              <a:sym typeface="Arial"/>
            </a:endParaRPr>
          </a:p>
          <a:p>
            <a:pPr marL="400050" marR="0" lvl="0" indent="-374650" algn="l" rtl="0">
              <a:spcBef>
                <a:spcPts val="600"/>
              </a:spcBef>
              <a:spcAft>
                <a:spcPts val="0"/>
              </a:spcAft>
              <a:buSzPts val="2400"/>
              <a:buFont typeface="Arial"/>
              <a:buChar char="•"/>
            </a:pPr>
            <a:r>
              <a:rPr lang="en-US" sz="2400" b="0" i="0" u="none" strike="noStrike" cap="none">
                <a:latin typeface="Arial"/>
                <a:ea typeface="Arial"/>
                <a:cs typeface="Arial"/>
                <a:sym typeface="Arial"/>
              </a:rPr>
              <a:t>Reliability - Jan von Mulert Hons 2012</a:t>
            </a:r>
            <a:endParaRPr sz="2400" b="0" i="0" u="none" strike="noStrike" cap="none">
              <a:latin typeface="Arial"/>
              <a:ea typeface="Arial"/>
              <a:cs typeface="Arial"/>
              <a:sym typeface="Arial"/>
            </a:endParaRPr>
          </a:p>
          <a:p>
            <a:pPr marL="790575" marR="0" lvl="1" indent="-307975" algn="l" rtl="0">
              <a:spcBef>
                <a:spcPts val="600"/>
              </a:spcBef>
              <a:spcAft>
                <a:spcPts val="0"/>
              </a:spcAft>
              <a:buSzPts val="2400"/>
              <a:buFont typeface="Arial"/>
              <a:buChar char="–"/>
            </a:pPr>
            <a:r>
              <a:rPr lang="en-US" sz="2400" b="0" i="0" u="none" strike="noStrike" cap="none">
                <a:latin typeface="Arial"/>
                <a:ea typeface="Arial"/>
                <a:cs typeface="Arial"/>
                <a:sym typeface="Arial"/>
              </a:rPr>
              <a:t>Metasploit testing</a:t>
            </a:r>
            <a:endParaRPr sz="2400"/>
          </a:p>
          <a:p>
            <a:pPr marL="400050" marR="0" lvl="0" indent="-374650" algn="l" rtl="0">
              <a:spcBef>
                <a:spcPts val="600"/>
              </a:spcBef>
              <a:spcAft>
                <a:spcPts val="0"/>
              </a:spcAft>
              <a:buSzPts val="2400"/>
              <a:buFont typeface="Arial"/>
              <a:buChar char="•"/>
            </a:pPr>
            <a:r>
              <a:rPr lang="en-US" sz="2400" b="0" i="0" u="none" strike="noStrike" cap="none">
                <a:latin typeface="Arial"/>
                <a:ea typeface="Arial"/>
                <a:cs typeface="Arial"/>
                <a:sym typeface="Arial"/>
              </a:rPr>
              <a:t>Malware analysis - Vicky Gao Hons 2009</a:t>
            </a:r>
            <a:endParaRPr sz="2400" b="0" i="0" u="none" strike="noStrike" cap="none">
              <a:latin typeface="Arial"/>
              <a:ea typeface="Arial"/>
              <a:cs typeface="Arial"/>
              <a:sym typeface="Arial"/>
            </a:endParaRPr>
          </a:p>
          <a:p>
            <a:pPr marL="790575" marR="0" lvl="1" indent="-307975" algn="l" rtl="0">
              <a:spcBef>
                <a:spcPts val="600"/>
              </a:spcBef>
              <a:spcAft>
                <a:spcPts val="0"/>
              </a:spcAft>
              <a:buSzPts val="2400"/>
              <a:buFont typeface="Arial"/>
              <a:buChar char="–"/>
            </a:pPr>
            <a:r>
              <a:rPr lang="en-US" sz="2400" b="0" i="0" u="none" strike="noStrike" cap="none">
                <a:latin typeface="Arial"/>
                <a:ea typeface="Arial"/>
                <a:cs typeface="Arial"/>
                <a:sym typeface="Arial"/>
              </a:rPr>
              <a:t>Clustering of attacks</a:t>
            </a:r>
            <a:endParaRPr sz="2400" b="0" i="0" u="none" strike="noStrike" cap="none">
              <a:latin typeface="Arial"/>
              <a:ea typeface="Arial"/>
              <a:cs typeface="Arial"/>
              <a:sym typeface="Arial"/>
            </a:endParaRPr>
          </a:p>
          <a:p>
            <a:pPr marL="400050" marR="0" lvl="0" indent="-374650" algn="l" rtl="0">
              <a:spcBef>
                <a:spcPts val="600"/>
              </a:spcBef>
              <a:spcAft>
                <a:spcPts val="0"/>
              </a:spcAft>
              <a:buSzPts val="2400"/>
              <a:buFont typeface="Arial"/>
              <a:buChar char="•"/>
            </a:pPr>
            <a:r>
              <a:rPr lang="en-US" sz="2400">
                <a:solidFill>
                  <a:schemeClr val="dk1"/>
                </a:solidFill>
              </a:rPr>
              <a:t>Empirical measurement studies (2007-2010)</a:t>
            </a:r>
            <a:endParaRPr sz="2400">
              <a:solidFill>
                <a:schemeClr val="dk1"/>
              </a:solidFill>
            </a:endParaRPr>
          </a:p>
          <a:p>
            <a:pPr marL="400050" marR="0" lvl="0" indent="-374650" algn="l" rtl="0">
              <a:spcBef>
                <a:spcPts val="600"/>
              </a:spcBef>
              <a:spcAft>
                <a:spcPts val="0"/>
              </a:spcAft>
              <a:buClr>
                <a:schemeClr val="dk1"/>
              </a:buClr>
              <a:buSzPts val="2400"/>
              <a:buFont typeface="Arial"/>
              <a:buChar char="•"/>
            </a:pPr>
            <a:r>
              <a:rPr lang="en-US" sz="2400">
                <a:solidFill>
                  <a:schemeClr val="dk1"/>
                </a:solidFill>
              </a:rPr>
              <a:t>Android client honeypot (Pacharawit Ngarm 2013/2014)</a:t>
            </a:r>
            <a:endParaRPr sz="2400">
              <a:solidFill>
                <a:schemeClr val="dk1"/>
              </a:solidFill>
            </a:endParaRPr>
          </a:p>
        </p:txBody>
      </p:sp>
      <p:sp>
        <p:nvSpPr>
          <p:cNvPr id="173" name="Google Shape;173;p32"/>
          <p:cNvSpPr txBox="1">
            <a:spLocks noGrp="1"/>
          </p:cNvSpPr>
          <p:nvPr>
            <p:ph type="sldNum" idx="12"/>
          </p:nvPr>
        </p:nvSpPr>
        <p:spPr>
          <a:xfrm>
            <a:off x="6553200" y="6356350"/>
            <a:ext cx="2133600" cy="19738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468302" y="260350"/>
            <a:ext cx="6996300" cy="11430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a:t>Updating Capture-HPC</a:t>
            </a:r>
            <a:endParaRPr/>
          </a:p>
        </p:txBody>
      </p:sp>
      <p:sp>
        <p:nvSpPr>
          <p:cNvPr id="179" name="Google Shape;179;p33"/>
          <p:cNvSpPr/>
          <p:nvPr/>
        </p:nvSpPr>
        <p:spPr>
          <a:xfrm>
            <a:off x="215175" y="1556375"/>
            <a:ext cx="5697600" cy="47244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None/>
            </a:pPr>
            <a:r>
              <a:rPr lang="en-US" sz="2800" i="1"/>
              <a:t>Capturing Cuckoo</a:t>
            </a:r>
            <a:r>
              <a:rPr lang="en-US" sz="2800"/>
              <a:t/>
            </a:r>
            <a:br>
              <a:rPr lang="en-US" sz="2800"/>
            </a:br>
            <a:r>
              <a:rPr lang="en-US" sz="2800"/>
              <a:t>(SG Poly interns 2013/2014).</a:t>
            </a:r>
            <a:endParaRPr sz="2800"/>
          </a:p>
          <a:p>
            <a:pPr marL="0" marR="0" lvl="0" indent="0" algn="l" rtl="0">
              <a:lnSpc>
                <a:spcPct val="100000"/>
              </a:lnSpc>
              <a:spcBef>
                <a:spcPts val="0"/>
              </a:spcBef>
              <a:spcAft>
                <a:spcPts val="0"/>
              </a:spcAft>
              <a:buNone/>
            </a:pPr>
            <a:endParaRPr sz="2800"/>
          </a:p>
          <a:p>
            <a:pPr marL="0" marR="0" lvl="0" indent="0" algn="l" rtl="0">
              <a:lnSpc>
                <a:spcPct val="100000"/>
              </a:lnSpc>
              <a:spcBef>
                <a:spcPts val="0"/>
              </a:spcBef>
              <a:spcAft>
                <a:spcPts val="0"/>
              </a:spcAft>
              <a:buNone/>
            </a:pPr>
            <a:endParaRPr sz="2800"/>
          </a:p>
          <a:p>
            <a:pPr marL="0" marR="0" lvl="0" indent="0" algn="l" rtl="0">
              <a:lnSpc>
                <a:spcPct val="100000"/>
              </a:lnSpc>
              <a:spcBef>
                <a:spcPts val="0"/>
              </a:spcBef>
              <a:spcAft>
                <a:spcPts val="0"/>
              </a:spcAft>
              <a:buNone/>
            </a:pPr>
            <a:endParaRPr sz="2800"/>
          </a:p>
          <a:p>
            <a:pPr marL="0" marR="0" lvl="0" indent="0" algn="l" rtl="0">
              <a:lnSpc>
                <a:spcPct val="100000"/>
              </a:lnSpc>
              <a:spcBef>
                <a:spcPts val="0"/>
              </a:spcBef>
              <a:spcAft>
                <a:spcPts val="0"/>
              </a:spcAft>
              <a:buNone/>
            </a:pPr>
            <a:endParaRPr sz="2800"/>
          </a:p>
          <a:p>
            <a:pPr marL="0" marR="0" lvl="0" indent="0" algn="l" rtl="0">
              <a:lnSpc>
                <a:spcPct val="100000"/>
              </a:lnSpc>
              <a:spcBef>
                <a:spcPts val="0"/>
              </a:spcBef>
              <a:spcAft>
                <a:spcPts val="0"/>
              </a:spcAft>
              <a:buNone/>
            </a:pPr>
            <a:r>
              <a:rPr lang="en-US" sz="2800" i="1"/>
              <a:t>Zombie Beatdown </a:t>
            </a:r>
            <a:r>
              <a:rPr lang="en-US" sz="2800"/>
              <a:t/>
            </a:r>
            <a:br>
              <a:rPr lang="en-US" sz="2800"/>
            </a:br>
            <a:r>
              <a:rPr lang="en-US" sz="2800"/>
              <a:t>(Micah Cinco 2014).</a:t>
            </a:r>
            <a:endParaRPr sz="2800"/>
          </a:p>
        </p:txBody>
      </p:sp>
      <p:sp>
        <p:nvSpPr>
          <p:cNvPr id="180" name="Google Shape;180;p33"/>
          <p:cNvSpPr txBox="1">
            <a:spLocks noGrp="1"/>
          </p:cNvSpPr>
          <p:nvPr>
            <p:ph type="sldNum" idx="12"/>
          </p:nvPr>
        </p:nvSpPr>
        <p:spPr>
          <a:xfrm>
            <a:off x="6553200" y="6356350"/>
            <a:ext cx="2133600" cy="19738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pic>
        <p:nvPicPr>
          <p:cNvPr id="181" name="Google Shape;181;p33" descr="ZOMBIES-zombies-32590100-580-380.jpg"/>
          <p:cNvPicPr preferRelativeResize="0"/>
          <p:nvPr/>
        </p:nvPicPr>
        <p:blipFill>
          <a:blip r:embed="rId3">
            <a:alphaModFix/>
          </a:blip>
          <a:stretch>
            <a:fillRect/>
          </a:stretch>
        </p:blipFill>
        <p:spPr>
          <a:xfrm>
            <a:off x="5570050" y="3708925"/>
            <a:ext cx="3057525" cy="2003204"/>
          </a:xfrm>
          <a:prstGeom prst="rect">
            <a:avLst/>
          </a:prstGeom>
          <a:noFill/>
          <a:ln>
            <a:noFill/>
          </a:ln>
        </p:spPr>
      </p:pic>
      <p:pic>
        <p:nvPicPr>
          <p:cNvPr id="182" name="Google Shape;182;p33" descr="shiningcuckoo.jpg"/>
          <p:cNvPicPr preferRelativeResize="0"/>
          <p:nvPr/>
        </p:nvPicPr>
        <p:blipFill>
          <a:blip r:embed="rId4">
            <a:alphaModFix/>
          </a:blip>
          <a:stretch>
            <a:fillRect/>
          </a:stretch>
        </p:blipFill>
        <p:spPr>
          <a:xfrm>
            <a:off x="5570038" y="1272100"/>
            <a:ext cx="3057525" cy="2343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73425" y="260350"/>
            <a:ext cx="8907000" cy="7866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dirty="0" smtClean="0"/>
              <a:t>(1) Future directions - honeypots</a:t>
            </a:r>
            <a:endParaRPr sz="3600" dirty="0"/>
          </a:p>
        </p:txBody>
      </p:sp>
      <p:sp>
        <p:nvSpPr>
          <p:cNvPr id="188" name="Google Shape;188;p34"/>
          <p:cNvSpPr/>
          <p:nvPr/>
        </p:nvSpPr>
        <p:spPr>
          <a:xfrm>
            <a:off x="381000" y="1124663"/>
            <a:ext cx="7935900" cy="5123700"/>
          </a:xfrm>
          <a:prstGeom prst="rect">
            <a:avLst/>
          </a:prstGeom>
          <a:noFill/>
          <a:ln>
            <a:noFill/>
          </a:ln>
        </p:spPr>
        <p:txBody>
          <a:bodyPr spcFirstLastPara="1" wrap="square" lIns="50800" tIns="50800" rIns="50800" bIns="50800" anchor="t" anchorCtr="0">
            <a:noAutofit/>
          </a:bodyPr>
          <a:lstStyle/>
          <a:p>
            <a:pPr marL="400050" marR="0" lvl="0" indent="-400050" algn="l" rtl="0">
              <a:spcBef>
                <a:spcPts val="0"/>
              </a:spcBef>
              <a:spcAft>
                <a:spcPts val="0"/>
              </a:spcAft>
              <a:buSzPts val="2800"/>
              <a:buFont typeface="Arial"/>
              <a:buChar char="•"/>
            </a:pPr>
            <a:r>
              <a:rPr lang="mi-NZ" sz="2800" dirty="0" smtClean="0"/>
              <a:t>Internet of Things (IoT) highly vulnerable</a:t>
            </a:r>
          </a:p>
          <a:p>
            <a:pPr marL="400050" marR="0" lvl="0" indent="-400050" algn="l" rtl="0">
              <a:spcBef>
                <a:spcPts val="0"/>
              </a:spcBef>
              <a:spcAft>
                <a:spcPts val="0"/>
              </a:spcAft>
              <a:buSzPts val="2800"/>
              <a:buFont typeface="Arial"/>
              <a:buChar char="•"/>
            </a:pPr>
            <a:r>
              <a:rPr lang="mi-NZ" sz="2800" dirty="0" smtClean="0"/>
              <a:t>Hard to patch, rushed to market</a:t>
            </a:r>
          </a:p>
          <a:p>
            <a:pPr marL="400050" marR="0" lvl="0" indent="-400050" algn="l" rtl="0">
              <a:spcBef>
                <a:spcPts val="0"/>
              </a:spcBef>
              <a:spcAft>
                <a:spcPts val="0"/>
              </a:spcAft>
              <a:buSzPts val="2800"/>
              <a:buFont typeface="Arial"/>
              <a:buChar char="•"/>
            </a:pPr>
            <a:r>
              <a:rPr lang="mi-NZ" sz="2800" dirty="0" smtClean="0"/>
              <a:t>Have been used for large scale attacks (Mirai)</a:t>
            </a:r>
          </a:p>
          <a:p>
            <a:pPr marL="400050" marR="0" lvl="0" indent="-400050" algn="l" rtl="0">
              <a:spcBef>
                <a:spcPts val="0"/>
              </a:spcBef>
              <a:spcAft>
                <a:spcPts val="0"/>
              </a:spcAft>
              <a:buSzPts val="2800"/>
              <a:buFont typeface="Arial"/>
              <a:buChar char="•"/>
            </a:pPr>
            <a:r>
              <a:rPr lang="mi-NZ" sz="2800" dirty="0" smtClean="0"/>
              <a:t>Many problems around privacy</a:t>
            </a:r>
          </a:p>
          <a:p>
            <a:pPr marL="400050" marR="0" lvl="0" indent="-400050" algn="l" rtl="0">
              <a:spcBef>
                <a:spcPts val="0"/>
              </a:spcBef>
              <a:spcAft>
                <a:spcPts val="0"/>
              </a:spcAft>
              <a:buSzPts val="2800"/>
              <a:buFont typeface="Arial"/>
              <a:buChar char="•"/>
            </a:pPr>
            <a:r>
              <a:rPr lang="mi-NZ" sz="2800" dirty="0" smtClean="0"/>
              <a:t>Can we use honeypots to help understand and even protect us from attacks?</a:t>
            </a:r>
          </a:p>
          <a:p>
            <a:pPr marL="400050" marR="0" lvl="0" indent="-400050" algn="l" rtl="0">
              <a:spcBef>
                <a:spcPts val="0"/>
              </a:spcBef>
              <a:spcAft>
                <a:spcPts val="0"/>
              </a:spcAft>
              <a:buSzPts val="2800"/>
              <a:buFont typeface="Arial"/>
              <a:buChar char="•"/>
            </a:pPr>
            <a:endParaRPr lang="mi-NZ" sz="2800" dirty="0"/>
          </a:p>
          <a:p>
            <a:pPr marL="400050" marR="0" lvl="0" indent="-400050" algn="l" rtl="0">
              <a:spcBef>
                <a:spcPts val="0"/>
              </a:spcBef>
              <a:spcAft>
                <a:spcPts val="0"/>
              </a:spcAft>
              <a:buSzPts val="2800"/>
              <a:buFont typeface="Arial"/>
              <a:buChar char="•"/>
            </a:pPr>
            <a:r>
              <a:rPr lang="mi-NZ" sz="2800" dirty="0" smtClean="0"/>
              <a:t>PhD Candidate Mr Junaid Haseeb supervised by Dr Masood Mansoori</a:t>
            </a:r>
            <a:endParaRPr sz="2800" dirty="0"/>
          </a:p>
        </p:txBody>
      </p:sp>
      <p:sp>
        <p:nvSpPr>
          <p:cNvPr id="189" name="Google Shape;189;p34"/>
          <p:cNvSpPr txBox="1">
            <a:spLocks noGrp="1"/>
          </p:cNvSpPr>
          <p:nvPr>
            <p:ph type="sldNum" idx="12"/>
          </p:nvPr>
        </p:nvSpPr>
        <p:spPr>
          <a:xfrm>
            <a:off x="6553200" y="6356350"/>
            <a:ext cx="2133600" cy="19738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73425" y="260350"/>
            <a:ext cx="8907000" cy="7866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a:t>(2) Static analysis using machine learning</a:t>
            </a:r>
            <a:endParaRPr sz="3600"/>
          </a:p>
        </p:txBody>
      </p:sp>
      <p:sp>
        <p:nvSpPr>
          <p:cNvPr id="188" name="Google Shape;188;p34"/>
          <p:cNvSpPr/>
          <p:nvPr/>
        </p:nvSpPr>
        <p:spPr>
          <a:xfrm>
            <a:off x="381000" y="1124663"/>
            <a:ext cx="7935900" cy="5123700"/>
          </a:xfrm>
          <a:prstGeom prst="rect">
            <a:avLst/>
          </a:prstGeom>
          <a:noFill/>
          <a:ln>
            <a:noFill/>
          </a:ln>
        </p:spPr>
        <p:txBody>
          <a:bodyPr spcFirstLastPara="1" wrap="square" lIns="50800" tIns="50800" rIns="50800" bIns="50800" anchor="t" anchorCtr="0">
            <a:noAutofit/>
          </a:bodyPr>
          <a:lstStyle/>
          <a:p>
            <a:pPr marL="400050" marR="0" lvl="0" indent="-400050" algn="l" rtl="0">
              <a:spcBef>
                <a:spcPts val="0"/>
              </a:spcBef>
              <a:spcAft>
                <a:spcPts val="0"/>
              </a:spcAft>
              <a:buSzPts val="2800"/>
              <a:buFont typeface="Arial"/>
              <a:buChar char="•"/>
            </a:pPr>
            <a:r>
              <a:rPr lang="en-US" sz="2800"/>
              <a:t>Problem is you spend 10 seconds accessing each page.</a:t>
            </a:r>
            <a:endParaRPr sz="2800"/>
          </a:p>
          <a:p>
            <a:pPr marL="400050" marR="0" lvl="0" indent="-400050" algn="l" rtl="0">
              <a:spcBef>
                <a:spcPts val="0"/>
              </a:spcBef>
              <a:spcAft>
                <a:spcPts val="0"/>
              </a:spcAft>
              <a:buSzPts val="2800"/>
              <a:buFont typeface="Arial"/>
              <a:buChar char="•"/>
            </a:pPr>
            <a:r>
              <a:rPr lang="en-US" sz="2800"/>
              <a:t>Van Lam Le thesis work (2010-2013)</a:t>
            </a:r>
            <a:endParaRPr sz="2800"/>
          </a:p>
          <a:p>
            <a:pPr marL="400050" marR="0" lvl="0" indent="-400050" algn="l" rtl="0">
              <a:spcBef>
                <a:spcPts val="0"/>
              </a:spcBef>
              <a:spcAft>
                <a:spcPts val="0"/>
              </a:spcAft>
              <a:buSzPts val="2800"/>
              <a:buFont typeface="Arial"/>
              <a:buChar char="•"/>
            </a:pPr>
            <a:r>
              <a:rPr lang="en-US" sz="2800"/>
              <a:t>Context of a h</a:t>
            </a:r>
            <a:r>
              <a:rPr lang="en-US" sz="2800" b="0" i="0" u="none" strike="noStrike" cap="none">
                <a:latin typeface="Arial"/>
                <a:ea typeface="Arial"/>
                <a:cs typeface="Arial"/>
                <a:sym typeface="Arial"/>
              </a:rPr>
              <a:t>ybrid honeyclient </a:t>
            </a:r>
            <a:r>
              <a:rPr lang="en-US" sz="2800"/>
              <a:t>architecture</a:t>
            </a:r>
            <a:endParaRPr sz="2800" b="0" i="0" u="none" strike="noStrike" cap="none">
              <a:latin typeface="Arial"/>
              <a:ea typeface="Arial"/>
              <a:cs typeface="Arial"/>
              <a:sym typeface="Arial"/>
            </a:endParaRPr>
          </a:p>
          <a:p>
            <a:pPr marL="790575" marR="0" lvl="1" indent="-333375" algn="l" rtl="0">
              <a:spcBef>
                <a:spcPts val="600"/>
              </a:spcBef>
              <a:spcAft>
                <a:spcPts val="0"/>
              </a:spcAft>
              <a:buSzPts val="2800"/>
              <a:buFont typeface="Arial"/>
              <a:buChar char="–"/>
            </a:pPr>
            <a:r>
              <a:rPr lang="en-US" sz="2800" b="0" i="0" u="none" strike="noStrike" cap="none">
                <a:latin typeface="Arial"/>
                <a:ea typeface="Arial"/>
                <a:cs typeface="Arial"/>
                <a:sym typeface="Arial"/>
              </a:rPr>
              <a:t>Low interaction as a filter </a:t>
            </a:r>
            <a:endParaRPr sz="2800" b="0" i="0" u="none" strike="noStrike" cap="none">
              <a:latin typeface="Arial"/>
              <a:ea typeface="Arial"/>
              <a:cs typeface="Arial"/>
              <a:sym typeface="Arial"/>
            </a:endParaRPr>
          </a:p>
          <a:p>
            <a:pPr marL="790575" marR="0" lvl="1" indent="-333375" algn="l" rtl="0">
              <a:spcBef>
                <a:spcPts val="600"/>
              </a:spcBef>
              <a:spcAft>
                <a:spcPts val="0"/>
              </a:spcAft>
              <a:buSzPts val="2800"/>
              <a:buFont typeface="Arial"/>
              <a:buChar char="–"/>
            </a:pPr>
            <a:r>
              <a:rPr lang="en-US" sz="2800" b="0" i="0" u="none" strike="noStrike" cap="none">
                <a:latin typeface="Arial"/>
                <a:ea typeface="Arial"/>
                <a:cs typeface="Arial"/>
                <a:sym typeface="Arial"/>
              </a:rPr>
              <a:t>Low FN ideally and tunable</a:t>
            </a:r>
            <a:endParaRPr sz="2800" b="0" i="0" u="none" strike="noStrike" cap="none">
              <a:latin typeface="Arial"/>
              <a:ea typeface="Arial"/>
              <a:cs typeface="Arial"/>
              <a:sym typeface="Arial"/>
            </a:endParaRPr>
          </a:p>
          <a:p>
            <a:pPr marL="400050" marR="0" lvl="0" indent="-400050" algn="l" rtl="0">
              <a:lnSpc>
                <a:spcPct val="100000"/>
              </a:lnSpc>
              <a:spcBef>
                <a:spcPts val="600"/>
              </a:spcBef>
              <a:spcAft>
                <a:spcPts val="0"/>
              </a:spcAft>
              <a:buClr>
                <a:srgbClr val="000000"/>
              </a:buClr>
              <a:buSzPts val="2800"/>
              <a:buFont typeface="Arial"/>
              <a:buChar char="•"/>
            </a:pPr>
            <a:r>
              <a:rPr lang="en-US" sz="2800"/>
              <a:t>Evaluation of machine learning techniques</a:t>
            </a:r>
            <a:endParaRPr sz="2800"/>
          </a:p>
          <a:p>
            <a:pPr marL="400050" marR="0" lvl="0" indent="-400050" algn="l" rtl="0">
              <a:lnSpc>
                <a:spcPct val="100000"/>
              </a:lnSpc>
              <a:spcBef>
                <a:spcPts val="600"/>
              </a:spcBef>
              <a:spcAft>
                <a:spcPts val="0"/>
              </a:spcAft>
              <a:buSzPts val="2800"/>
              <a:buFont typeface="Arial"/>
              <a:buChar char="•"/>
            </a:pPr>
            <a:r>
              <a:rPr lang="en-US" sz="2800"/>
              <a:t>Use of information gain to evaluate features</a:t>
            </a:r>
            <a:endParaRPr sz="2800"/>
          </a:p>
          <a:p>
            <a:pPr marL="400050" marR="0" lvl="0" indent="-400050" algn="l" rtl="0">
              <a:lnSpc>
                <a:spcPct val="100000"/>
              </a:lnSpc>
              <a:spcBef>
                <a:spcPts val="600"/>
              </a:spcBef>
              <a:spcAft>
                <a:spcPts val="0"/>
              </a:spcAft>
              <a:buSzPts val="2800"/>
              <a:buFont typeface="Arial"/>
              <a:buChar char="•"/>
            </a:pPr>
            <a:r>
              <a:rPr lang="en-US" sz="2800"/>
              <a:t>Statistical-based threshold-based technique</a:t>
            </a:r>
            <a:endParaRPr sz="2800"/>
          </a:p>
        </p:txBody>
      </p:sp>
      <p:sp>
        <p:nvSpPr>
          <p:cNvPr id="189" name="Google Shape;189;p34"/>
          <p:cNvSpPr txBox="1">
            <a:spLocks noGrp="1"/>
          </p:cNvSpPr>
          <p:nvPr>
            <p:ph type="sldNum" idx="4294967295"/>
          </p:nvPr>
        </p:nvSpPr>
        <p:spPr>
          <a:xfrm>
            <a:off x="6553200" y="6356350"/>
            <a:ext cx="2133600" cy="19738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extLst>
      <p:ext uri="{BB962C8B-B14F-4D97-AF65-F5344CB8AC3E}">
        <p14:creationId xmlns:p14="http://schemas.microsoft.com/office/powerpoint/2010/main" val="295133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73425" y="260350"/>
            <a:ext cx="8907000" cy="7866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dirty="0"/>
              <a:t>(2) </a:t>
            </a:r>
            <a:r>
              <a:rPr lang="en-US" sz="3600" dirty="0" err="1" smtClean="0"/>
              <a:t>DDoS</a:t>
            </a:r>
            <a:r>
              <a:rPr lang="en-US" sz="3600" dirty="0" smtClean="0"/>
              <a:t> and Software defined networking</a:t>
            </a:r>
            <a:endParaRPr sz="3600" dirty="0"/>
          </a:p>
        </p:txBody>
      </p:sp>
      <p:sp>
        <p:nvSpPr>
          <p:cNvPr id="188" name="Google Shape;188;p34"/>
          <p:cNvSpPr/>
          <p:nvPr/>
        </p:nvSpPr>
        <p:spPr>
          <a:xfrm>
            <a:off x="381000" y="1124663"/>
            <a:ext cx="7935900" cy="5123700"/>
          </a:xfrm>
          <a:prstGeom prst="rect">
            <a:avLst/>
          </a:prstGeom>
          <a:noFill/>
          <a:ln>
            <a:noFill/>
          </a:ln>
        </p:spPr>
        <p:txBody>
          <a:bodyPr spcFirstLastPara="1" wrap="square" lIns="50800" tIns="50800" rIns="50800" bIns="50800" anchor="t" anchorCtr="0">
            <a:noAutofit/>
          </a:bodyPr>
          <a:lstStyle/>
          <a:p>
            <a:pPr marL="400050" marR="0" lvl="0" indent="-400050" algn="l" rtl="0">
              <a:spcBef>
                <a:spcPts val="0"/>
              </a:spcBef>
              <a:spcAft>
                <a:spcPts val="0"/>
              </a:spcAft>
              <a:buSzPts val="2800"/>
              <a:buFont typeface="Arial"/>
              <a:buChar char="•"/>
            </a:pPr>
            <a:r>
              <a:rPr lang="mi-NZ" sz="2800" dirty="0" smtClean="0"/>
              <a:t>How to detect low intensity distributed denial of service attacks</a:t>
            </a:r>
          </a:p>
          <a:p>
            <a:pPr marL="400050" lvl="2" indent="-400050">
              <a:buSzPts val="2800"/>
              <a:buFont typeface="Arial"/>
              <a:buChar char="•"/>
            </a:pPr>
            <a:r>
              <a:rPr lang="mi-NZ" sz="2800" dirty="0" smtClean="0"/>
              <a:t>Problem – </a:t>
            </a:r>
            <a:r>
              <a:rPr lang="mi-NZ" sz="2800" b="1" dirty="0" smtClean="0"/>
              <a:t>not enough traffic</a:t>
            </a:r>
            <a:r>
              <a:rPr lang="mi-NZ" sz="2800" dirty="0" smtClean="0"/>
              <a:t> to trigger detectors</a:t>
            </a:r>
          </a:p>
          <a:p>
            <a:pPr marL="400050" lvl="2" indent="-400050">
              <a:buSzPts val="2800"/>
              <a:buFont typeface="Arial"/>
              <a:buChar char="•"/>
            </a:pPr>
            <a:r>
              <a:rPr lang="mi-NZ" sz="2800" dirty="0" smtClean="0"/>
              <a:t>Applied machine learning to </a:t>
            </a:r>
            <a:r>
              <a:rPr lang="mi-NZ" sz="2800" b="1" dirty="0" smtClean="0"/>
              <a:t>correlate patterns</a:t>
            </a:r>
            <a:r>
              <a:rPr lang="mi-NZ" sz="2800" dirty="0" smtClean="0"/>
              <a:t> of attack</a:t>
            </a:r>
          </a:p>
          <a:p>
            <a:pPr marL="400050" lvl="2" indent="-400050">
              <a:buSzPts val="2800"/>
              <a:buFont typeface="Arial"/>
              <a:buChar char="•"/>
            </a:pPr>
            <a:r>
              <a:rPr lang="mi-NZ" sz="2800" dirty="0" smtClean="0"/>
              <a:t>Implemented using software defined networking (new paradigm in network engineering)</a:t>
            </a:r>
          </a:p>
          <a:p>
            <a:pPr marL="400050" lvl="2" indent="-400050">
              <a:buSzPts val="2800"/>
              <a:buFont typeface="Arial"/>
              <a:buChar char="•"/>
            </a:pPr>
            <a:r>
              <a:rPr lang="mi-NZ" sz="2800" dirty="0" smtClean="0"/>
              <a:t>Dr Abigail Koay PhD research (2019).</a:t>
            </a:r>
            <a:endParaRPr sz="2800" dirty="0"/>
          </a:p>
        </p:txBody>
      </p:sp>
      <p:sp>
        <p:nvSpPr>
          <p:cNvPr id="189" name="Google Shape;189;p34"/>
          <p:cNvSpPr txBox="1">
            <a:spLocks noGrp="1"/>
          </p:cNvSpPr>
          <p:nvPr>
            <p:ph type="sldNum" idx="4294967295"/>
          </p:nvPr>
        </p:nvSpPr>
        <p:spPr>
          <a:xfrm>
            <a:off x="6553200" y="6356350"/>
            <a:ext cx="2133600" cy="19738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extLst>
      <p:ext uri="{BB962C8B-B14F-4D97-AF65-F5344CB8AC3E}">
        <p14:creationId xmlns:p14="http://schemas.microsoft.com/office/powerpoint/2010/main" val="398068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73425" y="260350"/>
            <a:ext cx="8907000" cy="7866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dirty="0"/>
              <a:t>(2) </a:t>
            </a:r>
            <a:r>
              <a:rPr lang="en-US" sz="3600" dirty="0" smtClean="0"/>
              <a:t>Future directions – Ransomware</a:t>
            </a:r>
            <a:endParaRPr sz="3600" dirty="0"/>
          </a:p>
        </p:txBody>
      </p:sp>
      <p:sp>
        <p:nvSpPr>
          <p:cNvPr id="188" name="Google Shape;188;p34"/>
          <p:cNvSpPr/>
          <p:nvPr/>
        </p:nvSpPr>
        <p:spPr>
          <a:xfrm>
            <a:off x="381000" y="1124663"/>
            <a:ext cx="7935900" cy="5123700"/>
          </a:xfrm>
          <a:prstGeom prst="rect">
            <a:avLst/>
          </a:prstGeom>
          <a:noFill/>
          <a:ln>
            <a:noFill/>
          </a:ln>
        </p:spPr>
        <p:txBody>
          <a:bodyPr spcFirstLastPara="1" wrap="square" lIns="50800" tIns="50800" rIns="50800" bIns="50800" anchor="t" anchorCtr="0">
            <a:noAutofit/>
          </a:bodyPr>
          <a:lstStyle/>
          <a:p>
            <a:pPr marL="400050" marR="0" lvl="0" indent="-400050" algn="l" rtl="0">
              <a:spcBef>
                <a:spcPts val="0"/>
              </a:spcBef>
              <a:spcAft>
                <a:spcPts val="0"/>
              </a:spcAft>
              <a:buSzPts val="2800"/>
              <a:buFont typeface="Arial"/>
              <a:buChar char="•"/>
            </a:pPr>
            <a:r>
              <a:rPr lang="mi-NZ" sz="2800" dirty="0" smtClean="0"/>
              <a:t>Ransomware is a large problems businesse.s</a:t>
            </a:r>
          </a:p>
          <a:p>
            <a:pPr marL="400050" marR="0" lvl="0" indent="-400050" algn="l" rtl="0">
              <a:spcBef>
                <a:spcPts val="0"/>
              </a:spcBef>
              <a:spcAft>
                <a:spcPts val="0"/>
              </a:spcAft>
              <a:buSzPts val="2800"/>
              <a:buFont typeface="Arial"/>
              <a:buChar char="•"/>
            </a:pPr>
            <a:r>
              <a:rPr lang="mi-NZ" sz="2800" dirty="0" smtClean="0"/>
              <a:t>Costs $11.5 US Billion a year.</a:t>
            </a:r>
          </a:p>
          <a:p>
            <a:pPr marL="400050" marR="0" lvl="0" indent="-400050" algn="l" rtl="0">
              <a:spcBef>
                <a:spcPts val="0"/>
              </a:spcBef>
              <a:spcAft>
                <a:spcPts val="0"/>
              </a:spcAft>
              <a:buSzPts val="2800"/>
              <a:buFont typeface="Arial"/>
              <a:buChar char="•"/>
            </a:pPr>
            <a:r>
              <a:rPr lang="mi-NZ" sz="2800" dirty="0" smtClean="0"/>
              <a:t>Denies you access to your computer.</a:t>
            </a:r>
          </a:p>
          <a:p>
            <a:pPr marL="400050" marR="0" lvl="0" indent="-400050" algn="l" rtl="0">
              <a:spcBef>
                <a:spcPts val="0"/>
              </a:spcBef>
              <a:spcAft>
                <a:spcPts val="0"/>
              </a:spcAft>
              <a:buSzPts val="2800"/>
              <a:buFont typeface="Arial"/>
              <a:buChar char="•"/>
            </a:pPr>
            <a:r>
              <a:rPr lang="mi-NZ" sz="2800" dirty="0" smtClean="0"/>
              <a:t>Problem – many different types and always evolving.</a:t>
            </a:r>
          </a:p>
          <a:p>
            <a:pPr marL="400050" marR="0" lvl="0" indent="-400050" algn="l" rtl="0">
              <a:spcBef>
                <a:spcPts val="0"/>
              </a:spcBef>
              <a:spcAft>
                <a:spcPts val="0"/>
              </a:spcAft>
              <a:buSzPts val="2800"/>
              <a:buFont typeface="Arial"/>
              <a:buChar char="•"/>
            </a:pPr>
            <a:r>
              <a:rPr lang="mi-NZ" sz="2800" dirty="0" smtClean="0"/>
              <a:t>Problem – evades detection</a:t>
            </a:r>
          </a:p>
          <a:p>
            <a:pPr marL="400050" marR="0" lvl="0" indent="-400050" algn="l" rtl="0">
              <a:spcBef>
                <a:spcPts val="0"/>
              </a:spcBef>
              <a:spcAft>
                <a:spcPts val="0"/>
              </a:spcAft>
              <a:buSzPts val="2800"/>
              <a:buFont typeface="Arial"/>
              <a:buChar char="•"/>
            </a:pPr>
            <a:r>
              <a:rPr lang="mi-NZ" sz="2800" dirty="0" smtClean="0"/>
              <a:t>Apply machine learning to this problem</a:t>
            </a:r>
          </a:p>
          <a:p>
            <a:pPr marL="400050" marR="0" lvl="0" indent="-400050" algn="l" rtl="0">
              <a:spcBef>
                <a:spcPts val="0"/>
              </a:spcBef>
              <a:spcAft>
                <a:spcPts val="0"/>
              </a:spcAft>
              <a:buSzPts val="2800"/>
              <a:buFont typeface="Arial"/>
              <a:buChar char="•"/>
            </a:pPr>
            <a:r>
              <a:rPr lang="mi-NZ" sz="2800" dirty="0" smtClean="0"/>
              <a:t>Mr Shabbir Abbasi PhD candidate (2019-)</a:t>
            </a:r>
          </a:p>
        </p:txBody>
      </p:sp>
      <p:sp>
        <p:nvSpPr>
          <p:cNvPr id="189" name="Google Shape;189;p34"/>
          <p:cNvSpPr txBox="1">
            <a:spLocks noGrp="1"/>
          </p:cNvSpPr>
          <p:nvPr>
            <p:ph type="sldNum" idx="4294967295"/>
          </p:nvPr>
        </p:nvSpPr>
        <p:spPr>
          <a:xfrm>
            <a:off x="6553200" y="6356350"/>
            <a:ext cx="2133600" cy="197384"/>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extLst>
      <p:ext uri="{BB962C8B-B14F-4D97-AF65-F5344CB8AC3E}">
        <p14:creationId xmlns:p14="http://schemas.microsoft.com/office/powerpoint/2010/main" val="361718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81000" y="152400"/>
            <a:ext cx="7772400" cy="6963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a:t>(3) Analysing attacker behaviour</a:t>
            </a:r>
            <a:endParaRPr/>
          </a:p>
        </p:txBody>
      </p:sp>
      <p:sp>
        <p:nvSpPr>
          <p:cNvPr id="195" name="Google Shape;195;p35"/>
          <p:cNvSpPr txBox="1">
            <a:spLocks noGrp="1"/>
          </p:cNvSpPr>
          <p:nvPr>
            <p:ph type="body" idx="4294967295"/>
          </p:nvPr>
        </p:nvSpPr>
        <p:spPr>
          <a:xfrm>
            <a:off x="191875" y="957175"/>
            <a:ext cx="8208300" cy="3960900"/>
          </a:xfrm>
          <a:prstGeom prst="rect">
            <a:avLst/>
          </a:prstGeom>
          <a:noFill/>
          <a:ln>
            <a:noFill/>
          </a:ln>
        </p:spPr>
        <p:txBody>
          <a:bodyPr spcFirstLastPara="1" wrap="square" lIns="50800" tIns="50800" rIns="50800" bIns="50800" anchor="t" anchorCtr="0">
            <a:noAutofit/>
          </a:bodyPr>
          <a:lstStyle/>
          <a:p>
            <a:pPr marL="457200" marR="0" lvl="0" indent="0" algn="l" rtl="0">
              <a:spcBef>
                <a:spcPts val="0"/>
              </a:spcBef>
              <a:spcAft>
                <a:spcPts val="0"/>
              </a:spcAft>
              <a:buNone/>
            </a:pPr>
            <a:r>
              <a:rPr lang="en-US" sz="3000" dirty="0" err="1" smtClean="0"/>
              <a:t>Dr</a:t>
            </a:r>
            <a:r>
              <a:rPr lang="en-US" sz="3000" dirty="0" smtClean="0"/>
              <a:t> Masood Mansoori (2018) </a:t>
            </a:r>
          </a:p>
          <a:p>
            <a:pPr marL="457200" marR="0" lvl="0" indent="0" algn="l" rtl="0">
              <a:spcBef>
                <a:spcPts val="0"/>
              </a:spcBef>
              <a:spcAft>
                <a:spcPts val="0"/>
              </a:spcAft>
              <a:buNone/>
            </a:pPr>
            <a:r>
              <a:rPr lang="en-US" sz="3000" b="1" dirty="0" smtClean="0"/>
              <a:t>What</a:t>
            </a:r>
            <a:r>
              <a:rPr lang="en-US" sz="3000" b="1" dirty="0"/>
              <a:t>? </a:t>
            </a:r>
            <a:r>
              <a:rPr lang="en-US" sz="3000" dirty="0"/>
              <a:t>Target users using:</a:t>
            </a:r>
            <a:r>
              <a:rPr lang="en-US" sz="3000" b="0" i="0" u="none" strike="noStrike" cap="none" dirty="0">
                <a:latin typeface="Arial"/>
                <a:ea typeface="Arial"/>
                <a:cs typeface="Arial"/>
                <a:sym typeface="Arial"/>
              </a:rPr>
              <a:t> </a:t>
            </a:r>
            <a:endParaRPr sz="30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 Geographical location</a:t>
            </a:r>
            <a:endParaRPr sz="24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 Common language</a:t>
            </a:r>
            <a:endParaRPr sz="24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 Similar environments (e.g. industry, education)</a:t>
            </a:r>
            <a:endParaRPr sz="24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 Social and cultural elements</a:t>
            </a:r>
            <a:endParaRPr sz="24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 Popular trends</a:t>
            </a:r>
            <a:endParaRPr sz="24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Browser Information: User-agent</a:t>
            </a:r>
            <a:endParaRPr sz="2400" b="0" i="0" u="none" strike="noStrike" cap="none" dirty="0">
              <a:latin typeface="Arial"/>
              <a:ea typeface="Arial"/>
              <a:cs typeface="Arial"/>
              <a:sym typeface="Arial"/>
            </a:endParaRPr>
          </a:p>
          <a:p>
            <a:pPr marL="1143000" marR="0" lvl="2" indent="-228600" algn="l" rtl="0">
              <a:spcBef>
                <a:spcPts val="500"/>
              </a:spcBef>
              <a:spcAft>
                <a:spcPts val="0"/>
              </a:spcAft>
              <a:buSzPts val="2400"/>
              <a:buFont typeface="Arial"/>
              <a:buChar char="•"/>
            </a:pPr>
            <a:r>
              <a:rPr lang="en-US" sz="2400" b="0" i="0" u="none" strike="noStrike" cap="none" dirty="0">
                <a:latin typeface="Arial"/>
                <a:ea typeface="Arial"/>
                <a:cs typeface="Arial"/>
                <a:sym typeface="Arial"/>
              </a:rPr>
              <a:t>Subnet and Network Information</a:t>
            </a:r>
            <a:endParaRPr sz="2400" b="0" i="0" u="none" strike="noStrike" cap="none" dirty="0">
              <a:latin typeface="Arial"/>
              <a:ea typeface="Arial"/>
              <a:cs typeface="Arial"/>
              <a:sym typeface="Arial"/>
            </a:endParaRPr>
          </a:p>
          <a:p>
            <a:pPr marL="457200" marR="0" lvl="0" indent="0" algn="l" rtl="0">
              <a:spcBef>
                <a:spcPts val="500"/>
              </a:spcBef>
              <a:spcAft>
                <a:spcPts val="0"/>
              </a:spcAft>
              <a:buNone/>
            </a:pPr>
            <a:r>
              <a:rPr lang="en-US" sz="3000" b="1" dirty="0"/>
              <a:t>Why? </a:t>
            </a:r>
            <a:r>
              <a:rPr lang="en-US" sz="3000" dirty="0"/>
              <a:t>Evade malware detection systems as well as </a:t>
            </a:r>
            <a:r>
              <a:rPr lang="en-US" sz="3000" dirty="0" err="1"/>
              <a:t>maximise</a:t>
            </a:r>
            <a:r>
              <a:rPr lang="en-US" sz="3000" dirty="0"/>
              <a:t> revenue generation</a:t>
            </a:r>
            <a:endParaRPr sz="3000" dirty="0"/>
          </a:p>
        </p:txBody>
      </p:sp>
      <p:sp>
        <p:nvSpPr>
          <p:cNvPr id="196" name="Google Shape;196;p35"/>
          <p:cNvSpPr txBox="1">
            <a:spLocks noGrp="1"/>
          </p:cNvSpPr>
          <p:nvPr>
            <p:ph type="sldNum" idx="12"/>
          </p:nvPr>
        </p:nvSpPr>
        <p:spPr>
          <a:xfrm>
            <a:off x="3657600" y="6324600"/>
            <a:ext cx="825500" cy="447229"/>
          </a:xfrm>
          <a:prstGeom prst="rect">
            <a:avLst/>
          </a:prstGeom>
          <a:noFill/>
          <a:ln>
            <a:noFill/>
          </a:ln>
        </p:spPr>
        <p:txBody>
          <a:bodyPr spcFirstLastPara="1" wrap="square" lIns="50800" tIns="50800" rIns="50800" bIns="5080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381000" y="152400"/>
            <a:ext cx="7772400" cy="6963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a:t>(3) Analysing attacker behaviour</a:t>
            </a:r>
            <a:endParaRPr/>
          </a:p>
        </p:txBody>
      </p:sp>
      <p:sp>
        <p:nvSpPr>
          <p:cNvPr id="202" name="Google Shape;202;p36"/>
          <p:cNvSpPr txBox="1">
            <a:spLocks noGrp="1"/>
          </p:cNvSpPr>
          <p:nvPr>
            <p:ph type="sldNum" idx="12"/>
          </p:nvPr>
        </p:nvSpPr>
        <p:spPr>
          <a:xfrm>
            <a:off x="3657600" y="6324600"/>
            <a:ext cx="825600" cy="447300"/>
          </a:xfrm>
          <a:prstGeom prst="rect">
            <a:avLst/>
          </a:prstGeom>
          <a:noFill/>
          <a:ln>
            <a:noFill/>
          </a:ln>
        </p:spPr>
        <p:txBody>
          <a:bodyPr spcFirstLastPara="1" wrap="square" lIns="50800" tIns="50800" rIns="50800" bIns="50800" anchor="t" anchorCtr="0">
            <a:noAutofit/>
          </a:bodyPr>
          <a:lstStyle/>
          <a:p>
            <a:pPr marL="0" marR="0" lvl="0" indent="0" algn="r" rtl="0">
              <a:spcBef>
                <a:spcPts val="0"/>
              </a:spcBef>
              <a:spcAft>
                <a:spcPts val="0"/>
              </a:spcAft>
              <a:buNone/>
            </a:pPr>
            <a:r>
              <a:rPr lang="en-US"/>
              <a:t> </a:t>
            </a:r>
            <a:endParaRPr/>
          </a:p>
        </p:txBody>
      </p:sp>
      <p:pic>
        <p:nvPicPr>
          <p:cNvPr id="203" name="Google Shape;203;p36"/>
          <p:cNvPicPr preferRelativeResize="0"/>
          <p:nvPr/>
        </p:nvPicPr>
        <p:blipFill rotWithShape="1">
          <a:blip r:embed="rId3">
            <a:alphaModFix/>
          </a:blip>
          <a:srcRect/>
          <a:stretch/>
        </p:blipFill>
        <p:spPr>
          <a:xfrm>
            <a:off x="289650" y="1230358"/>
            <a:ext cx="3200400" cy="3824400"/>
          </a:xfrm>
          <a:prstGeom prst="rect">
            <a:avLst/>
          </a:prstGeom>
          <a:noFill/>
          <a:ln>
            <a:noFill/>
          </a:ln>
        </p:spPr>
      </p:pic>
      <p:pic>
        <p:nvPicPr>
          <p:cNvPr id="204" name="Google Shape;204;p36"/>
          <p:cNvPicPr preferRelativeResize="0"/>
          <p:nvPr/>
        </p:nvPicPr>
        <p:blipFill rotWithShape="1">
          <a:blip r:embed="rId4">
            <a:alphaModFix/>
          </a:blip>
          <a:srcRect/>
          <a:stretch/>
        </p:blipFill>
        <p:spPr>
          <a:xfrm>
            <a:off x="3657600" y="1001002"/>
            <a:ext cx="5181600" cy="4283100"/>
          </a:xfrm>
          <a:prstGeom prst="rect">
            <a:avLst/>
          </a:prstGeom>
          <a:noFill/>
          <a:ln>
            <a:noFill/>
          </a:ln>
        </p:spPr>
      </p:pic>
      <p:sp>
        <p:nvSpPr>
          <p:cNvPr id="205" name="Google Shape;205;p36"/>
          <p:cNvSpPr txBox="1"/>
          <p:nvPr/>
        </p:nvSpPr>
        <p:spPr>
          <a:xfrm>
            <a:off x="826375" y="4106275"/>
            <a:ext cx="7053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chemeClr val="dk1"/>
                </a:solidFill>
                <a:highlight>
                  <a:srgbClr val="FFFFFF"/>
                </a:highlight>
              </a:rPr>
              <a:t>Browser exploit kits automate attacks</a:t>
            </a:r>
            <a:endParaRPr sz="36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81000" y="152400"/>
            <a:ext cx="7772400" cy="6963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600"/>
              <a:t>(3) Analysing attacker behaviour</a:t>
            </a:r>
            <a:endParaRPr/>
          </a:p>
        </p:txBody>
      </p:sp>
      <p:sp>
        <p:nvSpPr>
          <p:cNvPr id="211" name="Google Shape;211;p37"/>
          <p:cNvSpPr txBox="1">
            <a:spLocks noGrp="1"/>
          </p:cNvSpPr>
          <p:nvPr>
            <p:ph type="sldNum" idx="12"/>
          </p:nvPr>
        </p:nvSpPr>
        <p:spPr>
          <a:xfrm>
            <a:off x="3657600" y="6324600"/>
            <a:ext cx="825600" cy="447300"/>
          </a:xfrm>
          <a:prstGeom prst="rect">
            <a:avLst/>
          </a:prstGeom>
          <a:noFill/>
          <a:ln>
            <a:noFill/>
          </a:ln>
        </p:spPr>
        <p:txBody>
          <a:bodyPr spcFirstLastPara="1" wrap="square" lIns="50800" tIns="50800" rIns="50800" bIns="50800" anchor="t" anchorCtr="0">
            <a:noAutofit/>
          </a:bodyPr>
          <a:lstStyle/>
          <a:p>
            <a:pPr marL="0" marR="0" lvl="0" indent="0" algn="r" rtl="0">
              <a:spcBef>
                <a:spcPts val="0"/>
              </a:spcBef>
              <a:spcAft>
                <a:spcPts val="0"/>
              </a:spcAft>
              <a:buNone/>
            </a:pPr>
            <a:r>
              <a:rPr lang="en-US"/>
              <a:t> </a:t>
            </a:r>
            <a:endParaRPr/>
          </a:p>
        </p:txBody>
      </p:sp>
      <p:sp>
        <p:nvSpPr>
          <p:cNvPr id="212" name="Google Shape;212;p37"/>
          <p:cNvSpPr txBox="1"/>
          <p:nvPr/>
        </p:nvSpPr>
        <p:spPr>
          <a:xfrm>
            <a:off x="826375" y="4106275"/>
            <a:ext cx="70539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dk1"/>
              </a:solidFill>
            </a:endParaRPr>
          </a:p>
        </p:txBody>
      </p:sp>
      <p:sp>
        <p:nvSpPr>
          <p:cNvPr id="213" name="Google Shape;213;p37"/>
          <p:cNvSpPr txBox="1"/>
          <p:nvPr/>
        </p:nvSpPr>
        <p:spPr>
          <a:xfrm>
            <a:off x="826375" y="91825"/>
            <a:ext cx="7053900" cy="594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chemeClr val="dk1"/>
                </a:solidFill>
                <a:highlight>
                  <a:srgbClr val="FFFFFF"/>
                </a:highlight>
              </a:rPr>
              <a:t>Anecdotally attackers deliver different malware to different targets.</a:t>
            </a:r>
            <a:endParaRPr sz="3600" b="1">
              <a:solidFill>
                <a:schemeClr val="dk1"/>
              </a:solidFill>
              <a:highlight>
                <a:srgbClr val="FFFFFF"/>
              </a:highlight>
            </a:endParaRPr>
          </a:p>
          <a:p>
            <a:pPr marL="0" lvl="0" indent="0" algn="l" rtl="0">
              <a:spcBef>
                <a:spcPts val="0"/>
              </a:spcBef>
              <a:spcAft>
                <a:spcPts val="0"/>
              </a:spcAft>
              <a:buNone/>
            </a:pPr>
            <a:endParaRPr sz="3600" b="1">
              <a:solidFill>
                <a:schemeClr val="dk1"/>
              </a:solidFill>
              <a:highlight>
                <a:srgbClr val="FFFFFF"/>
              </a:highlight>
            </a:endParaRPr>
          </a:p>
          <a:p>
            <a:pPr marL="0" lvl="0" indent="0" algn="l" rtl="0">
              <a:spcBef>
                <a:spcPts val="0"/>
              </a:spcBef>
              <a:spcAft>
                <a:spcPts val="0"/>
              </a:spcAft>
              <a:buNone/>
            </a:pPr>
            <a:r>
              <a:rPr lang="en-US" sz="3600" b="1">
                <a:solidFill>
                  <a:schemeClr val="dk1"/>
                </a:solidFill>
                <a:highlight>
                  <a:srgbClr val="FFFFFF"/>
                </a:highlight>
              </a:rPr>
              <a:t>Exploit kits support this.</a:t>
            </a:r>
            <a:endParaRPr sz="3600" b="1">
              <a:solidFill>
                <a:schemeClr val="dk1"/>
              </a:solidFill>
              <a:highlight>
                <a:srgbClr val="FFFFFF"/>
              </a:highlight>
            </a:endParaRPr>
          </a:p>
          <a:p>
            <a:pPr marL="0" lvl="0" indent="0" algn="l" rtl="0">
              <a:spcBef>
                <a:spcPts val="0"/>
              </a:spcBef>
              <a:spcAft>
                <a:spcPts val="0"/>
              </a:spcAft>
              <a:buNone/>
            </a:pPr>
            <a:endParaRPr sz="3600" b="1">
              <a:solidFill>
                <a:schemeClr val="dk1"/>
              </a:solidFill>
              <a:highlight>
                <a:srgbClr val="FFFFFF"/>
              </a:highlight>
            </a:endParaRPr>
          </a:p>
          <a:p>
            <a:pPr marL="0" lvl="0" indent="0" algn="l" rtl="0">
              <a:spcBef>
                <a:spcPts val="0"/>
              </a:spcBef>
              <a:spcAft>
                <a:spcPts val="0"/>
              </a:spcAft>
              <a:buNone/>
            </a:pPr>
            <a:r>
              <a:rPr lang="en-US" sz="3600" b="1">
                <a:solidFill>
                  <a:schemeClr val="dk1"/>
                </a:solidFill>
                <a:highlight>
                  <a:srgbClr val="FFFFFF"/>
                </a:highlight>
              </a:rPr>
              <a:t>Do they actually use it?</a:t>
            </a:r>
            <a:endParaRPr sz="3600" b="1">
              <a:solidFill>
                <a:schemeClr val="dk1"/>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8" descr="upside_down_2.png"/>
          <p:cNvPicPr preferRelativeResize="0"/>
          <p:nvPr/>
        </p:nvPicPr>
        <p:blipFill>
          <a:blip r:embed="rId3">
            <a:alphaModFix/>
          </a:blip>
          <a:stretch>
            <a:fillRect/>
          </a:stretch>
        </p:blipFill>
        <p:spPr>
          <a:xfrm>
            <a:off x="0" y="186038"/>
            <a:ext cx="9144001" cy="6485925"/>
          </a:xfrm>
          <a:prstGeom prst="rect">
            <a:avLst/>
          </a:prstGeom>
          <a:noFill/>
          <a:ln>
            <a:noFill/>
          </a:ln>
        </p:spPr>
      </p:pic>
      <p:sp>
        <p:nvSpPr>
          <p:cNvPr id="219" name="Google Shape;219;p38"/>
          <p:cNvSpPr txBox="1">
            <a:spLocks noGrp="1"/>
          </p:cNvSpPr>
          <p:nvPr>
            <p:ph type="title"/>
          </p:nvPr>
        </p:nvSpPr>
        <p:spPr>
          <a:xfrm>
            <a:off x="179375" y="333375"/>
            <a:ext cx="7772400" cy="6189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200"/>
              <a:t>Empirical Analysis using Distributed HPs</a:t>
            </a:r>
            <a:endParaRPr/>
          </a:p>
        </p:txBody>
      </p:sp>
      <p:sp>
        <p:nvSpPr>
          <p:cNvPr id="220" name="Google Shape;220;p38"/>
          <p:cNvSpPr txBox="1">
            <a:spLocks noGrp="1"/>
          </p:cNvSpPr>
          <p:nvPr>
            <p:ph type="body" idx="4294967295"/>
          </p:nvPr>
        </p:nvSpPr>
        <p:spPr>
          <a:xfrm>
            <a:off x="179378" y="1219200"/>
            <a:ext cx="5887500" cy="3960900"/>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Font typeface="Arial"/>
              <a:buNone/>
            </a:pPr>
            <a:r>
              <a:rPr lang="en-US" sz="2240" b="1" i="0" u="none" strike="noStrike" cap="none">
                <a:highlight>
                  <a:srgbClr val="FFFFFF"/>
                </a:highlight>
                <a:latin typeface="Arial"/>
                <a:ea typeface="Arial"/>
                <a:cs typeface="Arial"/>
                <a:sym typeface="Arial"/>
              </a:rPr>
              <a:t>Visitor’s</a:t>
            </a:r>
            <a:endParaRPr sz="2240" b="1" i="0" u="none" strike="noStrike" cap="none">
              <a:highlight>
                <a:srgbClr val="FFFFFF"/>
              </a:highlight>
              <a:latin typeface="Arial"/>
              <a:ea typeface="Arial"/>
              <a:cs typeface="Arial"/>
              <a:sym typeface="Arial"/>
            </a:endParaRPr>
          </a:p>
          <a:p>
            <a:pPr marL="594359" marR="0" lvl="1" indent="-238759" algn="l" rtl="0">
              <a:spcBef>
                <a:spcPts val="500"/>
              </a:spcBef>
              <a:spcAft>
                <a:spcPts val="0"/>
              </a:spcAft>
              <a:buSzPts val="2240"/>
              <a:buFont typeface="Arial"/>
              <a:buChar char="–"/>
            </a:pPr>
            <a:r>
              <a:rPr lang="en-US" sz="2240" b="1" i="0" u="none" strike="noStrike" cap="none">
                <a:highlight>
                  <a:srgbClr val="FFFFFF"/>
                </a:highlight>
                <a:latin typeface="Arial"/>
                <a:ea typeface="Arial"/>
                <a:cs typeface="Arial"/>
                <a:sym typeface="Arial"/>
              </a:rPr>
              <a:t>HTTP and Browser Header Information</a:t>
            </a:r>
            <a:endParaRPr sz="2240" b="1" i="0" u="none" strike="noStrike" cap="none">
              <a:highlight>
                <a:srgbClr val="FFFFFF"/>
              </a:highlight>
              <a:latin typeface="Arial"/>
              <a:ea typeface="Arial"/>
              <a:cs typeface="Arial"/>
              <a:sym typeface="Arial"/>
            </a:endParaRPr>
          </a:p>
          <a:p>
            <a:pPr marL="914400" marR="0" lvl="2" indent="-190500" algn="l" rtl="0">
              <a:spcBef>
                <a:spcPts val="400"/>
              </a:spcBef>
              <a:spcAft>
                <a:spcPts val="0"/>
              </a:spcAft>
              <a:buSzPts val="1920"/>
              <a:buFont typeface="Arial"/>
              <a:buChar char="•"/>
            </a:pPr>
            <a:r>
              <a:rPr lang="en-US" sz="1920" b="1" i="0" u="none" strike="noStrike" cap="none">
                <a:highlight>
                  <a:srgbClr val="FFFFFF"/>
                </a:highlight>
                <a:latin typeface="Arial"/>
                <a:ea typeface="Arial"/>
                <a:cs typeface="Arial"/>
                <a:sym typeface="Arial"/>
              </a:rPr>
              <a:t>Referrer (Google.co.nz)</a:t>
            </a:r>
            <a:endParaRPr sz="1920" b="1" i="0" u="none" strike="noStrike" cap="none">
              <a:highlight>
                <a:srgbClr val="FFFFFF"/>
              </a:highlight>
              <a:latin typeface="Arial"/>
              <a:ea typeface="Arial"/>
              <a:cs typeface="Arial"/>
              <a:sym typeface="Arial"/>
            </a:endParaRPr>
          </a:p>
          <a:p>
            <a:pPr marL="914400" marR="0" lvl="2" indent="-190500" algn="l" rtl="0">
              <a:spcBef>
                <a:spcPts val="400"/>
              </a:spcBef>
              <a:spcAft>
                <a:spcPts val="0"/>
              </a:spcAft>
              <a:buSzPts val="1920"/>
              <a:buFont typeface="Arial"/>
              <a:buChar char="•"/>
            </a:pPr>
            <a:r>
              <a:rPr lang="en-US" sz="1920" b="1" i="0" u="none" strike="noStrike" cap="none">
                <a:highlight>
                  <a:srgbClr val="FFFFFF"/>
                </a:highlight>
                <a:latin typeface="Arial"/>
                <a:ea typeface="Arial"/>
                <a:cs typeface="Arial"/>
                <a:sym typeface="Arial"/>
              </a:rPr>
              <a:t>User-Agent	</a:t>
            </a:r>
            <a:endParaRPr sz="1920" b="1" i="0" u="none" strike="noStrike" cap="none">
              <a:highlight>
                <a:srgbClr val="FFFFFF"/>
              </a:highlight>
              <a:latin typeface="Arial"/>
              <a:ea typeface="Arial"/>
              <a:cs typeface="Arial"/>
              <a:sym typeface="Arial"/>
            </a:endParaRPr>
          </a:p>
          <a:p>
            <a:pPr marL="1280160" marR="0" lvl="3" indent="-187960" algn="l" rtl="0">
              <a:spcBef>
                <a:spcPts val="300"/>
              </a:spcBef>
              <a:spcAft>
                <a:spcPts val="0"/>
              </a:spcAft>
              <a:buSzPts val="1600"/>
              <a:buFont typeface="Arial"/>
              <a:buChar char="•"/>
            </a:pPr>
            <a:r>
              <a:rPr lang="en-US" sz="1600" b="1" i="0" u="none" strike="noStrike" cap="none">
                <a:highlight>
                  <a:srgbClr val="FFFFFF"/>
                </a:highlight>
                <a:latin typeface="Arial"/>
                <a:ea typeface="Arial"/>
                <a:cs typeface="Arial"/>
                <a:sym typeface="Arial"/>
              </a:rPr>
              <a:t>Language</a:t>
            </a:r>
            <a:endParaRPr sz="1600" b="1" i="0" u="none" strike="noStrike" cap="none">
              <a:highlight>
                <a:srgbClr val="FFFFFF"/>
              </a:highlight>
              <a:latin typeface="Arial"/>
              <a:ea typeface="Arial"/>
              <a:cs typeface="Arial"/>
              <a:sym typeface="Arial"/>
            </a:endParaRPr>
          </a:p>
          <a:p>
            <a:pPr marL="914400" marR="0" lvl="2" indent="-190500" algn="l" rtl="0">
              <a:spcBef>
                <a:spcPts val="400"/>
              </a:spcBef>
              <a:spcAft>
                <a:spcPts val="0"/>
              </a:spcAft>
              <a:buSzPts val="1920"/>
              <a:buFont typeface="Arial"/>
              <a:buChar char="•"/>
            </a:pPr>
            <a:r>
              <a:rPr lang="en-US" sz="1920" b="1" i="0" u="none" strike="noStrike" cap="none">
                <a:highlight>
                  <a:srgbClr val="FFFFFF"/>
                </a:highlight>
                <a:latin typeface="Arial"/>
                <a:ea typeface="Arial"/>
                <a:cs typeface="Arial"/>
                <a:sym typeface="Arial"/>
              </a:rPr>
              <a:t>Time-Zones</a:t>
            </a:r>
            <a:endParaRPr sz="1920" b="1" i="0" u="none" strike="noStrike" cap="none">
              <a:highlight>
                <a:srgbClr val="FFFFFF"/>
              </a:highlight>
              <a:latin typeface="Arial"/>
              <a:ea typeface="Arial"/>
              <a:cs typeface="Arial"/>
              <a:sym typeface="Arial"/>
            </a:endParaRPr>
          </a:p>
          <a:p>
            <a:pPr marL="594359" marR="0" lvl="1" indent="-238759" algn="l" rtl="0">
              <a:spcBef>
                <a:spcPts val="500"/>
              </a:spcBef>
              <a:spcAft>
                <a:spcPts val="0"/>
              </a:spcAft>
              <a:buSzPts val="2240"/>
              <a:buFont typeface="Arial"/>
              <a:buChar char="–"/>
            </a:pPr>
            <a:r>
              <a:rPr lang="en-US" sz="2240" b="1" i="0" u="none" strike="noStrike" cap="none">
                <a:highlight>
                  <a:srgbClr val="FFFFFF"/>
                </a:highlight>
                <a:latin typeface="Arial"/>
                <a:ea typeface="Arial"/>
                <a:cs typeface="Arial"/>
                <a:sym typeface="Arial"/>
              </a:rPr>
              <a:t>Network Information</a:t>
            </a:r>
            <a:endParaRPr sz="2240" b="1" i="0" u="none" strike="noStrike" cap="none">
              <a:highlight>
                <a:srgbClr val="FFFFFF"/>
              </a:highlight>
              <a:latin typeface="Arial"/>
              <a:ea typeface="Arial"/>
              <a:cs typeface="Arial"/>
              <a:sym typeface="Arial"/>
            </a:endParaRPr>
          </a:p>
          <a:p>
            <a:pPr marL="914400" marR="0" lvl="2" indent="-190500" algn="l" rtl="0">
              <a:spcBef>
                <a:spcPts val="400"/>
              </a:spcBef>
              <a:spcAft>
                <a:spcPts val="0"/>
              </a:spcAft>
              <a:buSzPts val="1920"/>
              <a:buFont typeface="Arial"/>
              <a:buChar char="•"/>
            </a:pPr>
            <a:r>
              <a:rPr lang="en-US" sz="1920" b="1" i="0" u="none" strike="noStrike" cap="none">
                <a:highlight>
                  <a:srgbClr val="FFFFFF"/>
                </a:highlight>
                <a:latin typeface="Arial"/>
                <a:ea typeface="Arial"/>
                <a:cs typeface="Arial"/>
                <a:sym typeface="Arial"/>
              </a:rPr>
              <a:t>Subnet</a:t>
            </a:r>
            <a:endParaRPr sz="1920" b="1" i="0" u="none" strike="noStrike" cap="none">
              <a:highlight>
                <a:srgbClr val="FFFFFF"/>
              </a:highlight>
              <a:latin typeface="Arial"/>
              <a:ea typeface="Arial"/>
              <a:cs typeface="Arial"/>
              <a:sym typeface="Arial"/>
            </a:endParaRPr>
          </a:p>
          <a:p>
            <a:pPr marL="914400" marR="0" lvl="2" indent="-190500" algn="l" rtl="0">
              <a:spcBef>
                <a:spcPts val="400"/>
              </a:spcBef>
              <a:spcAft>
                <a:spcPts val="0"/>
              </a:spcAft>
              <a:buSzPts val="1920"/>
              <a:buFont typeface="Arial"/>
              <a:buChar char="•"/>
            </a:pPr>
            <a:r>
              <a:rPr lang="en-US" sz="1920" b="1" i="0" u="none" strike="noStrike" cap="none">
                <a:highlight>
                  <a:srgbClr val="FFFFFF"/>
                </a:highlight>
                <a:latin typeface="Arial"/>
                <a:ea typeface="Arial"/>
                <a:cs typeface="Arial"/>
                <a:sym typeface="Arial"/>
              </a:rPr>
              <a:t>IP Address</a:t>
            </a:r>
            <a:endParaRPr sz="1920" b="1" i="0" u="none" strike="noStrike" cap="none">
              <a:highlight>
                <a:srgbClr val="FFFFFF"/>
              </a:highlight>
              <a:latin typeface="Arial"/>
              <a:ea typeface="Arial"/>
              <a:cs typeface="Arial"/>
              <a:sym typeface="Arial"/>
            </a:endParaRPr>
          </a:p>
          <a:p>
            <a:pPr marL="594359" marR="0" lvl="1" indent="-238759" algn="l" rtl="0">
              <a:spcBef>
                <a:spcPts val="500"/>
              </a:spcBef>
              <a:spcAft>
                <a:spcPts val="0"/>
              </a:spcAft>
              <a:buSzPts val="2240"/>
              <a:buFont typeface="Arial"/>
              <a:buChar char="–"/>
            </a:pPr>
            <a:r>
              <a:rPr lang="en-US" sz="2240" b="1" i="0" u="none" strike="noStrike" cap="none">
                <a:highlight>
                  <a:srgbClr val="FFFFFF"/>
                </a:highlight>
                <a:latin typeface="Arial"/>
                <a:ea typeface="Arial"/>
                <a:cs typeface="Arial"/>
                <a:sym typeface="Arial"/>
              </a:rPr>
              <a:t>Geo-Location Algorithms</a:t>
            </a:r>
            <a:endParaRPr sz="2240" b="1" i="0" u="none" strike="noStrike" cap="none">
              <a:highlight>
                <a:srgbClr val="FFFFFF"/>
              </a:highlight>
              <a:latin typeface="Arial"/>
              <a:ea typeface="Arial"/>
              <a:cs typeface="Arial"/>
              <a:sym typeface="Arial"/>
            </a:endParaRPr>
          </a:p>
          <a:p>
            <a:pPr marL="914400" marR="0" lvl="2" indent="-190500" algn="l" rtl="0">
              <a:spcBef>
                <a:spcPts val="400"/>
              </a:spcBef>
              <a:spcAft>
                <a:spcPts val="0"/>
              </a:spcAft>
              <a:buSzPts val="1920"/>
              <a:buFont typeface="Arial"/>
              <a:buChar char="•"/>
            </a:pPr>
            <a:r>
              <a:rPr lang="en-US" sz="1920" b="1" i="0" u="none" strike="noStrike" cap="none">
                <a:highlight>
                  <a:srgbClr val="FFFFFF"/>
                </a:highlight>
                <a:latin typeface="Arial"/>
                <a:ea typeface="Arial"/>
                <a:cs typeface="Arial"/>
                <a:sym typeface="Arial"/>
              </a:rPr>
              <a:t>Ping and Delay based approach</a:t>
            </a:r>
            <a:endParaRPr b="1">
              <a:highlight>
                <a:srgbClr val="FFFFFF"/>
              </a:highlight>
            </a:endParaRPr>
          </a:p>
        </p:txBody>
      </p:sp>
      <p:sp>
        <p:nvSpPr>
          <p:cNvPr id="221" name="Google Shape;221;p38"/>
          <p:cNvSpPr txBox="1">
            <a:spLocks noGrp="1"/>
          </p:cNvSpPr>
          <p:nvPr>
            <p:ph type="sldNum" idx="12"/>
          </p:nvPr>
        </p:nvSpPr>
        <p:spPr>
          <a:xfrm>
            <a:off x="3657600" y="6324600"/>
            <a:ext cx="825500" cy="447229"/>
          </a:xfrm>
          <a:prstGeom prst="rect">
            <a:avLst/>
          </a:prstGeom>
          <a:noFill/>
          <a:ln>
            <a:noFill/>
          </a:ln>
        </p:spPr>
        <p:txBody>
          <a:bodyPr spcFirstLastPara="1" wrap="square" lIns="50800" tIns="50800" rIns="50800" bIns="5080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15171" y="1452908"/>
            <a:ext cx="8061116" cy="3391745"/>
          </a:xfrm>
        </p:spPr>
        <p:txBody>
          <a:bodyPr spcFirstLastPara="1" vert="horz" wrap="square" lIns="68580" tIns="34290" rIns="68580" bIns="34290" rtlCol="0" anchor="t" anchorCtr="0">
            <a:normAutofit/>
          </a:bodyPr>
          <a:lstStyle/>
          <a:p>
            <a:r>
              <a:rPr lang="en-NZ" sz="1800" dirty="0"/>
              <a:t>The proposed changes </a:t>
            </a:r>
            <a:r>
              <a:rPr lang="en-NZ" sz="1800" dirty="0" smtClean="0"/>
              <a:t>provide </a:t>
            </a:r>
            <a:r>
              <a:rPr lang="en-NZ" sz="1800" dirty="0"/>
              <a:t>two distinct pathways for students who are interested in working or doing research in cybersecurity. </a:t>
            </a:r>
          </a:p>
          <a:p>
            <a:r>
              <a:rPr lang="en-NZ" sz="1800" dirty="0"/>
              <a:t>The BE(Hons) degree </a:t>
            </a:r>
            <a:r>
              <a:rPr lang="en-NZ" sz="1800" dirty="0" smtClean="0"/>
              <a:t>provides </a:t>
            </a:r>
            <a:r>
              <a:rPr lang="en-NZ" sz="1800" dirty="0"/>
              <a:t>a technical degree with a strong professional connection. </a:t>
            </a:r>
          </a:p>
          <a:p>
            <a:r>
              <a:rPr lang="en-NZ" sz="1800" dirty="0"/>
              <a:t>The BSc degree specialisation </a:t>
            </a:r>
            <a:r>
              <a:rPr lang="en-NZ" sz="1800" dirty="0" smtClean="0"/>
              <a:t>allows </a:t>
            </a:r>
            <a:r>
              <a:rPr lang="en-NZ" sz="1800" dirty="0"/>
              <a:t>students to combine cybersecurity with courses focusing on other areas of computer science. </a:t>
            </a:r>
          </a:p>
          <a:p>
            <a:r>
              <a:rPr lang="en-NZ" sz="1800" dirty="0"/>
              <a:t>Build on strong programming and networking expertise.</a:t>
            </a:r>
          </a:p>
          <a:p>
            <a:r>
              <a:rPr lang="en-US" sz="1800" dirty="0"/>
              <a:t>Languages: Java (100-level up), C </a:t>
            </a:r>
            <a:r>
              <a:rPr lang="en-US" sz="1800" dirty="0" smtClean="0"/>
              <a:t>&amp; C++ </a:t>
            </a:r>
            <a:r>
              <a:rPr lang="en-US" sz="1800" dirty="0"/>
              <a:t>(200-level and up), </a:t>
            </a:r>
            <a:r>
              <a:rPr lang="en-US" sz="1800" dirty="0" err="1"/>
              <a:t>Javascript</a:t>
            </a:r>
            <a:r>
              <a:rPr lang="en-US" sz="1800" dirty="0"/>
              <a:t> (300-level and up), C++ (malware course).</a:t>
            </a:r>
            <a:endParaRPr lang="en-NZ" sz="1800" dirty="0"/>
          </a:p>
        </p:txBody>
      </p:sp>
      <p:sp>
        <p:nvSpPr>
          <p:cNvPr id="3" name="Rectangle 2"/>
          <p:cNvSpPr/>
          <p:nvPr/>
        </p:nvSpPr>
        <p:spPr>
          <a:xfrm>
            <a:off x="1073038" y="472770"/>
            <a:ext cx="6545382" cy="646331"/>
          </a:xfrm>
          <a:prstGeom prst="rect">
            <a:avLst/>
          </a:prstGeom>
        </p:spPr>
        <p:txBody>
          <a:bodyPr wrap="none">
            <a:spAutoFit/>
          </a:bodyPr>
          <a:lstStyle/>
          <a:p>
            <a:r>
              <a:rPr lang="en-US" sz="3600" b="1" dirty="0" smtClean="0"/>
              <a:t>BSc and BE in Cybersecurity</a:t>
            </a:r>
            <a:endParaRPr lang="en-NZ" sz="3600" b="1" dirty="0"/>
          </a:p>
        </p:txBody>
      </p:sp>
    </p:spTree>
    <p:extLst>
      <p:ext uri="{BB962C8B-B14F-4D97-AF65-F5344CB8AC3E}">
        <p14:creationId xmlns:p14="http://schemas.microsoft.com/office/powerpoint/2010/main" val="139614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sldNum" idx="12"/>
          </p:nvPr>
        </p:nvSpPr>
        <p:spPr>
          <a:xfrm>
            <a:off x="3657600" y="6324600"/>
            <a:ext cx="825500" cy="447229"/>
          </a:xfrm>
          <a:prstGeom prst="rect">
            <a:avLst/>
          </a:prstGeom>
          <a:noFill/>
          <a:ln>
            <a:noFill/>
          </a:ln>
        </p:spPr>
        <p:txBody>
          <a:bodyPr spcFirstLastPara="1" wrap="square" lIns="50800" tIns="50800" rIns="50800" bIns="50800" anchor="t" anchorCtr="0">
            <a:noAutofit/>
          </a:bodyPr>
          <a:lstStyle/>
          <a:p>
            <a:pPr marL="0" marR="0" lvl="0" indent="0" algn="r" rtl="0">
              <a:spcBef>
                <a:spcPts val="0"/>
              </a:spcBef>
              <a:spcAft>
                <a:spcPts val="0"/>
              </a:spcAft>
              <a:buNone/>
            </a:pPr>
            <a:r>
              <a:rPr lang="en-US"/>
              <a:t> </a:t>
            </a:r>
            <a:endParaRPr/>
          </a:p>
        </p:txBody>
      </p:sp>
      <p:pic>
        <p:nvPicPr>
          <p:cNvPr id="227" name="Google Shape;227;p39"/>
          <p:cNvPicPr preferRelativeResize="0"/>
          <p:nvPr/>
        </p:nvPicPr>
        <p:blipFill rotWithShape="1">
          <a:blip r:embed="rId3">
            <a:alphaModFix/>
          </a:blip>
          <a:srcRect/>
          <a:stretch/>
        </p:blipFill>
        <p:spPr>
          <a:xfrm>
            <a:off x="1600201" y="914400"/>
            <a:ext cx="5037720" cy="5464647"/>
          </a:xfrm>
          <a:prstGeom prst="rect">
            <a:avLst/>
          </a:prstGeom>
          <a:noFill/>
          <a:ln>
            <a:noFill/>
          </a:ln>
        </p:spPr>
      </p:pic>
      <p:cxnSp>
        <p:nvCxnSpPr>
          <p:cNvPr id="228" name="Google Shape;228;p39"/>
          <p:cNvCxnSpPr/>
          <p:nvPr/>
        </p:nvCxnSpPr>
        <p:spPr>
          <a:xfrm flipH="1">
            <a:off x="4038600" y="381000"/>
            <a:ext cx="1371600" cy="533400"/>
          </a:xfrm>
          <a:prstGeom prst="straightConnector1">
            <a:avLst/>
          </a:prstGeom>
          <a:noFill/>
          <a:ln>
            <a:noFill/>
          </a:ln>
        </p:spPr>
      </p:cxnSp>
      <p:sp>
        <p:nvSpPr>
          <p:cNvPr id="229" name="Google Shape;229;p39"/>
          <p:cNvSpPr/>
          <p:nvPr/>
        </p:nvSpPr>
        <p:spPr>
          <a:xfrm>
            <a:off x="5486400" y="147934"/>
            <a:ext cx="1212191" cy="461666"/>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None/>
            </a:pPr>
            <a:r>
              <a:rPr lang="en-US" sz="2400" b="0" i="0" u="none" strike="noStrike" cap="none">
                <a:latin typeface="Arial"/>
                <a:ea typeface="Arial"/>
                <a:cs typeface="Arial"/>
                <a:sym typeface="Arial"/>
              </a:rPr>
              <a:t>Queuer</a:t>
            </a:r>
            <a:endParaRPr/>
          </a:p>
        </p:txBody>
      </p:sp>
      <p:cxnSp>
        <p:nvCxnSpPr>
          <p:cNvPr id="230" name="Google Shape;230;p39"/>
          <p:cNvCxnSpPr/>
          <p:nvPr/>
        </p:nvCxnSpPr>
        <p:spPr>
          <a:xfrm flipH="1">
            <a:off x="5638800" y="2209800"/>
            <a:ext cx="1371600" cy="304800"/>
          </a:xfrm>
          <a:prstGeom prst="straightConnector1">
            <a:avLst/>
          </a:prstGeom>
          <a:noFill/>
          <a:ln>
            <a:noFill/>
          </a:ln>
        </p:spPr>
      </p:cxnSp>
      <p:sp>
        <p:nvSpPr>
          <p:cNvPr id="231" name="Google Shape;231;p39"/>
          <p:cNvSpPr/>
          <p:nvPr/>
        </p:nvSpPr>
        <p:spPr>
          <a:xfrm>
            <a:off x="6705600" y="1371600"/>
            <a:ext cx="1555234" cy="830997"/>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None/>
            </a:pPr>
            <a:r>
              <a:rPr lang="en-US" sz="2400" b="0" i="0" u="none" strike="noStrike" cap="none">
                <a:latin typeface="Arial"/>
                <a:ea typeface="Arial"/>
                <a:cs typeface="Arial"/>
                <a:sym typeface="Arial"/>
              </a:rPr>
              <a:t>Simulated</a:t>
            </a:r>
            <a:endParaRPr sz="2400" b="0" i="0" u="none" strike="noStrike" cap="none">
              <a:latin typeface="Arial"/>
              <a:ea typeface="Arial"/>
              <a:cs typeface="Arial"/>
              <a:sym typeface="Arial"/>
            </a:endParaRPr>
          </a:p>
          <a:p>
            <a:pPr marL="0" marR="0" lvl="0" indent="0" algn="l" rtl="0">
              <a:spcBef>
                <a:spcPts val="0"/>
              </a:spcBef>
              <a:spcAft>
                <a:spcPts val="0"/>
              </a:spcAft>
              <a:buNone/>
            </a:pPr>
            <a:r>
              <a:rPr lang="en-US" sz="2400" b="0" i="0" u="none" strike="noStrike" cap="none">
                <a:latin typeface="Arial"/>
                <a:ea typeface="Arial"/>
                <a:cs typeface="Arial"/>
                <a:sym typeface="Arial"/>
              </a:rPr>
              <a:t>Browser</a:t>
            </a:r>
            <a:endParaRPr/>
          </a:p>
        </p:txBody>
      </p:sp>
      <p:cxnSp>
        <p:nvCxnSpPr>
          <p:cNvPr id="232" name="Google Shape;232;p39"/>
          <p:cNvCxnSpPr/>
          <p:nvPr/>
        </p:nvCxnSpPr>
        <p:spPr>
          <a:xfrm>
            <a:off x="894808" y="3650397"/>
            <a:ext cx="705393" cy="121504"/>
          </a:xfrm>
          <a:prstGeom prst="straightConnector1">
            <a:avLst/>
          </a:prstGeom>
          <a:noFill/>
          <a:ln>
            <a:noFill/>
          </a:ln>
        </p:spPr>
      </p:cxnSp>
      <p:sp>
        <p:nvSpPr>
          <p:cNvPr id="233" name="Google Shape;233;p39"/>
          <p:cNvSpPr/>
          <p:nvPr/>
        </p:nvSpPr>
        <p:spPr>
          <a:xfrm>
            <a:off x="228600" y="2819400"/>
            <a:ext cx="1333947" cy="830997"/>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None/>
            </a:pPr>
            <a:r>
              <a:rPr lang="en-US" sz="2400" b="0" i="0" u="none" strike="noStrike" cap="none">
                <a:latin typeface="Arial"/>
                <a:ea typeface="Arial"/>
                <a:cs typeface="Arial"/>
                <a:sym typeface="Arial"/>
              </a:rPr>
              <a:t>Analysis</a:t>
            </a:r>
            <a:endParaRPr sz="2400" b="0" i="0" u="none" strike="noStrike" cap="none">
              <a:latin typeface="Arial"/>
              <a:ea typeface="Arial"/>
              <a:cs typeface="Arial"/>
              <a:sym typeface="Arial"/>
            </a:endParaRPr>
          </a:p>
          <a:p>
            <a:pPr marL="0" marR="0" lvl="0" indent="0" algn="l" rtl="0">
              <a:spcBef>
                <a:spcPts val="0"/>
              </a:spcBef>
              <a:spcAft>
                <a:spcPts val="0"/>
              </a:spcAft>
              <a:buNone/>
            </a:pPr>
            <a:r>
              <a:rPr lang="en-US" sz="2400" b="0" i="0" u="none" strike="noStrike" cap="none">
                <a:latin typeface="Arial"/>
                <a:ea typeface="Arial"/>
                <a:cs typeface="Arial"/>
                <a:sym typeface="Arial"/>
              </a:rPr>
              <a:t>Module</a:t>
            </a:r>
            <a:endParaRPr/>
          </a:p>
        </p:txBody>
      </p:sp>
      <p:sp>
        <p:nvSpPr>
          <p:cNvPr id="234" name="Google Shape;234;p39"/>
          <p:cNvSpPr txBox="1">
            <a:spLocks noGrp="1"/>
          </p:cNvSpPr>
          <p:nvPr>
            <p:ph type="title"/>
          </p:nvPr>
        </p:nvSpPr>
        <p:spPr>
          <a:xfrm>
            <a:off x="-762000" y="85125"/>
            <a:ext cx="5391600" cy="11430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3872"/>
              <a:t>YALIH (2014)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85200" y="274650"/>
            <a:ext cx="8601600" cy="11430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dirty="0" smtClean="0"/>
              <a:t>(3) Future directions  </a:t>
            </a:r>
            <a:endParaRPr dirty="0"/>
          </a:p>
        </p:txBody>
      </p:sp>
      <p:sp>
        <p:nvSpPr>
          <p:cNvPr id="240" name="Google Shape;240;p40"/>
          <p:cNvSpPr txBox="1">
            <a:spLocks noGrp="1"/>
          </p:cNvSpPr>
          <p:nvPr>
            <p:ph type="body" idx="4294967295"/>
          </p:nvPr>
        </p:nvSpPr>
        <p:spPr>
          <a:xfrm>
            <a:off x="457200" y="1219200"/>
            <a:ext cx="8229600" cy="4983600"/>
          </a:xfrm>
          <a:prstGeom prst="rect">
            <a:avLst/>
          </a:prstGeom>
          <a:noFill/>
          <a:ln>
            <a:noFill/>
          </a:ln>
        </p:spPr>
        <p:txBody>
          <a:bodyPr spcFirstLastPara="1" wrap="square" lIns="50800" tIns="50800" rIns="50800" bIns="50800" anchor="t" anchorCtr="0">
            <a:noAutofit/>
          </a:bodyPr>
          <a:lstStyle/>
          <a:p>
            <a:pPr marL="300037" marR="0" lvl="0" indent="-300037" algn="l" rtl="0">
              <a:lnSpc>
                <a:spcPct val="100000"/>
              </a:lnSpc>
              <a:spcBef>
                <a:spcPts val="0"/>
              </a:spcBef>
              <a:spcAft>
                <a:spcPts val="0"/>
              </a:spcAft>
              <a:buSzPts val="2800"/>
              <a:buFont typeface="Arial"/>
              <a:buChar char="•"/>
            </a:pPr>
            <a:r>
              <a:rPr lang="en-US" sz="2800" dirty="0" smtClean="0"/>
              <a:t>Many projects suitable for undergraduates to assist with and can publish code through NZ </a:t>
            </a:r>
            <a:r>
              <a:rPr lang="en-US" sz="2800" dirty="0" err="1" smtClean="0"/>
              <a:t>Honeynet</a:t>
            </a:r>
            <a:r>
              <a:rPr lang="en-US" sz="2800" dirty="0" smtClean="0"/>
              <a:t> project</a:t>
            </a:r>
          </a:p>
          <a:p>
            <a:pPr marL="300037" marR="0" lvl="0" indent="-300037" algn="l" rtl="0">
              <a:lnSpc>
                <a:spcPct val="100000"/>
              </a:lnSpc>
              <a:spcBef>
                <a:spcPts val="0"/>
              </a:spcBef>
              <a:spcAft>
                <a:spcPts val="0"/>
              </a:spcAft>
              <a:buClr>
                <a:srgbClr val="000000"/>
              </a:buClr>
              <a:buSzPts val="2800"/>
              <a:buFont typeface="Arial"/>
              <a:buChar char="•"/>
            </a:pPr>
            <a:r>
              <a:rPr lang="en-US" sz="2800" dirty="0" smtClean="0"/>
              <a:t>Machine </a:t>
            </a:r>
            <a:r>
              <a:rPr lang="en-US" sz="2800" dirty="0"/>
              <a:t>learning</a:t>
            </a:r>
            <a:endParaRPr sz="2800" dirty="0"/>
          </a:p>
          <a:p>
            <a:pPr marL="783771" marR="0" lvl="1" indent="-301171" algn="l" rtl="0">
              <a:lnSpc>
                <a:spcPct val="100000"/>
              </a:lnSpc>
              <a:spcBef>
                <a:spcPts val="0"/>
              </a:spcBef>
              <a:spcAft>
                <a:spcPts val="0"/>
              </a:spcAft>
              <a:buClr>
                <a:srgbClr val="000000"/>
              </a:buClr>
              <a:buSzPts val="2800"/>
              <a:buFont typeface="Arial"/>
              <a:buChar char="–"/>
            </a:pPr>
            <a:r>
              <a:rPr lang="en-US" sz="2800" dirty="0"/>
              <a:t>Statistical classifiers.</a:t>
            </a:r>
            <a:endParaRPr sz="2800" dirty="0"/>
          </a:p>
          <a:p>
            <a:pPr marL="783771" marR="0" lvl="1" indent="-301171" algn="l" rtl="0">
              <a:lnSpc>
                <a:spcPct val="100000"/>
              </a:lnSpc>
              <a:spcBef>
                <a:spcPts val="0"/>
              </a:spcBef>
              <a:spcAft>
                <a:spcPts val="0"/>
              </a:spcAft>
              <a:buClr>
                <a:srgbClr val="000000"/>
              </a:buClr>
              <a:buSzPts val="2800"/>
              <a:buFont typeface="Arial"/>
              <a:buChar char="–"/>
            </a:pPr>
            <a:r>
              <a:rPr lang="en-US" sz="2800" dirty="0"/>
              <a:t>Supervised learning.</a:t>
            </a:r>
            <a:endParaRPr sz="2800" dirty="0"/>
          </a:p>
          <a:p>
            <a:pPr marL="783771" marR="0" lvl="1" indent="-301171" algn="l" rtl="0">
              <a:lnSpc>
                <a:spcPct val="100000"/>
              </a:lnSpc>
              <a:spcBef>
                <a:spcPts val="0"/>
              </a:spcBef>
              <a:spcAft>
                <a:spcPts val="0"/>
              </a:spcAft>
              <a:buSzPts val="2800"/>
              <a:buChar char="–"/>
            </a:pPr>
            <a:r>
              <a:rPr lang="en-US" sz="2800" dirty="0"/>
              <a:t>Automatic so more scalable.</a:t>
            </a:r>
            <a:endParaRPr sz="2800" dirty="0"/>
          </a:p>
          <a:p>
            <a:pPr marL="0" marR="0" lvl="0" indent="0" algn="l" rtl="0">
              <a:lnSpc>
                <a:spcPct val="100000"/>
              </a:lnSpc>
              <a:spcBef>
                <a:spcPts val="0"/>
              </a:spcBef>
              <a:spcAft>
                <a:spcPts val="0"/>
              </a:spcAft>
              <a:buNone/>
            </a:pPr>
            <a:r>
              <a:rPr lang="en-US" sz="2800" dirty="0"/>
              <a:t>Most approaches use language features (AST).</a:t>
            </a:r>
            <a:endParaRPr sz="2800" dirty="0"/>
          </a:p>
          <a:p>
            <a:pPr marL="0" marR="0" lvl="0" indent="0" algn="l" rtl="0">
              <a:lnSpc>
                <a:spcPct val="100000"/>
              </a:lnSpc>
              <a:spcBef>
                <a:spcPts val="0"/>
              </a:spcBef>
              <a:spcAft>
                <a:spcPts val="0"/>
              </a:spcAft>
              <a:buNone/>
            </a:pPr>
            <a:r>
              <a:rPr lang="en-US" sz="2800" dirty="0"/>
              <a:t>	expressions &amp; assignments</a:t>
            </a:r>
            <a:endParaRPr sz="2800" dirty="0"/>
          </a:p>
          <a:p>
            <a:pPr marL="0" marR="0" lvl="0" indent="0" algn="l" rtl="0">
              <a:lnSpc>
                <a:spcPct val="100000"/>
              </a:lnSpc>
              <a:spcBef>
                <a:spcPts val="0"/>
              </a:spcBef>
              <a:spcAft>
                <a:spcPts val="0"/>
              </a:spcAft>
              <a:buNone/>
            </a:pPr>
            <a:r>
              <a:rPr lang="en-US" sz="2800" dirty="0"/>
              <a:t>What about other machine-learning techniques?</a:t>
            </a:r>
            <a:endParaRPr sz="2800" dirty="0"/>
          </a:p>
          <a:p>
            <a:pPr marL="0" marR="0" lvl="0" indent="0" algn="l" rtl="0">
              <a:lnSpc>
                <a:spcPct val="100000"/>
              </a:lnSpc>
              <a:spcBef>
                <a:spcPts val="0"/>
              </a:spcBef>
              <a:spcAft>
                <a:spcPts val="0"/>
              </a:spcAft>
              <a:buNone/>
            </a:pPr>
            <a:endParaRPr sz="2800" dirty="0"/>
          </a:p>
        </p:txBody>
      </p:sp>
      <p:sp>
        <p:nvSpPr>
          <p:cNvPr id="241" name="Google Shape;241;p40"/>
          <p:cNvSpPr txBox="1">
            <a:spLocks noGrp="1"/>
          </p:cNvSpPr>
          <p:nvPr>
            <p:ph type="sldNum" idx="12"/>
          </p:nvPr>
        </p:nvSpPr>
        <p:spPr>
          <a:xfrm>
            <a:off x="6553200" y="6356350"/>
            <a:ext cx="2133600" cy="197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457200" y="274638"/>
            <a:ext cx="8229600" cy="11430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a:t>Wrap up</a:t>
            </a:r>
            <a:endParaRPr/>
          </a:p>
        </p:txBody>
      </p:sp>
      <p:sp>
        <p:nvSpPr>
          <p:cNvPr id="261" name="Google Shape;261;p43"/>
          <p:cNvSpPr txBox="1">
            <a:spLocks noGrp="1"/>
          </p:cNvSpPr>
          <p:nvPr>
            <p:ph type="body" idx="4294967295"/>
          </p:nvPr>
        </p:nvSpPr>
        <p:spPr>
          <a:xfrm>
            <a:off x="457200" y="1219199"/>
            <a:ext cx="8229600" cy="4526100"/>
          </a:xfrm>
          <a:prstGeom prst="rect">
            <a:avLst/>
          </a:prstGeom>
          <a:noFill/>
          <a:ln>
            <a:noFill/>
          </a:ln>
        </p:spPr>
        <p:txBody>
          <a:bodyPr spcFirstLastPara="1" wrap="square" lIns="50800" tIns="50800" rIns="50800" bIns="50800" anchor="t" anchorCtr="0">
            <a:noAutofit/>
          </a:bodyPr>
          <a:lstStyle/>
          <a:p>
            <a:pPr marL="300037" marR="0" lvl="0" indent="-300037" algn="l" rtl="0">
              <a:lnSpc>
                <a:spcPct val="100000"/>
              </a:lnSpc>
              <a:spcBef>
                <a:spcPts val="0"/>
              </a:spcBef>
              <a:spcAft>
                <a:spcPts val="0"/>
              </a:spcAft>
              <a:buClr>
                <a:schemeClr val="dk1"/>
              </a:buClr>
              <a:buSzPts val="2800"/>
              <a:buFont typeface="Arial"/>
              <a:buChar char="•"/>
            </a:pPr>
            <a:r>
              <a:rPr lang="en-US" sz="2800" dirty="0">
                <a:solidFill>
                  <a:schemeClr val="dk1"/>
                </a:solidFill>
              </a:rPr>
              <a:t>Provided an overview of </a:t>
            </a:r>
            <a:r>
              <a:rPr lang="mi-NZ" sz="2800" dirty="0" smtClean="0">
                <a:solidFill>
                  <a:schemeClr val="dk1"/>
                </a:solidFill>
              </a:rPr>
              <a:t>our courses.</a:t>
            </a:r>
            <a:endParaRPr sz="2800" dirty="0">
              <a:solidFill>
                <a:schemeClr val="dk1"/>
              </a:solidFill>
            </a:endParaRPr>
          </a:p>
          <a:p>
            <a:pPr marL="0" marR="0" lvl="0" indent="0" algn="l" rtl="0">
              <a:lnSpc>
                <a:spcPct val="100000"/>
              </a:lnSpc>
              <a:spcBef>
                <a:spcPts val="0"/>
              </a:spcBef>
              <a:spcAft>
                <a:spcPts val="0"/>
              </a:spcAft>
              <a:buNone/>
            </a:pPr>
            <a:endParaRPr sz="2800" dirty="0">
              <a:solidFill>
                <a:schemeClr val="dk1"/>
              </a:solidFill>
            </a:endParaRPr>
          </a:p>
          <a:p>
            <a:pPr marL="300037" marR="0" lvl="0" indent="-300037" algn="l" rtl="0">
              <a:lnSpc>
                <a:spcPct val="100000"/>
              </a:lnSpc>
              <a:spcBef>
                <a:spcPts val="0"/>
              </a:spcBef>
              <a:spcAft>
                <a:spcPts val="0"/>
              </a:spcAft>
              <a:buClr>
                <a:schemeClr val="dk1"/>
              </a:buClr>
              <a:buSzPts val="2800"/>
              <a:buFont typeface="Arial"/>
              <a:buChar char="•"/>
            </a:pPr>
            <a:r>
              <a:rPr lang="en-US" sz="2800" dirty="0">
                <a:solidFill>
                  <a:schemeClr val="dk1"/>
                </a:solidFill>
              </a:rPr>
              <a:t>Research done here at VUW</a:t>
            </a:r>
            <a:r>
              <a:rPr lang="en-US" sz="2800" dirty="0" smtClean="0">
                <a:solidFill>
                  <a:schemeClr val="dk1"/>
                </a:solidFill>
              </a:rPr>
              <a:t>.</a:t>
            </a:r>
          </a:p>
          <a:p>
            <a:pPr marL="300037" marR="0" lvl="0" indent="-300037" algn="l" rtl="0">
              <a:lnSpc>
                <a:spcPct val="100000"/>
              </a:lnSpc>
              <a:spcBef>
                <a:spcPts val="0"/>
              </a:spcBef>
              <a:spcAft>
                <a:spcPts val="0"/>
              </a:spcAft>
              <a:buClr>
                <a:schemeClr val="dk1"/>
              </a:buClr>
              <a:buSzPts val="2800"/>
              <a:buFont typeface="Arial"/>
              <a:buChar char="•"/>
            </a:pPr>
            <a:endParaRPr lang="en-US" sz="2800" dirty="0">
              <a:solidFill>
                <a:schemeClr val="dk1"/>
              </a:solidFill>
            </a:endParaRPr>
          </a:p>
          <a:p>
            <a:pPr marL="300037" marR="0" lvl="0" indent="-300037" algn="l" rtl="0">
              <a:lnSpc>
                <a:spcPct val="100000"/>
              </a:lnSpc>
              <a:spcBef>
                <a:spcPts val="0"/>
              </a:spcBef>
              <a:spcAft>
                <a:spcPts val="0"/>
              </a:spcAft>
              <a:buClr>
                <a:schemeClr val="dk1"/>
              </a:buClr>
              <a:buSzPts val="2800"/>
              <a:buFont typeface="Arial"/>
              <a:buChar char="•"/>
            </a:pPr>
            <a:r>
              <a:rPr lang="en-US" sz="2800" dirty="0" smtClean="0">
                <a:solidFill>
                  <a:schemeClr val="dk1"/>
                </a:solidFill>
              </a:rPr>
              <a:t>Questions?</a:t>
            </a:r>
          </a:p>
          <a:p>
            <a:pPr marL="300037" marR="0" lvl="0" indent="-300037" algn="l" rtl="0">
              <a:lnSpc>
                <a:spcPct val="100000"/>
              </a:lnSpc>
              <a:spcBef>
                <a:spcPts val="0"/>
              </a:spcBef>
              <a:spcAft>
                <a:spcPts val="0"/>
              </a:spcAft>
              <a:buClr>
                <a:schemeClr val="dk1"/>
              </a:buClr>
              <a:buSzPts val="2800"/>
              <a:buFont typeface="Arial"/>
              <a:buChar char="•"/>
            </a:pPr>
            <a:endParaRPr lang="en-US" sz="2800" dirty="0">
              <a:solidFill>
                <a:schemeClr val="dk1"/>
              </a:solidFill>
            </a:endParaRPr>
          </a:p>
          <a:p>
            <a:pPr marL="300037" marR="0" lvl="0" indent="-300037" algn="l" rtl="0">
              <a:lnSpc>
                <a:spcPct val="100000"/>
              </a:lnSpc>
              <a:spcBef>
                <a:spcPts val="0"/>
              </a:spcBef>
              <a:spcAft>
                <a:spcPts val="0"/>
              </a:spcAft>
              <a:buClr>
                <a:schemeClr val="dk1"/>
              </a:buClr>
              <a:buSzPts val="2800"/>
              <a:buFont typeface="Arial"/>
              <a:buChar char="•"/>
            </a:pPr>
            <a:r>
              <a:rPr lang="en-US" sz="2800" dirty="0" smtClean="0">
                <a:solidFill>
                  <a:schemeClr val="dk1"/>
                </a:solidFill>
              </a:rPr>
              <a:t>Tour </a:t>
            </a:r>
            <a:r>
              <a:rPr lang="en-US" sz="2800" smtClean="0">
                <a:solidFill>
                  <a:schemeClr val="dk1"/>
                </a:solidFill>
              </a:rPr>
              <a:t>of facilities</a:t>
            </a:r>
            <a:endParaRPr sz="2800" dirty="0">
              <a:solidFill>
                <a:schemeClr val="dk1"/>
              </a:solidFill>
            </a:endParaRPr>
          </a:p>
          <a:p>
            <a:pPr marL="0" marR="0" lvl="0" indent="0" algn="l" rtl="0">
              <a:lnSpc>
                <a:spcPct val="100000"/>
              </a:lnSpc>
              <a:spcBef>
                <a:spcPts val="0"/>
              </a:spcBef>
              <a:spcAft>
                <a:spcPts val="0"/>
              </a:spcAft>
              <a:buNone/>
            </a:pPr>
            <a:endParaRPr sz="2800" dirty="0">
              <a:solidFill>
                <a:schemeClr val="dk1"/>
              </a:solidFill>
            </a:endParaRPr>
          </a:p>
          <a:p>
            <a:pPr marL="0" lvl="0" indent="0" algn="l" rtl="0">
              <a:spcBef>
                <a:spcPts val="0"/>
              </a:spcBef>
              <a:spcAft>
                <a:spcPts val="0"/>
              </a:spcAft>
              <a:buNone/>
            </a:pPr>
            <a:endParaRPr sz="2800" dirty="0">
              <a:solidFill>
                <a:schemeClr val="dk1"/>
              </a:solidFill>
            </a:endParaRPr>
          </a:p>
          <a:p>
            <a:pPr marL="0" marR="0" lvl="0" indent="0" algn="l" rtl="0">
              <a:lnSpc>
                <a:spcPct val="100000"/>
              </a:lnSpc>
              <a:spcBef>
                <a:spcPts val="0"/>
              </a:spcBef>
              <a:spcAft>
                <a:spcPts val="0"/>
              </a:spcAft>
              <a:buNone/>
            </a:pPr>
            <a:endParaRPr sz="2800" dirty="0">
              <a:solidFill>
                <a:schemeClr val="dk1"/>
              </a:solidFill>
            </a:endParaRPr>
          </a:p>
          <a:p>
            <a:pPr marL="0" marR="0" lvl="0" indent="0" algn="l" rtl="0">
              <a:lnSpc>
                <a:spcPct val="100000"/>
              </a:lnSpc>
              <a:spcBef>
                <a:spcPts val="0"/>
              </a:spcBef>
              <a:spcAft>
                <a:spcPts val="0"/>
              </a:spcAft>
              <a:buNone/>
            </a:pPr>
            <a:endParaRPr sz="2800" dirty="0">
              <a:solidFill>
                <a:schemeClr val="dk1"/>
              </a:solidFill>
            </a:endParaRPr>
          </a:p>
          <a:p>
            <a:pPr marL="0" marR="0" lvl="0" indent="0" algn="l" rtl="0">
              <a:lnSpc>
                <a:spcPct val="100000"/>
              </a:lnSpc>
              <a:spcBef>
                <a:spcPts val="0"/>
              </a:spcBef>
              <a:spcAft>
                <a:spcPts val="0"/>
              </a:spcAft>
              <a:buNone/>
            </a:pPr>
            <a:endParaRPr sz="2800" dirty="0">
              <a:solidFill>
                <a:schemeClr val="dk1"/>
              </a:solidFill>
            </a:endParaRPr>
          </a:p>
          <a:p>
            <a:pPr marL="0" marR="0" lvl="0" indent="0" algn="l" rtl="0">
              <a:lnSpc>
                <a:spcPct val="100000"/>
              </a:lnSpc>
              <a:spcBef>
                <a:spcPts val="0"/>
              </a:spcBef>
              <a:spcAft>
                <a:spcPts val="0"/>
              </a:spcAft>
              <a:buNone/>
            </a:pPr>
            <a:endParaRPr sz="2800" dirty="0"/>
          </a:p>
          <a:p>
            <a:pPr marL="0" marR="0" lvl="0" indent="0" algn="l" rtl="0">
              <a:lnSpc>
                <a:spcPct val="100000"/>
              </a:lnSpc>
              <a:spcBef>
                <a:spcPts val="0"/>
              </a:spcBef>
              <a:spcAft>
                <a:spcPts val="0"/>
              </a:spcAft>
              <a:buNone/>
            </a:pPr>
            <a:endParaRPr sz="2800" dirty="0"/>
          </a:p>
        </p:txBody>
      </p:sp>
      <p:sp>
        <p:nvSpPr>
          <p:cNvPr id="262" name="Google Shape;262;p43"/>
          <p:cNvSpPr txBox="1">
            <a:spLocks noGrp="1"/>
          </p:cNvSpPr>
          <p:nvPr>
            <p:ph type="sldNum" idx="12"/>
          </p:nvPr>
        </p:nvSpPr>
        <p:spPr>
          <a:xfrm>
            <a:off x="6553200" y="6356350"/>
            <a:ext cx="2133600" cy="197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4313" y="1033374"/>
            <a:ext cx="8476644" cy="4867360"/>
          </a:xfrm>
        </p:spPr>
        <p:txBody>
          <a:bodyPr spcFirstLastPara="1" vert="horz" wrap="square" lIns="68580" tIns="34290" rIns="68580" bIns="34290" rtlCol="0" anchor="t" anchorCtr="0">
            <a:normAutofit lnSpcReduction="10000"/>
          </a:bodyPr>
          <a:lstStyle/>
          <a:p>
            <a:r>
              <a:rPr lang="en-NZ" sz="1700" dirty="0"/>
              <a:t>1 Be able to apply secure programming techniques, software development methods, cryptographic mechanisms, human factors, networks and operating systems to develop secure computer systems, security mechanisms and assessment tools. </a:t>
            </a:r>
          </a:p>
          <a:p>
            <a:r>
              <a:rPr lang="en-NZ" sz="1700" dirty="0"/>
              <a:t>2 Be able to apply adversarial thinking, security evaluation techniques, risk assessment methodologies and incident handling best practices to the operation, maintenance and analysis of computer systems including hardware, software, networks and people. </a:t>
            </a:r>
          </a:p>
          <a:p>
            <a:r>
              <a:rPr lang="en-US" sz="1700" dirty="0"/>
              <a:t>3 </a:t>
            </a:r>
            <a:r>
              <a:rPr lang="en-NZ" sz="1700" dirty="0"/>
              <a:t>An understanding of the role of integrity, ethical behaviour, legal constraints, relevant professional standards, local and international standards in practicing as a computer security professional. </a:t>
            </a:r>
          </a:p>
          <a:p>
            <a:r>
              <a:rPr lang="en-US" sz="1700" dirty="0"/>
              <a:t>4</a:t>
            </a:r>
            <a:r>
              <a:rPr lang="en-NZ" sz="1700" dirty="0"/>
              <a:t> Be equipped with a range of fundamental principles of security engineering that will provide the basis for future learning and enable them to adapt to the constant rapid development of the field. </a:t>
            </a:r>
          </a:p>
          <a:p>
            <a:r>
              <a:rPr lang="en-NZ" sz="1700" dirty="0"/>
              <a:t>5 Have experience of working in teams to build, operate, analyse and test the security of computer systems. Sensitivity to gender, ethnic, cultural and other differences. </a:t>
            </a:r>
          </a:p>
          <a:p>
            <a:r>
              <a:rPr lang="en-NZ" sz="1700" dirty="0"/>
              <a:t>6 Communicates effectively, comprehending and writing effective reports, policies and procedures, summarizing information, making effective oral presentations and giving and receiving clear oral instructions.  </a:t>
            </a:r>
          </a:p>
          <a:p>
            <a:endParaRPr lang="en-NZ" dirty="0"/>
          </a:p>
        </p:txBody>
      </p:sp>
      <p:sp>
        <p:nvSpPr>
          <p:cNvPr id="5" name="Rectangle 4"/>
          <p:cNvSpPr/>
          <p:nvPr/>
        </p:nvSpPr>
        <p:spPr>
          <a:xfrm>
            <a:off x="2258900" y="215592"/>
            <a:ext cx="4519186" cy="646331"/>
          </a:xfrm>
          <a:prstGeom prst="rect">
            <a:avLst/>
          </a:prstGeom>
        </p:spPr>
        <p:txBody>
          <a:bodyPr wrap="none">
            <a:spAutoFit/>
          </a:bodyPr>
          <a:lstStyle/>
          <a:p>
            <a:r>
              <a:rPr lang="en-US" sz="3600" b="1" dirty="0" smtClean="0"/>
              <a:t>Graduate Attributes</a:t>
            </a:r>
            <a:endParaRPr lang="en-NZ" sz="3600" b="1" dirty="0"/>
          </a:p>
        </p:txBody>
      </p:sp>
    </p:spTree>
    <p:extLst>
      <p:ext uri="{BB962C8B-B14F-4D97-AF65-F5344CB8AC3E}">
        <p14:creationId xmlns:p14="http://schemas.microsoft.com/office/powerpoint/2010/main" val="218694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73" y="969472"/>
            <a:ext cx="7315412" cy="4904868"/>
          </a:xfrm>
          <a:prstGeom prst="rect">
            <a:avLst/>
          </a:prstGeom>
        </p:spPr>
      </p:pic>
      <p:sp>
        <p:nvSpPr>
          <p:cNvPr id="3" name="Rectangle 2"/>
          <p:cNvSpPr/>
          <p:nvPr/>
        </p:nvSpPr>
        <p:spPr>
          <a:xfrm>
            <a:off x="3016138" y="158445"/>
            <a:ext cx="3518912" cy="646331"/>
          </a:xfrm>
          <a:prstGeom prst="rect">
            <a:avLst/>
          </a:prstGeom>
        </p:spPr>
        <p:txBody>
          <a:bodyPr wrap="none">
            <a:spAutoFit/>
          </a:bodyPr>
          <a:lstStyle/>
          <a:p>
            <a:r>
              <a:rPr lang="en-US" sz="3600" b="1" dirty="0" smtClean="0"/>
              <a:t>High-level view</a:t>
            </a:r>
            <a:endParaRPr lang="en-NZ" sz="3600" b="1" dirty="0"/>
          </a:p>
        </p:txBody>
      </p:sp>
    </p:spTree>
    <p:extLst>
      <p:ext uri="{BB962C8B-B14F-4D97-AF65-F5344CB8AC3E}">
        <p14:creationId xmlns:p14="http://schemas.microsoft.com/office/powerpoint/2010/main" val="16143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457200" y="274638"/>
            <a:ext cx="8229600" cy="1143000"/>
          </a:xfrm>
          <a:prstGeom prst="rect">
            <a:avLst/>
          </a:prstGeom>
          <a:no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dirty="0"/>
              <a:t>Our Research</a:t>
            </a:r>
            <a:endParaRPr sz="4400" dirty="0"/>
          </a:p>
        </p:txBody>
      </p:sp>
      <p:sp>
        <p:nvSpPr>
          <p:cNvPr id="141" name="Google Shape;141;p27"/>
          <p:cNvSpPr txBox="1">
            <a:spLocks noGrp="1"/>
          </p:cNvSpPr>
          <p:nvPr>
            <p:ph type="body" idx="4294967295"/>
          </p:nvPr>
        </p:nvSpPr>
        <p:spPr>
          <a:xfrm>
            <a:off x="457200" y="1219199"/>
            <a:ext cx="8229600" cy="4526100"/>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None/>
            </a:pPr>
            <a:r>
              <a:rPr lang="en-US" sz="2800" dirty="0"/>
              <a:t>Detecting pages containing malicious code.</a:t>
            </a:r>
            <a:endParaRPr sz="2800" dirty="0"/>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t>    (1) Honeypots.</a:t>
            </a:r>
            <a:endParaRPr sz="2800" dirty="0"/>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t>    (2) Machine learning.</a:t>
            </a:r>
            <a:endParaRPr sz="2800" dirty="0"/>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t>    (3) Attacker </a:t>
            </a:r>
            <a:r>
              <a:rPr lang="en-US" sz="2800" dirty="0" err="1"/>
              <a:t>behaviour</a:t>
            </a:r>
            <a:r>
              <a:rPr lang="en-US" sz="2800" dirty="0"/>
              <a:t>.</a:t>
            </a:r>
            <a:endParaRPr sz="2800" dirty="0"/>
          </a:p>
          <a:p>
            <a:pPr marL="0" marR="0" lvl="0" indent="0" algn="l" rtl="0">
              <a:spcBef>
                <a:spcPts val="0"/>
              </a:spcBef>
              <a:spcAft>
                <a:spcPts val="0"/>
              </a:spcAft>
              <a:buNone/>
            </a:pPr>
            <a:endParaRPr sz="2800" dirty="0"/>
          </a:p>
          <a:p>
            <a:pPr marL="0" marR="0" lvl="0" indent="0" algn="l" rtl="0">
              <a:spcBef>
                <a:spcPts val="0"/>
              </a:spcBef>
              <a:spcAft>
                <a:spcPts val="0"/>
              </a:spcAft>
              <a:buNone/>
            </a:pPr>
            <a:r>
              <a:rPr lang="en-US" sz="2800" dirty="0"/>
              <a:t>    </a:t>
            </a:r>
            <a:endParaRPr sz="2800" dirty="0"/>
          </a:p>
        </p:txBody>
      </p:sp>
      <p:sp>
        <p:nvSpPr>
          <p:cNvPr id="142" name="Google Shape;142;p27"/>
          <p:cNvSpPr txBox="1">
            <a:spLocks noGrp="1"/>
          </p:cNvSpPr>
          <p:nvPr>
            <p:ph type="sldNum" idx="12"/>
          </p:nvPr>
        </p:nvSpPr>
        <p:spPr>
          <a:xfrm>
            <a:off x="6553200" y="6356350"/>
            <a:ext cx="2133600" cy="197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8" name="Google Shape;148;p28"/>
          <p:cNvSpPr txBox="1">
            <a:spLocks noGrp="1"/>
          </p:cNvSpPr>
          <p:nvPr>
            <p:ph type="title"/>
          </p:nvPr>
        </p:nvSpPr>
        <p:spPr>
          <a:xfrm>
            <a:off x="329675" y="592225"/>
            <a:ext cx="5699700" cy="904800"/>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None/>
            </a:pPr>
            <a:r>
              <a:rPr lang="en-US" sz="4400" dirty="0" smtClean="0"/>
              <a:t>(1) Honeypots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468312" y="260350"/>
            <a:ext cx="8229601" cy="11430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Client Honeypots</a:t>
            </a:r>
            <a:endParaRPr/>
          </a:p>
        </p:txBody>
      </p:sp>
      <p:sp>
        <p:nvSpPr>
          <p:cNvPr id="154" name="Google Shape;154;p29"/>
          <p:cNvSpPr/>
          <p:nvPr/>
        </p:nvSpPr>
        <p:spPr>
          <a:xfrm>
            <a:off x="381000" y="1524000"/>
            <a:ext cx="7935914" cy="4724400"/>
          </a:xfrm>
          <a:prstGeom prst="rect">
            <a:avLst/>
          </a:prstGeom>
          <a:noFill/>
          <a:ln>
            <a:noFill/>
          </a:ln>
        </p:spPr>
        <p:txBody>
          <a:bodyPr spcFirstLastPara="1" wrap="square" lIns="50800" tIns="50800" rIns="50800" bIns="50800" anchor="t" anchorCtr="0">
            <a:noAutofit/>
          </a:bodyPr>
          <a:lstStyle/>
          <a:p>
            <a:pPr marL="400050" marR="0" lvl="0" indent="-400050" algn="l" rtl="0">
              <a:spcBef>
                <a:spcPts val="0"/>
              </a:spcBef>
              <a:spcAft>
                <a:spcPts val="0"/>
              </a:spcAft>
              <a:buSzPts val="2800"/>
              <a:buFont typeface="Arial"/>
              <a:buChar char="•"/>
            </a:pPr>
            <a:r>
              <a:rPr lang="en-US" sz="2800" b="0" i="0" u="none" strike="noStrike" cap="none">
                <a:latin typeface="Arial"/>
                <a:ea typeface="Arial"/>
                <a:cs typeface="Arial"/>
                <a:sym typeface="Arial"/>
              </a:rPr>
              <a:t>Security devices that seek out and identify malicious servers.</a:t>
            </a:r>
            <a:endParaRPr sz="2400" b="0" i="0" u="none" strike="noStrike" cap="none">
              <a:latin typeface="Arial"/>
              <a:ea typeface="Arial"/>
              <a:cs typeface="Arial"/>
              <a:sym typeface="Arial"/>
            </a:endParaRPr>
          </a:p>
          <a:p>
            <a:pPr marL="400050" marR="0" lvl="0"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Concentrate on client side of client/ server relationship</a:t>
            </a:r>
            <a:endParaRPr sz="2400" b="0" i="0" u="none" strike="noStrike" cap="none">
              <a:latin typeface="Arial"/>
              <a:ea typeface="Arial"/>
              <a:cs typeface="Arial"/>
              <a:sym typeface="Arial"/>
            </a:endParaRPr>
          </a:p>
          <a:p>
            <a:pPr marL="400050" marR="0" lvl="0"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Purpose</a:t>
            </a:r>
            <a:endParaRPr sz="2400" b="0" i="0" u="none" strike="noStrike" cap="none">
              <a:latin typeface="Arial"/>
              <a:ea typeface="Arial"/>
              <a:cs typeface="Arial"/>
              <a:sym typeface="Arial"/>
            </a:endParaRPr>
          </a:p>
          <a:p>
            <a:pPr marL="742950" marR="0" lvl="1" indent="-285750" algn="l" rtl="0">
              <a:spcBef>
                <a:spcPts val="500"/>
              </a:spcBef>
              <a:spcAft>
                <a:spcPts val="0"/>
              </a:spcAft>
              <a:buSzPts val="2400"/>
              <a:buFont typeface="Arial"/>
              <a:buChar char="–"/>
            </a:pPr>
            <a:r>
              <a:rPr lang="en-US" sz="2400" b="0" i="0" u="none" strike="noStrike" cap="none">
                <a:latin typeface="Arial"/>
                <a:ea typeface="Arial"/>
                <a:cs typeface="Arial"/>
                <a:sym typeface="Arial"/>
              </a:rPr>
              <a:t>Find malicious servers</a:t>
            </a:r>
            <a:endParaRPr sz="2400" b="0" i="0" u="none" strike="noStrike" cap="none">
              <a:latin typeface="Arial"/>
              <a:ea typeface="Arial"/>
              <a:cs typeface="Arial"/>
              <a:sym typeface="Arial"/>
            </a:endParaRPr>
          </a:p>
          <a:p>
            <a:pPr marL="742950" marR="0" lvl="1" indent="-285750" algn="l" rtl="0">
              <a:spcBef>
                <a:spcPts val="500"/>
              </a:spcBef>
              <a:spcAft>
                <a:spcPts val="0"/>
              </a:spcAft>
              <a:buSzPts val="2400"/>
              <a:buFont typeface="Arial"/>
              <a:buChar char="–"/>
            </a:pPr>
            <a:r>
              <a:rPr lang="en-US" sz="2400" b="0" i="0" u="none" strike="noStrike" cap="none">
                <a:latin typeface="Arial"/>
                <a:ea typeface="Arial"/>
                <a:cs typeface="Arial"/>
                <a:sym typeface="Arial"/>
              </a:rPr>
              <a:t>Blacklisting (e.g. DNS Blackholes)</a:t>
            </a:r>
            <a:endParaRPr sz="2400" b="0" i="0" u="none" strike="noStrike" cap="none">
              <a:latin typeface="Arial"/>
              <a:ea typeface="Arial"/>
              <a:cs typeface="Arial"/>
              <a:sym typeface="Arial"/>
            </a:endParaRPr>
          </a:p>
          <a:p>
            <a:pPr marL="742950" marR="0" lvl="1" indent="-285750" algn="l" rtl="0">
              <a:spcBef>
                <a:spcPts val="500"/>
              </a:spcBef>
              <a:spcAft>
                <a:spcPts val="0"/>
              </a:spcAft>
              <a:buSzPts val="2400"/>
              <a:buFont typeface="Arial"/>
              <a:buChar char="–"/>
            </a:pPr>
            <a:r>
              <a:rPr lang="en-US" sz="2400" b="0" i="0" u="none" strike="noStrike" cap="none">
                <a:latin typeface="Arial"/>
                <a:ea typeface="Arial"/>
                <a:cs typeface="Arial"/>
                <a:sym typeface="Arial"/>
              </a:rPr>
              <a:t>Empirical studies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68312" y="260350"/>
            <a:ext cx="8229601" cy="1143000"/>
          </a:xfrm>
          <a:prstGeom prst="rect">
            <a:avLst/>
          </a:prstGeom>
          <a:solidFill>
            <a:srgbClr val="FFFFFF"/>
          </a:solidFill>
          <a:ln>
            <a:noFill/>
          </a:ln>
        </p:spPr>
        <p:txBody>
          <a:bodyPr spcFirstLastPara="1" wrap="square" lIns="50800" tIns="50800" rIns="50800" bIns="50800" anchor="t" anchorCtr="0">
            <a:noAutofit/>
          </a:bodyPr>
          <a:lstStyle/>
          <a:p>
            <a:pPr marL="0" marR="0" lvl="0" indent="0" algn="ctr" rtl="0">
              <a:spcBef>
                <a:spcPts val="0"/>
              </a:spcBef>
              <a:spcAft>
                <a:spcPts val="0"/>
              </a:spcAft>
              <a:buNone/>
            </a:pPr>
            <a:r>
              <a:rPr lang="en-US" sz="4400" b="0" i="0" u="none" strike="noStrike" cap="none">
                <a:latin typeface="Arial"/>
                <a:ea typeface="Arial"/>
                <a:cs typeface="Arial"/>
                <a:sym typeface="Arial"/>
              </a:rPr>
              <a:t>Spectrum</a:t>
            </a:r>
            <a:endParaRPr/>
          </a:p>
        </p:txBody>
      </p:sp>
      <p:sp>
        <p:nvSpPr>
          <p:cNvPr id="160" name="Google Shape;160;p30"/>
          <p:cNvSpPr/>
          <p:nvPr/>
        </p:nvSpPr>
        <p:spPr>
          <a:xfrm>
            <a:off x="381000" y="1295400"/>
            <a:ext cx="7935914" cy="4724400"/>
          </a:xfrm>
          <a:prstGeom prst="rect">
            <a:avLst/>
          </a:prstGeom>
          <a:noFill/>
          <a:ln>
            <a:noFill/>
          </a:ln>
        </p:spPr>
        <p:txBody>
          <a:bodyPr spcFirstLastPara="1" wrap="square" lIns="50800" tIns="50800" rIns="50800" bIns="50800" anchor="t" anchorCtr="0">
            <a:noAutofit/>
          </a:bodyPr>
          <a:lstStyle/>
          <a:p>
            <a:pPr marL="400050" marR="0" lvl="0" indent="-400050" algn="l" rtl="0">
              <a:spcBef>
                <a:spcPts val="0"/>
              </a:spcBef>
              <a:spcAft>
                <a:spcPts val="0"/>
              </a:spcAft>
              <a:buSzPts val="2800"/>
              <a:buFont typeface="Arial"/>
              <a:buChar char="•"/>
            </a:pPr>
            <a:r>
              <a:rPr lang="en-US" sz="2800" b="0" i="0" u="none" strike="noStrike" cap="none">
                <a:latin typeface="Arial"/>
                <a:ea typeface="Arial"/>
                <a:cs typeface="Arial"/>
                <a:sym typeface="Arial"/>
              </a:rPr>
              <a:t>High-interaction:</a:t>
            </a:r>
            <a:endParaRPr sz="2400" b="0" i="0" u="none" strike="noStrike" cap="none">
              <a:latin typeface="Arial"/>
              <a:ea typeface="Arial"/>
              <a:cs typeface="Arial"/>
              <a:sym typeface="Arial"/>
            </a:endParaRPr>
          </a:p>
          <a:p>
            <a:pPr marL="857250" marR="0" lvl="2"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Behaviour based (misuse rules).</a:t>
            </a:r>
            <a:endParaRPr sz="2400" b="0" i="0" u="none" strike="noStrike" cap="none">
              <a:latin typeface="Arial"/>
              <a:ea typeface="Arial"/>
              <a:cs typeface="Arial"/>
              <a:sym typeface="Arial"/>
            </a:endParaRPr>
          </a:p>
          <a:p>
            <a:pPr marL="857250" marR="0" lvl="1"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Virtualised environments.</a:t>
            </a:r>
            <a:endParaRPr sz="2400" b="0" i="0" u="none" strike="noStrike" cap="none">
              <a:latin typeface="Arial"/>
              <a:ea typeface="Arial"/>
              <a:cs typeface="Arial"/>
              <a:sym typeface="Arial"/>
            </a:endParaRPr>
          </a:p>
          <a:p>
            <a:pPr marL="857250" marR="0" lvl="1"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Whole operating systems and clients.</a:t>
            </a:r>
            <a:endParaRPr sz="2400" b="0" i="0" u="none" strike="noStrike" cap="none">
              <a:latin typeface="Arial"/>
              <a:ea typeface="Arial"/>
              <a:cs typeface="Arial"/>
              <a:sym typeface="Arial"/>
            </a:endParaRPr>
          </a:p>
          <a:p>
            <a:pPr marL="857250" marR="0" lvl="1"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Low false positives but slow.</a:t>
            </a:r>
            <a:endParaRPr sz="2400" b="0" i="0" u="none" strike="noStrike" cap="none">
              <a:latin typeface="Arial"/>
              <a:ea typeface="Arial"/>
              <a:cs typeface="Arial"/>
              <a:sym typeface="Arial"/>
            </a:endParaRPr>
          </a:p>
          <a:p>
            <a:pPr marL="400050" marR="0" lvl="0"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Low-interaction:</a:t>
            </a:r>
            <a:endParaRPr sz="2400" b="0" i="0" u="none" strike="noStrike" cap="none">
              <a:latin typeface="Arial"/>
              <a:ea typeface="Arial"/>
              <a:cs typeface="Arial"/>
              <a:sym typeface="Arial"/>
            </a:endParaRPr>
          </a:p>
          <a:p>
            <a:pPr marL="857250" marR="0" lvl="1"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Content based (signatures, decision-trees or statistical machine learning).</a:t>
            </a:r>
            <a:endParaRPr sz="2400" b="0" i="0" u="none" strike="noStrike" cap="none">
              <a:latin typeface="Arial"/>
              <a:ea typeface="Arial"/>
              <a:cs typeface="Arial"/>
              <a:sym typeface="Arial"/>
            </a:endParaRPr>
          </a:p>
          <a:p>
            <a:pPr marL="857250" marR="0" lvl="1" indent="-400050" algn="l" rtl="0">
              <a:spcBef>
                <a:spcPts val="600"/>
              </a:spcBef>
              <a:spcAft>
                <a:spcPts val="0"/>
              </a:spcAft>
              <a:buSzPts val="2800"/>
              <a:buFont typeface="Arial"/>
              <a:buChar char="•"/>
            </a:pPr>
            <a:r>
              <a:rPr lang="en-US" sz="2800" b="0" i="0" u="none" strike="noStrike" cap="none">
                <a:latin typeface="Arial"/>
                <a:ea typeface="Arial"/>
                <a:cs typeface="Arial"/>
                <a:sym typeface="Arial"/>
              </a:rPr>
              <a:t>Higher false positives but fast.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1"/>
          <p:cNvPicPr preferRelativeResize="0"/>
          <p:nvPr/>
        </p:nvPicPr>
        <p:blipFill rotWithShape="1">
          <a:blip r:embed="rId3">
            <a:alphaModFix/>
          </a:blip>
          <a:srcRect/>
          <a:stretch/>
        </p:blipFill>
        <p:spPr>
          <a:xfrm>
            <a:off x="4071325" y="0"/>
            <a:ext cx="4931100" cy="5927100"/>
          </a:xfrm>
          <a:prstGeom prst="rect">
            <a:avLst/>
          </a:prstGeom>
          <a:noFill/>
          <a:ln>
            <a:noFill/>
          </a:ln>
        </p:spPr>
      </p:pic>
      <p:sp>
        <p:nvSpPr>
          <p:cNvPr id="166" name="Google Shape;166;p31"/>
          <p:cNvSpPr txBox="1">
            <a:spLocks noGrp="1"/>
          </p:cNvSpPr>
          <p:nvPr>
            <p:ph type="title"/>
          </p:nvPr>
        </p:nvSpPr>
        <p:spPr>
          <a:xfrm>
            <a:off x="495700" y="179875"/>
            <a:ext cx="3060000" cy="3698100"/>
          </a:xfrm>
          <a:prstGeom prst="rect">
            <a:avLst/>
          </a:prstGeom>
          <a:noFill/>
          <a:ln>
            <a:noFill/>
          </a:ln>
        </p:spPr>
        <p:txBody>
          <a:bodyPr spcFirstLastPara="1" wrap="square" lIns="50800" tIns="50800" rIns="50800" bIns="50800" anchor="t" anchorCtr="0">
            <a:noAutofit/>
          </a:bodyPr>
          <a:lstStyle/>
          <a:p>
            <a:pPr marL="0" marR="0" lvl="0" indent="0" algn="l" rtl="0">
              <a:spcBef>
                <a:spcPts val="0"/>
              </a:spcBef>
              <a:spcAft>
                <a:spcPts val="0"/>
              </a:spcAft>
              <a:buNone/>
            </a:pPr>
            <a:r>
              <a:rPr lang="en-US" sz="3000" dirty="0"/>
              <a:t>1. </a:t>
            </a:r>
            <a:endParaRPr sz="3000" dirty="0"/>
          </a:p>
          <a:p>
            <a:pPr marL="0" marR="0" lvl="0" indent="0" algn="l" rtl="0">
              <a:spcBef>
                <a:spcPts val="0"/>
              </a:spcBef>
              <a:spcAft>
                <a:spcPts val="0"/>
              </a:spcAft>
              <a:buNone/>
            </a:pPr>
            <a:endParaRPr sz="3000" dirty="0"/>
          </a:p>
          <a:p>
            <a:pPr marL="0" marR="0" lvl="0" indent="0" algn="l" rtl="0">
              <a:spcBef>
                <a:spcPts val="0"/>
              </a:spcBef>
              <a:spcAft>
                <a:spcPts val="0"/>
              </a:spcAft>
              <a:buNone/>
            </a:pPr>
            <a:r>
              <a:rPr lang="en-US" sz="3000" dirty="0"/>
              <a:t>Misuse-based Detection using Capture-HPC </a:t>
            </a:r>
            <a:r>
              <a:rPr lang="en-US" sz="3000" dirty="0" smtClean="0"/>
              <a:t/>
            </a:r>
            <a:br>
              <a:rPr lang="en-US" sz="3000" dirty="0" smtClean="0"/>
            </a:br>
            <a:r>
              <a:rPr lang="en-US" sz="3000" dirty="0" err="1" smtClean="0"/>
              <a:t>Dr</a:t>
            </a:r>
            <a:r>
              <a:rPr lang="en-US" sz="3000" dirty="0" smtClean="0"/>
              <a:t> Christian Seifert</a:t>
            </a:r>
            <a:endParaRPr sz="3000" dirty="0"/>
          </a:p>
        </p:txBody>
      </p:sp>
    </p:spTree>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99CCFF"/>
      </a:accent1>
      <a:accent2>
        <a:srgbClr val="CCCCFF"/>
      </a:accent2>
      <a:accent3>
        <a:srgbClr val="FFFFFF"/>
      </a:accent3>
      <a:accent4>
        <a:srgbClr val="000000"/>
      </a:accent4>
      <a:accent5>
        <a:srgbClr val="3333CC"/>
      </a:accent5>
      <a:accent6>
        <a:srgbClr val="AF67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855</Words>
  <Application>Microsoft Office PowerPoint</Application>
  <PresentationFormat>On-screen Show (4:3)</PresentationFormat>
  <Paragraphs>185</Paragraphs>
  <Slides>22</Slides>
  <Notes>19</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Default</vt:lpstr>
      <vt:lpstr>Cybersecurity at VUW</vt:lpstr>
      <vt:lpstr>PowerPoint Presentation</vt:lpstr>
      <vt:lpstr>PowerPoint Presentation</vt:lpstr>
      <vt:lpstr>PowerPoint Presentation</vt:lpstr>
      <vt:lpstr>Our Research</vt:lpstr>
      <vt:lpstr>(1) Honeypots</vt:lpstr>
      <vt:lpstr>Client Honeypots</vt:lpstr>
      <vt:lpstr>Spectrum</vt:lpstr>
      <vt:lpstr>1.   Misuse-based Detection using Capture-HPC  Dr Christian Seifert</vt:lpstr>
      <vt:lpstr>Application/extensions</vt:lpstr>
      <vt:lpstr>Updating Capture-HPC</vt:lpstr>
      <vt:lpstr>(1) Future directions - honeypots</vt:lpstr>
      <vt:lpstr>(2) Static analysis using machine learning</vt:lpstr>
      <vt:lpstr>(2) DDoS and Software defined networking</vt:lpstr>
      <vt:lpstr>(2) Future directions – Ransomware</vt:lpstr>
      <vt:lpstr>(3) Analysing attacker behaviour</vt:lpstr>
      <vt:lpstr>(3) Analysing attacker behaviour</vt:lpstr>
      <vt:lpstr>(3) Analysing attacker behaviour</vt:lpstr>
      <vt:lpstr>Empirical Analysis using Distributed HPs</vt:lpstr>
      <vt:lpstr>YALIH (2014)</vt:lpstr>
      <vt:lpstr>(3) Future directions  </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Research at VUW</dc:title>
  <dc:creator>Ian Welch</dc:creator>
  <cp:lastModifiedBy>Ian Welch</cp:lastModifiedBy>
  <cp:revision>12</cp:revision>
  <dcterms:modified xsi:type="dcterms:W3CDTF">2019-03-18T01:06:58Z</dcterms:modified>
</cp:coreProperties>
</file>