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3"/>
  </p:notesMasterIdLst>
  <p:sldIdLst>
    <p:sldId id="309" r:id="rId2"/>
    <p:sldId id="476" r:id="rId3"/>
    <p:sldId id="483" r:id="rId4"/>
    <p:sldId id="442" r:id="rId5"/>
    <p:sldId id="441" r:id="rId6"/>
    <p:sldId id="493" r:id="rId7"/>
    <p:sldId id="518" r:id="rId8"/>
    <p:sldId id="478" r:id="rId9"/>
    <p:sldId id="497" r:id="rId10"/>
    <p:sldId id="519" r:id="rId11"/>
    <p:sldId id="52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2EA"/>
    <a:srgbClr val="EB5600"/>
    <a:srgbClr val="0F5737"/>
    <a:srgbClr val="F8CECC"/>
    <a:srgbClr val="015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0" autoAdjust="0"/>
    <p:restoredTop sz="88341" autoAdjust="0"/>
  </p:normalViewPr>
  <p:slideViewPr>
    <p:cSldViewPr snapToGrid="0" showGuides="1">
      <p:cViewPr varScale="1">
        <p:scale>
          <a:sx n="79" d="100"/>
          <a:sy n="79" d="100"/>
        </p:scale>
        <p:origin x="118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4989"/>
    </p:cViewPr>
  </p:sorterViewPr>
  <p:notesViewPr>
    <p:cSldViewPr snapToGrid="0" showGuides="1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6C4DA-E620-4CF5-B7EF-3603410648D1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C3D89-FD20-40C9-9896-D09955FDCD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891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508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zh-CN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358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zh-CN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358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82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8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386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93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zh-CN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33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zh-CN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4846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zh-CN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4846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zh-CN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26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zh-CN" altLang="zh-CN" sz="1800" kern="1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C3D89-FD20-40C9-9896-D09955FDCD5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35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6A6319-A745-4D0F-9D07-B4273D19F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0E6E81-18CC-4162-BE5B-29A6A7358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70BE4B-E07D-423B-A42B-87EA2A5D5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5737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675E5F-BEEE-488B-AF80-AF8C15B2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F5737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1D000B-4717-4D5A-8961-2AA7BF60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5737"/>
                </a:solidFill>
              </a:defRPr>
            </a:lvl1pPr>
          </a:lstStyle>
          <a:p>
            <a:fld id="{159CCF7C-B4BD-460D-ADE2-F22D9606553B}" type="slidenum">
              <a:rPr lang="zh-CN" altLang="en-US" smtClean="0"/>
              <a:pPr/>
              <a:t>‹#›</a:t>
            </a:fld>
            <a:r>
              <a:rPr lang="en-US" altLang="zh-CN" dirty="0"/>
              <a:t>/7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233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E2914-094F-4D48-A01C-928E61AC9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BBA230-D4DA-4254-8601-2BD132294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E73EB7-CBAC-4B69-8C0C-393300F92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48EE2C-F7ED-417B-A8E7-8A1574D5F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D31C86-1D99-44D2-80A5-E5ACB8F2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09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B8D2D9-C320-4C15-ACAD-2926D51C9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C5E95E0-DE45-4577-A727-288430944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3DAD4C-BB7F-421F-8327-52623C0DA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8C0566-0E14-4C15-B3D9-6AD28BCB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FFB902-650B-4487-9CF6-16432EC5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6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57D037-6082-4F6F-8161-D070135EE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963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CCB93A-40FC-4D8C-9A33-EAB77BB8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6389" y="6356349"/>
            <a:ext cx="2743200" cy="365125"/>
          </a:xfrm>
        </p:spPr>
        <p:txBody>
          <a:bodyPr/>
          <a:lstStyle>
            <a:lvl1pPr>
              <a:defRPr sz="1600"/>
            </a:lvl1pPr>
          </a:lstStyle>
          <a:p>
            <a:fld id="{159CCF7C-B4BD-460D-ADE2-F22D9606553B}" type="slidenum">
              <a:rPr lang="zh-CN" altLang="en-US" smtClean="0"/>
              <a:pPr/>
              <a:t>‹#›</a:t>
            </a:fld>
            <a:r>
              <a:rPr lang="en-US" altLang="zh-CN" dirty="0"/>
              <a:t>/43</a:t>
            </a:r>
            <a:endParaRPr lang="zh-CN" altLang="en-US" dirty="0"/>
          </a:p>
        </p:txBody>
      </p:sp>
      <p:pic>
        <p:nvPicPr>
          <p:cNvPr id="8" name="图形 7" descr="书签">
            <a:extLst>
              <a:ext uri="{FF2B5EF4-FFF2-40B4-BE49-F238E27FC236}">
                <a16:creationId xmlns:a16="http://schemas.microsoft.com/office/drawing/2014/main" id="{E6C5AE4A-7CC5-47B4-9B40-039BE660A9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8768" y="-109728"/>
            <a:ext cx="914400" cy="9144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A6A4AA6-C6A5-4571-B999-756CFC28F5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06" y="40559"/>
            <a:ext cx="2261728" cy="92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CE67DA-F6DE-4C65-922F-70079880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CDA5781-2627-4417-831F-2B1AF7D71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5EB9BE-CFFB-4407-BE8A-C8C2C989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399FFC-9E46-44A0-98C2-4681AD60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212379-19D2-4667-AEF7-E491D634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‹#›</a:t>
            </a:fld>
            <a:r>
              <a:rPr lang="en-US" altLang="zh-CN" dirty="0"/>
              <a:t>/7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931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20D0AD-EAAD-4D38-8069-9D3E6072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1CEAFB-42FD-493B-BD89-C06960A53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BEF8E2E-20A6-4FB3-9191-31C117829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17DC8C5-B8A0-4EE4-A27A-E020B04D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4E2E8C-5D72-44BB-9AF3-DFCE1423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5A1C7B-B23D-4AA3-8024-9C6AE36D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99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C63A03-DD0E-4AAE-AE91-E6A71EA78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660EFF-D15B-4832-8221-D61CE2D90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85A44A1-5E41-4946-83A1-FC46C4FF7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37BB3E-5D69-4371-8140-E5509541F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7DFF9EB-A324-43C2-8870-953CAEFB0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8EAFD1-9588-4F1B-9684-F78113AF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13F0CF2-B157-4A38-B418-F36B43D4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4ECC12D-2CCD-4689-8697-7F9B91A8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7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C9E576-C117-4BDC-AE30-6B6EDE41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554207-7D39-4D09-87C7-1E70C4F1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C090FB2-7DD4-4327-9911-79FBA6CD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1B65D22-6157-45FD-9689-C9C5C9C5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‹#›</a:t>
            </a:fld>
            <a:r>
              <a:rPr lang="en-US" altLang="zh-CN" dirty="0"/>
              <a:t>/17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451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0148397-E30A-49F7-BF74-D23339CF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1AFC49A-16CC-4FA8-8604-E379B9EA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76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EB9EDB-D955-4238-8008-EE502F30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89261C-DEBE-474B-A94F-32906C9C2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6DB5A50-9D75-4E9E-B743-82ACCC18C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A59C84-C8CE-468C-8E1F-E8AEC457F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253BB41-DD7B-4A11-B12B-6E311A43F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847820D-5910-4734-AF5C-8CB807E5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33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D5F929-001D-4E49-81BA-CD32ACF7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C5FE6DD-746D-4256-B94B-26195C5D3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99B3F95-9959-48E6-8DB9-F69B63623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E29C0F-F277-4CC0-A232-28FCD8C2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085684-0D69-49E2-8351-11A1289DA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A51B70-56A4-48CB-85AE-5FD15136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29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FE0734A-8094-4D54-B3C8-3BABFC229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43B1D60-F822-40E1-8901-90FE80E0A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37E3E7-8D89-4699-8189-83AC3EC96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5737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DC44CC-2225-424E-948D-BFC198A17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F5737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541D53-4999-4A27-B660-8B6C2002B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F5737"/>
                </a:solidFill>
              </a:defRPr>
            </a:lvl1pPr>
          </a:lstStyle>
          <a:p>
            <a:fld id="{159CCF7C-B4BD-460D-ADE2-F22D9606553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310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engjie.zhang%7D@ecs.vuw.ac.n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6D7B669A-5C66-46E6-9AF8-133CA69EBA8E}"/>
              </a:ext>
            </a:extLst>
          </p:cNvPr>
          <p:cNvSpPr/>
          <p:nvPr/>
        </p:nvSpPr>
        <p:spPr>
          <a:xfrm>
            <a:off x="2079522" y="962594"/>
            <a:ext cx="10112477" cy="5076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4" descr="Victoria University of Wellington - Podcast - Education Podcast | Podchaser">
            <a:extLst>
              <a:ext uri="{FF2B5EF4-FFF2-40B4-BE49-F238E27FC236}">
                <a16:creationId xmlns:a16="http://schemas.microsoft.com/office/drawing/2014/main" id="{1F0A4F18-E18B-4156-BB59-99D8FF15D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9019"/>
            <a:ext cx="2639961" cy="263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DC064AA-D37C-40A6-9102-D5574096AB32}"/>
              </a:ext>
            </a:extLst>
          </p:cNvPr>
          <p:cNvSpPr txBox="1"/>
          <p:nvPr/>
        </p:nvSpPr>
        <p:spPr>
          <a:xfrm>
            <a:off x="2936621" y="1577864"/>
            <a:ext cx="8398276" cy="202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NZ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A Graph Database Supported</a:t>
            </a:r>
          </a:p>
          <a:p>
            <a:pPr algn="ctr">
              <a:lnSpc>
                <a:spcPct val="120000"/>
              </a:lnSpc>
            </a:pPr>
            <a:r>
              <a:rPr lang="en-NZ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GA-Based Approach</a:t>
            </a:r>
          </a:p>
          <a:p>
            <a:pPr algn="ctr">
              <a:lnSpc>
                <a:spcPct val="120000"/>
              </a:lnSpc>
            </a:pPr>
            <a:r>
              <a:rPr lang="en-NZ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to Social Network Analysis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D24AA9D-F6AD-4EC0-A722-628209F715F9}"/>
              </a:ext>
            </a:extLst>
          </p:cNvPr>
          <p:cNvSpPr txBox="1"/>
          <p:nvPr/>
        </p:nvSpPr>
        <p:spPr>
          <a:xfrm>
            <a:off x="3349111" y="3944441"/>
            <a:ext cx="8550281" cy="1391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Arnold </a:t>
            </a:r>
            <a:r>
              <a:rPr lang="en-US" altLang="zh-CN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Ariadi</a:t>
            </a:r>
            <a:r>
              <a:rPr lang="en-US" altLang="zh-CN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Tao Shi, Hui Ma, Alexandre </a:t>
            </a:r>
            <a:r>
              <a:rPr lang="en-US" altLang="zh-CN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Sawczuk</a:t>
            </a:r>
            <a:r>
              <a:rPr lang="en-US" altLang="zh-CN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da Silva</a:t>
            </a:r>
            <a:r>
              <a:rPr lang="en-NZ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Sven Hartmann</a:t>
            </a:r>
            <a:endParaRPr lang="en-US" altLang="zh-CN" sz="1800" b="0" i="0" u="none" strike="noStrike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altLang="zh-CN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School of Engineering and Computer Science, Victoria University of Wellington, New Zealand</a:t>
            </a:r>
          </a:p>
          <a:p>
            <a:pPr algn="ctr">
              <a:lnSpc>
                <a:spcPct val="150000"/>
              </a:lnSpc>
            </a:pPr>
            <a:r>
              <a:rPr lang="en-NZ" altLang="zh-CN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Department of Informatics, </a:t>
            </a:r>
            <a:r>
              <a:rPr lang="en-NZ" altLang="zh-CN" sz="1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Clausthal</a:t>
            </a:r>
            <a:r>
              <a:rPr lang="en-NZ" altLang="zh-CN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University of Technology, Germany</a:t>
            </a:r>
            <a:endParaRPr lang="en-US" altLang="zh-CN" sz="1400" b="0" i="0" u="sng" strike="noStrike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A391503-755A-4F0B-AD0B-D4A3B1C400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06" y="40559"/>
            <a:ext cx="2261728" cy="92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77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AD863E0-B043-498A-BE00-53C2612A3773}"/>
              </a:ext>
            </a:extLst>
          </p:cNvPr>
          <p:cNvSpPr txBox="1"/>
          <p:nvPr/>
        </p:nvSpPr>
        <p:spPr>
          <a:xfrm>
            <a:off x="760902" y="93119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151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3161886-9E7B-4F90-B80C-B8B2E5893710}"/>
              </a:ext>
            </a:extLst>
          </p:cNvPr>
          <p:cNvSpPr/>
          <p:nvPr/>
        </p:nvSpPr>
        <p:spPr>
          <a:xfrm>
            <a:off x="-1" y="804672"/>
            <a:ext cx="5921830" cy="4185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  <a:gs pos="48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Analysis on Mutation Rate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FA7ED78-0389-4AA6-929F-15B0D3D2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9</a:t>
            </a:fld>
            <a:r>
              <a:rPr lang="en-US" altLang="zh-CN" dirty="0"/>
              <a:t>/10</a:t>
            </a:r>
            <a:endParaRPr lang="zh-CN" altLang="en-US" dirty="0"/>
          </a:p>
        </p:txBody>
      </p:sp>
      <p:pic>
        <p:nvPicPr>
          <p:cNvPr id="6" name="图片 5" descr="图表, 折线图&#10;&#10;描述已自动生成">
            <a:extLst>
              <a:ext uri="{FF2B5EF4-FFF2-40B4-BE49-F238E27FC236}">
                <a16:creationId xmlns:a16="http://schemas.microsoft.com/office/drawing/2014/main" id="{113BDCDA-4578-4CE5-9B29-ECCD5A724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248" y="1411533"/>
            <a:ext cx="8015577" cy="2514291"/>
          </a:xfrm>
          <a:prstGeom prst="rect">
            <a:avLst/>
          </a:prstGeom>
        </p:spPr>
      </p:pic>
      <p:pic>
        <p:nvPicPr>
          <p:cNvPr id="10" name="图片 9" descr="图表, 折线图&#10;&#10;描述已自动生成">
            <a:extLst>
              <a:ext uri="{FF2B5EF4-FFF2-40B4-BE49-F238E27FC236}">
                <a16:creationId xmlns:a16="http://schemas.microsoft.com/office/drawing/2014/main" id="{E4F9C7A5-6B58-4D9A-9480-6A5302DB40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092" y="4256867"/>
            <a:ext cx="8003386" cy="2302412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50885F11-3B1C-4EB5-8C3C-E187485B1443}"/>
              </a:ext>
            </a:extLst>
          </p:cNvPr>
          <p:cNvSpPr txBox="1"/>
          <p:nvPr/>
        </p:nvSpPr>
        <p:spPr>
          <a:xfrm>
            <a:off x="438912" y="2462887"/>
            <a:ext cx="2255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Mutation rate = 0.2</a:t>
            </a:r>
            <a:endParaRPr lang="en-NZ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A35775F-1CBB-4ACF-90FA-F92051474C4E}"/>
              </a:ext>
            </a:extLst>
          </p:cNvPr>
          <p:cNvSpPr txBox="1"/>
          <p:nvPr/>
        </p:nvSpPr>
        <p:spPr>
          <a:xfrm>
            <a:off x="438912" y="5223407"/>
            <a:ext cx="2255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Mutation rate = 0.3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9268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AD863E0-B043-498A-BE00-53C2612A3773}"/>
              </a:ext>
            </a:extLst>
          </p:cNvPr>
          <p:cNvSpPr txBox="1"/>
          <p:nvPr/>
        </p:nvSpPr>
        <p:spPr>
          <a:xfrm>
            <a:off x="760902" y="93119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151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FA7ED78-0389-4AA6-929F-15B0D3D2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10</a:t>
            </a:fld>
            <a:r>
              <a:rPr lang="en-US" altLang="zh-CN" dirty="0"/>
              <a:t>/10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1C401E0-5946-449A-89FB-B85042750CE6}"/>
              </a:ext>
            </a:extLst>
          </p:cNvPr>
          <p:cNvSpPr/>
          <p:nvPr/>
        </p:nvSpPr>
        <p:spPr>
          <a:xfrm>
            <a:off x="2079522" y="962594"/>
            <a:ext cx="10112477" cy="5076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AC2267E-09DF-42A5-A2AB-D847DCAA786E}"/>
              </a:ext>
            </a:extLst>
          </p:cNvPr>
          <p:cNvSpPr txBox="1"/>
          <p:nvPr/>
        </p:nvSpPr>
        <p:spPr>
          <a:xfrm>
            <a:off x="4690102" y="2274837"/>
            <a:ext cx="4891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i="0" u="none" strike="noStrike" baseline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zh-CN" alt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B4D6AF0-A052-4133-8714-C798250F47F8}"/>
              </a:ext>
            </a:extLst>
          </p:cNvPr>
          <p:cNvSpPr txBox="1"/>
          <p:nvPr/>
        </p:nvSpPr>
        <p:spPr>
          <a:xfrm>
            <a:off x="1951308" y="5622254"/>
            <a:ext cx="10368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Emails: </a:t>
            </a:r>
            <a:r>
              <a:rPr lang="en-US" altLang="zh-CN" sz="1600" b="0" i="0" u="sng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tao.</a:t>
            </a:r>
            <a:r>
              <a:rPr lang="en-US" altLang="zh-CN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</a:t>
            </a:r>
            <a:r>
              <a:rPr lang="en-US" altLang="zh-CN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@ecs.vuw.ac.nz</a:t>
            </a:r>
            <a:endParaRPr lang="en-US" altLang="zh-CN" sz="1600" b="0" i="0" u="sng" strike="noStrike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9B7E6F5-8E7B-4F79-B727-82A9FE884D3B}"/>
              </a:ext>
            </a:extLst>
          </p:cNvPr>
          <p:cNvSpPr txBox="1"/>
          <p:nvPr/>
        </p:nvSpPr>
        <p:spPr>
          <a:xfrm>
            <a:off x="4055894" y="5123875"/>
            <a:ext cx="6159730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Presenter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: Tao Shi</a:t>
            </a:r>
          </a:p>
        </p:txBody>
      </p:sp>
      <p:pic>
        <p:nvPicPr>
          <p:cNvPr id="16" name="Picture 4" descr="Victoria University of Wellington - Podcast - Education Podcast | Podchaser">
            <a:extLst>
              <a:ext uri="{FF2B5EF4-FFF2-40B4-BE49-F238E27FC236}">
                <a16:creationId xmlns:a16="http://schemas.microsoft.com/office/drawing/2014/main" id="{F1299CAC-99C5-4691-8EC5-954C17CF9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9019"/>
            <a:ext cx="2639961" cy="263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35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6D7B669A-5C66-46E6-9AF8-133CA69EBA8E}"/>
              </a:ext>
            </a:extLst>
          </p:cNvPr>
          <p:cNvSpPr/>
          <p:nvPr/>
        </p:nvSpPr>
        <p:spPr>
          <a:xfrm>
            <a:off x="2079522" y="962594"/>
            <a:ext cx="10112477" cy="5076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4" descr="Victoria University of Wellington - Podcast - Education Podcast | Podchaser">
            <a:extLst>
              <a:ext uri="{FF2B5EF4-FFF2-40B4-BE49-F238E27FC236}">
                <a16:creationId xmlns:a16="http://schemas.microsoft.com/office/drawing/2014/main" id="{1F0A4F18-E18B-4156-BB59-99D8FF15D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9019"/>
            <a:ext cx="2639961" cy="263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A391503-755A-4F0B-AD0B-D4A3B1C400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06" y="40559"/>
            <a:ext cx="2261728" cy="920652"/>
          </a:xfrm>
          <a:prstGeom prst="rect">
            <a:avLst/>
          </a:prstGeom>
        </p:spPr>
      </p:pic>
      <p:sp>
        <p:nvSpPr>
          <p:cNvPr id="9" name="íṩľíḍè-TextBox 25">
            <a:extLst>
              <a:ext uri="{FF2B5EF4-FFF2-40B4-BE49-F238E27FC236}">
                <a16:creationId xmlns:a16="http://schemas.microsoft.com/office/drawing/2014/main" id="{A02F34BC-6DAA-4204-9C73-17CFA2EC7A88}"/>
              </a:ext>
            </a:extLst>
          </p:cNvPr>
          <p:cNvSpPr txBox="1"/>
          <p:nvPr/>
        </p:nvSpPr>
        <p:spPr>
          <a:xfrm>
            <a:off x="3618870" y="1489285"/>
            <a:ext cx="655949" cy="707886"/>
          </a:xfrm>
          <a:prstGeom prst="rect">
            <a:avLst/>
          </a:prstGeom>
          <a:noFill/>
        </p:spPr>
        <p:txBody>
          <a:bodyPr wrap="none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015138"/>
                </a:solidFill>
                <a:effectLst/>
                <a:uLnTx/>
                <a:uFillTx/>
                <a:latin typeface="Impact" panose="020B0806030902050204" pitchFamily="34" charset="0"/>
                <a:ea typeface="苹方 常规"/>
                <a:cs typeface="+mn-cs"/>
              </a:rPr>
              <a:t>01</a:t>
            </a:r>
          </a:p>
        </p:txBody>
      </p:sp>
      <p:sp>
        <p:nvSpPr>
          <p:cNvPr id="10" name="íṩľíḍè-TextBox 30">
            <a:extLst>
              <a:ext uri="{FF2B5EF4-FFF2-40B4-BE49-F238E27FC236}">
                <a16:creationId xmlns:a16="http://schemas.microsoft.com/office/drawing/2014/main" id="{D9461C51-F91A-4B83-965D-244EF1D278BF}"/>
              </a:ext>
            </a:extLst>
          </p:cNvPr>
          <p:cNvSpPr txBox="1"/>
          <p:nvPr/>
        </p:nvSpPr>
        <p:spPr>
          <a:xfrm>
            <a:off x="3618870" y="2606454"/>
            <a:ext cx="718466" cy="707886"/>
          </a:xfrm>
          <a:prstGeom prst="rect">
            <a:avLst/>
          </a:prstGeom>
          <a:noFill/>
        </p:spPr>
        <p:txBody>
          <a:bodyPr wrap="none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015138"/>
                </a:solidFill>
                <a:effectLst/>
                <a:uLnTx/>
                <a:uFillTx/>
                <a:latin typeface="Impact" panose="020B0806030902050204" pitchFamily="34" charset="0"/>
                <a:ea typeface="苹方 常规"/>
                <a:cs typeface="+mn-cs"/>
              </a:rPr>
              <a:t>02</a:t>
            </a:r>
          </a:p>
        </p:txBody>
      </p:sp>
      <p:sp>
        <p:nvSpPr>
          <p:cNvPr id="11" name="íṩľíḍè-TextBox 35">
            <a:extLst>
              <a:ext uri="{FF2B5EF4-FFF2-40B4-BE49-F238E27FC236}">
                <a16:creationId xmlns:a16="http://schemas.microsoft.com/office/drawing/2014/main" id="{8A24C02D-AE4C-45C2-BE66-647CA133FC72}"/>
              </a:ext>
            </a:extLst>
          </p:cNvPr>
          <p:cNvSpPr txBox="1"/>
          <p:nvPr/>
        </p:nvSpPr>
        <p:spPr>
          <a:xfrm>
            <a:off x="3618870" y="3723623"/>
            <a:ext cx="732893" cy="707886"/>
          </a:xfrm>
          <a:prstGeom prst="rect">
            <a:avLst/>
          </a:prstGeom>
          <a:noFill/>
        </p:spPr>
        <p:txBody>
          <a:bodyPr wrap="none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>
                <a:ln>
                  <a:noFill/>
                </a:ln>
                <a:solidFill>
                  <a:srgbClr val="015138"/>
                </a:solidFill>
                <a:effectLst/>
                <a:uLnTx/>
                <a:uFillTx/>
                <a:latin typeface="Impact" panose="020B0806030902050204" pitchFamily="34" charset="0"/>
                <a:ea typeface="苹方 常规"/>
                <a:cs typeface="+mn-cs"/>
              </a:rPr>
              <a:t>03</a:t>
            </a:r>
          </a:p>
        </p:txBody>
      </p:sp>
      <p:sp>
        <p:nvSpPr>
          <p:cNvPr id="12" name="íṩľíḍè-TextBox 40">
            <a:extLst>
              <a:ext uri="{FF2B5EF4-FFF2-40B4-BE49-F238E27FC236}">
                <a16:creationId xmlns:a16="http://schemas.microsoft.com/office/drawing/2014/main" id="{045000F1-5B5C-409A-BB57-29D81027C64B}"/>
              </a:ext>
            </a:extLst>
          </p:cNvPr>
          <p:cNvSpPr txBox="1"/>
          <p:nvPr/>
        </p:nvSpPr>
        <p:spPr>
          <a:xfrm>
            <a:off x="3618870" y="4840793"/>
            <a:ext cx="716863" cy="707886"/>
          </a:xfrm>
          <a:prstGeom prst="rect">
            <a:avLst/>
          </a:prstGeom>
          <a:noFill/>
        </p:spPr>
        <p:txBody>
          <a:bodyPr wrap="none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>
                <a:ln>
                  <a:noFill/>
                </a:ln>
                <a:solidFill>
                  <a:srgbClr val="015138"/>
                </a:solidFill>
                <a:effectLst/>
                <a:uLnTx/>
                <a:uFillTx/>
                <a:latin typeface="Impact" panose="020B0806030902050204" pitchFamily="34" charset="0"/>
                <a:ea typeface="苹方 常规"/>
                <a:cs typeface="+mn-cs"/>
              </a:rPr>
              <a:t>04</a:t>
            </a:r>
          </a:p>
        </p:txBody>
      </p:sp>
      <p:sp>
        <p:nvSpPr>
          <p:cNvPr id="13" name="文本占位符 30">
            <a:extLst>
              <a:ext uri="{FF2B5EF4-FFF2-40B4-BE49-F238E27FC236}">
                <a16:creationId xmlns:a16="http://schemas.microsoft.com/office/drawing/2014/main" id="{D48BE308-BB66-4996-956B-0503DE1FB0F4}"/>
              </a:ext>
            </a:extLst>
          </p:cNvPr>
          <p:cNvSpPr txBox="1">
            <a:spLocks/>
          </p:cNvSpPr>
          <p:nvPr/>
        </p:nvSpPr>
        <p:spPr>
          <a:xfrm>
            <a:off x="4529214" y="1585799"/>
            <a:ext cx="5359492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defPPr>
              <a:defRPr lang="zh-CN"/>
            </a:defPPr>
            <a:lvl1pPr marL="0" algn="ctr" defTabSz="914400" rtl="0" eaLnBrk="1" latinLnBrk="0" hangingPunct="1">
              <a:defRPr lang="zh-CN" altLang="en-US" sz="3200" kern="1200" dirty="0" smtClean="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600" b="1" dirty="0">
                <a:solidFill>
                  <a:srgbClr val="0151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3600" b="1" dirty="0">
              <a:solidFill>
                <a:srgbClr val="0151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占位符 30">
            <a:extLst>
              <a:ext uri="{FF2B5EF4-FFF2-40B4-BE49-F238E27FC236}">
                <a16:creationId xmlns:a16="http://schemas.microsoft.com/office/drawing/2014/main" id="{E9E41384-CB64-4849-8F3E-10327675A637}"/>
              </a:ext>
            </a:extLst>
          </p:cNvPr>
          <p:cNvSpPr txBox="1">
            <a:spLocks/>
          </p:cNvSpPr>
          <p:nvPr/>
        </p:nvSpPr>
        <p:spPr>
          <a:xfrm>
            <a:off x="4529214" y="2700112"/>
            <a:ext cx="5359492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defPPr>
              <a:defRPr lang="zh-CN"/>
            </a:defPPr>
            <a:lvl1pPr marL="0" algn="r" defTabSz="914400" rtl="0" eaLnBrk="1" latinLnBrk="0" hangingPunct="1">
              <a:defRPr lang="zh-CN" altLang="en-US" sz="3200" kern="1200" dirty="0" smtClean="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600" b="1" dirty="0">
                <a:solidFill>
                  <a:srgbClr val="0151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Approach</a:t>
            </a:r>
          </a:p>
        </p:txBody>
      </p:sp>
      <p:sp>
        <p:nvSpPr>
          <p:cNvPr id="15" name="文本占位符 30">
            <a:extLst>
              <a:ext uri="{FF2B5EF4-FFF2-40B4-BE49-F238E27FC236}">
                <a16:creationId xmlns:a16="http://schemas.microsoft.com/office/drawing/2014/main" id="{82C58DEF-1327-4E63-A246-4C2D78DCA333}"/>
              </a:ext>
            </a:extLst>
          </p:cNvPr>
          <p:cNvSpPr txBox="1">
            <a:spLocks/>
          </p:cNvSpPr>
          <p:nvPr/>
        </p:nvSpPr>
        <p:spPr>
          <a:xfrm>
            <a:off x="4529213" y="3849783"/>
            <a:ext cx="6643914" cy="49859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zh-CN" altLang="en-US" sz="3200" kern="1200" dirty="0" smtClean="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151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</p:txBody>
      </p:sp>
      <p:sp>
        <p:nvSpPr>
          <p:cNvPr id="16" name="文本占位符 30">
            <a:extLst>
              <a:ext uri="{FF2B5EF4-FFF2-40B4-BE49-F238E27FC236}">
                <a16:creationId xmlns:a16="http://schemas.microsoft.com/office/drawing/2014/main" id="{F1D0A0E3-ADB6-4696-A0F6-45210B62E5BD}"/>
              </a:ext>
            </a:extLst>
          </p:cNvPr>
          <p:cNvSpPr txBox="1">
            <a:spLocks/>
          </p:cNvSpPr>
          <p:nvPr/>
        </p:nvSpPr>
        <p:spPr>
          <a:xfrm>
            <a:off x="4529214" y="4961896"/>
            <a:ext cx="5359492" cy="49859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zh-CN" altLang="en-US" sz="3200" kern="1200" dirty="0" smtClean="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151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zh-CN" altLang="en-US" sz="3600" b="1" dirty="0">
              <a:solidFill>
                <a:srgbClr val="0151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D938202-EFD7-4449-A5D0-121412A51BE9}"/>
              </a:ext>
            </a:extLst>
          </p:cNvPr>
          <p:cNvSpPr txBox="1"/>
          <p:nvPr/>
        </p:nvSpPr>
        <p:spPr>
          <a:xfrm>
            <a:off x="123371" y="2438609"/>
            <a:ext cx="2516590" cy="2123658"/>
          </a:xfrm>
          <a:prstGeom prst="rect">
            <a:avLst/>
          </a:prstGeom>
          <a:solidFill>
            <a:srgbClr val="015138"/>
          </a:solidFill>
        </p:spPr>
        <p:txBody>
          <a:bodyPr wrap="square" rtlCol="0">
            <a:spAutoFit/>
          </a:bodyPr>
          <a:lstStyle/>
          <a:p>
            <a:endParaRPr lang="en-US" altLang="zh-CN" sz="4400" b="1" spc="300" dirty="0">
              <a:solidFill>
                <a:prstClr val="white"/>
              </a:solidFill>
              <a:latin typeface="Agency FB" panose="020B0503020202020204" pitchFamily="34" charset="0"/>
              <a:cs typeface="Calibri" panose="020F0502020204030204" pitchFamily="34" charset="0"/>
            </a:endParaRPr>
          </a:p>
          <a:p>
            <a:r>
              <a:rPr lang="en-US" altLang="zh-CN" sz="4400" b="1" spc="300" dirty="0">
                <a:solidFill>
                  <a:prstClr val="white"/>
                </a:solidFill>
                <a:latin typeface="Agency FB" panose="020B0503020202020204" pitchFamily="34" charset="0"/>
                <a:cs typeface="Calibri" panose="020F0502020204030204" pitchFamily="34" charset="0"/>
              </a:rPr>
              <a:t>CONTENTS</a:t>
            </a:r>
          </a:p>
          <a:p>
            <a:endParaRPr lang="zh-CN" altLang="en-US" sz="4400" b="1" spc="300" dirty="0">
              <a:solidFill>
                <a:prstClr val="white"/>
              </a:solidFill>
              <a:latin typeface="Agency FB" panose="020B05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灯片编号占位符 12">
            <a:extLst>
              <a:ext uri="{FF2B5EF4-FFF2-40B4-BE49-F238E27FC236}">
                <a16:creationId xmlns:a16="http://schemas.microsoft.com/office/drawing/2014/main" id="{53909B6F-D936-4FDB-A64C-4E85AB1D3C8F}"/>
              </a:ext>
            </a:extLst>
          </p:cNvPr>
          <p:cNvSpPr txBox="1">
            <a:spLocks/>
          </p:cNvSpPr>
          <p:nvPr/>
        </p:nvSpPr>
        <p:spPr>
          <a:xfrm>
            <a:off x="9036389" y="637086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59CCF7C-B4BD-460D-ADE2-F22D9606553B}" type="slidenum">
              <a:rPr lang="zh-CN" altLang="en-US" sz="1600" smtClean="0">
                <a:solidFill>
                  <a:srgbClr val="0F5737"/>
                </a:solidFill>
              </a:rPr>
              <a:pPr algn="r"/>
              <a:t>1</a:t>
            </a:fld>
            <a:r>
              <a:rPr lang="en-US" altLang="zh-CN" sz="1600" dirty="0">
                <a:solidFill>
                  <a:srgbClr val="0F5737"/>
                </a:solidFill>
              </a:rPr>
              <a:t>/10</a:t>
            </a:r>
            <a:endParaRPr lang="zh-CN" altLang="en-US" sz="1600" dirty="0">
              <a:solidFill>
                <a:srgbClr val="0F57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13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AD863E0-B043-498A-BE00-53C2612A3773}"/>
              </a:ext>
            </a:extLst>
          </p:cNvPr>
          <p:cNvSpPr txBox="1"/>
          <p:nvPr/>
        </p:nvSpPr>
        <p:spPr>
          <a:xfrm>
            <a:off x="760902" y="93119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3161886-9E7B-4F90-B80C-B8B2E5893710}"/>
              </a:ext>
            </a:extLst>
          </p:cNvPr>
          <p:cNvSpPr/>
          <p:nvPr/>
        </p:nvSpPr>
        <p:spPr>
          <a:xfrm>
            <a:off x="-2" y="804672"/>
            <a:ext cx="7124629" cy="4185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  <a:gs pos="48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</a:t>
            </a:r>
            <a:r>
              <a:rPr lang="en-NZ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Community Detection for 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Social Network Analysis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9B4D54AB-61DD-4742-8045-27785C561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02" y="1445041"/>
            <a:ext cx="4694903" cy="4283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000" b="0" i="0" u="none" strike="noStrike" baseline="0" dirty="0"/>
              <a:t>Hierarchical Clustering (Dendrogram)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内容占位符 9">
            <a:extLst>
              <a:ext uri="{FF2B5EF4-FFF2-40B4-BE49-F238E27FC236}">
                <a16:creationId xmlns:a16="http://schemas.microsoft.com/office/drawing/2014/main" id="{59A022FE-E998-45F1-A6FA-5E877991ACDF}"/>
              </a:ext>
            </a:extLst>
          </p:cNvPr>
          <p:cNvSpPr txBox="1">
            <a:spLocks/>
          </p:cNvSpPr>
          <p:nvPr/>
        </p:nvSpPr>
        <p:spPr>
          <a:xfrm>
            <a:off x="760900" y="4165108"/>
            <a:ext cx="4694903" cy="581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Propagation-based Clustering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7E9BAD0F-3F95-4813-B1EA-7337751D5C35}"/>
              </a:ext>
            </a:extLst>
          </p:cNvPr>
          <p:cNvSpPr txBox="1"/>
          <p:nvPr/>
        </p:nvSpPr>
        <p:spPr>
          <a:xfrm>
            <a:off x="993950" y="1918568"/>
            <a:ext cx="695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can detect known structures with high reliability and sensitivity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does not scale well for very large graphs</a:t>
            </a:r>
            <a:endParaRPr lang="zh-CN" altLang="en-US" sz="1400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0634708-55F7-4C75-BC45-DE4558CB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2</a:t>
            </a:fld>
            <a:r>
              <a:rPr lang="en-US" altLang="zh-CN" dirty="0"/>
              <a:t>/10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B291B8E-E3CA-4670-8C2D-F7D743EFE1FB}"/>
              </a:ext>
            </a:extLst>
          </p:cNvPr>
          <p:cNvSpPr txBox="1"/>
          <p:nvPr/>
        </p:nvSpPr>
        <p:spPr>
          <a:xfrm>
            <a:off x="993950" y="3260267"/>
            <a:ext cx="695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K-means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the number of clusters must be specified at the beginning</a:t>
            </a:r>
            <a:endParaRPr lang="zh-CN" altLang="en-US" sz="1400" dirty="0"/>
          </a:p>
        </p:txBody>
      </p:sp>
      <p:sp>
        <p:nvSpPr>
          <p:cNvPr id="32" name="内容占位符 9">
            <a:extLst>
              <a:ext uri="{FF2B5EF4-FFF2-40B4-BE49-F238E27FC236}">
                <a16:creationId xmlns:a16="http://schemas.microsoft.com/office/drawing/2014/main" id="{4E4B98DE-B594-459E-9394-588073BC8005}"/>
              </a:ext>
            </a:extLst>
          </p:cNvPr>
          <p:cNvSpPr txBox="1">
            <a:spLocks/>
          </p:cNvSpPr>
          <p:nvPr/>
        </p:nvSpPr>
        <p:spPr>
          <a:xfrm>
            <a:off x="760902" y="2783714"/>
            <a:ext cx="4694903" cy="581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Partitional Clustering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A578381-5981-49C4-86B1-AD0413EAA54B}"/>
              </a:ext>
            </a:extLst>
          </p:cNvPr>
          <p:cNvSpPr txBox="1"/>
          <p:nvPr/>
        </p:nvSpPr>
        <p:spPr>
          <a:xfrm>
            <a:off x="993950" y="4615222"/>
            <a:ext cx="10003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extremely fast and requires little prior knowledge about the network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non-deterministic, difficult to ascertain the actual structure</a:t>
            </a:r>
            <a:endParaRPr lang="zh-CN" altLang="en-US" sz="1400" dirty="0"/>
          </a:p>
        </p:txBody>
      </p:sp>
      <p:sp>
        <p:nvSpPr>
          <p:cNvPr id="34" name="内容占位符 9">
            <a:extLst>
              <a:ext uri="{FF2B5EF4-FFF2-40B4-BE49-F238E27FC236}">
                <a16:creationId xmlns:a16="http://schemas.microsoft.com/office/drawing/2014/main" id="{46DCB951-C04A-4CA0-BF9F-DE5A8CED7D0A}"/>
              </a:ext>
            </a:extLst>
          </p:cNvPr>
          <p:cNvSpPr txBox="1">
            <a:spLocks/>
          </p:cNvSpPr>
          <p:nvPr/>
        </p:nvSpPr>
        <p:spPr>
          <a:xfrm>
            <a:off x="760900" y="5587312"/>
            <a:ext cx="4694903" cy="581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Modularity-based Clustering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A0187874-6D66-45C5-A710-CB56FBC9FF7E}"/>
              </a:ext>
            </a:extLst>
          </p:cNvPr>
          <p:cNvSpPr txBox="1"/>
          <p:nvPr/>
        </p:nvSpPr>
        <p:spPr>
          <a:xfrm>
            <a:off x="993950" y="5999381"/>
            <a:ext cx="10003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higher accuracy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store the network in memory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6263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AD863E0-B043-498A-BE00-53C2612A3773}"/>
              </a:ext>
            </a:extLst>
          </p:cNvPr>
          <p:cNvSpPr txBox="1"/>
          <p:nvPr/>
        </p:nvSpPr>
        <p:spPr>
          <a:xfrm>
            <a:off x="760902" y="93119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3161886-9E7B-4F90-B80C-B8B2E5893710}"/>
              </a:ext>
            </a:extLst>
          </p:cNvPr>
          <p:cNvSpPr/>
          <p:nvPr/>
        </p:nvSpPr>
        <p:spPr>
          <a:xfrm>
            <a:off x="-1" y="804672"/>
            <a:ext cx="6966858" cy="4185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  <a:gs pos="48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Modularity Metric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9B4D54AB-61DD-4742-8045-27785C561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02" y="1445041"/>
            <a:ext cx="9492570" cy="4185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NZ" altLang="zh-CN" sz="2000" dirty="0"/>
              <a:t>Modularity measures the strength of division of a graph network into clusters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704A6E5-D699-44FE-8A35-0F794392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3</a:t>
            </a:fld>
            <a:r>
              <a:rPr lang="en-US" altLang="zh-CN" dirty="0"/>
              <a:t>/10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D2F3883-88B3-4F43-A76A-25F8BCF31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921" y="2118557"/>
            <a:ext cx="2752725" cy="101917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088E2F7-5DAE-4C11-8BAC-4639168D6D8C}"/>
              </a:ext>
            </a:extLst>
          </p:cNvPr>
          <p:cNvSpPr txBox="1"/>
          <p:nvPr/>
        </p:nvSpPr>
        <p:spPr>
          <a:xfrm>
            <a:off x="954921" y="3392719"/>
            <a:ext cx="6956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i="1" dirty="0">
                <a:latin typeface="+mj-lt"/>
              </a:rPr>
              <a:t>n</a:t>
            </a:r>
            <a:r>
              <a:rPr lang="en-NZ" sz="1800" b="0" i="0" u="none" strike="noStrike" baseline="0" dirty="0">
                <a:latin typeface="NimbusRomNo9L-Regu"/>
              </a:rPr>
              <a:t>: represents the number of partitions in the network;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1" u="none" strike="noStrike" baseline="0" dirty="0">
                <a:latin typeface="+mj-lt"/>
              </a:rPr>
              <a:t>Lc</a:t>
            </a:r>
            <a:r>
              <a:rPr lang="en-NZ" sz="1800" b="0" i="0" u="none" strike="noStrike" baseline="0" dirty="0">
                <a:latin typeface="NimbusRomNo9L-Regu"/>
              </a:rPr>
              <a:t>: denotes the number of links or edges within partition c;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1" u="none" strike="noStrike" baseline="0" dirty="0">
                <a:latin typeface="+mj-lt"/>
              </a:rPr>
              <a:t>L</a:t>
            </a:r>
            <a:r>
              <a:rPr lang="en-NZ" sz="1800" b="0" i="0" u="none" strike="noStrike" baseline="0" dirty="0">
                <a:latin typeface="NimbusRomNo9L-Regu"/>
              </a:rPr>
              <a:t>: represents the overall number of edges in the network;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1" u="none" strike="noStrike" baseline="0" dirty="0">
                <a:latin typeface="+mj-lt"/>
              </a:rPr>
              <a:t>Kc</a:t>
            </a:r>
            <a:r>
              <a:rPr lang="en-NZ" dirty="0">
                <a:latin typeface="NimbusRomNo9L-Regu"/>
              </a:rPr>
              <a:t>:</a:t>
            </a:r>
            <a:r>
              <a:rPr lang="zh-CN" altLang="en-US" dirty="0">
                <a:latin typeface="NimbusRomNo9L-Regu"/>
              </a:rPr>
              <a:t> </a:t>
            </a:r>
            <a:r>
              <a:rPr lang="en-NZ" sz="1800" b="0" i="0" u="none" strike="noStrike" baseline="0" dirty="0">
                <a:latin typeface="NimbusRomNo9L-Regu"/>
              </a:rPr>
              <a:t>denotes the total degree of all the nodes in the partition c.</a:t>
            </a:r>
            <a:endParaRPr lang="zh-CN" altLang="en-US" sz="1400" dirty="0"/>
          </a:p>
        </p:txBody>
      </p:sp>
      <p:sp>
        <p:nvSpPr>
          <p:cNvPr id="12" name="内容占位符 9">
            <a:extLst>
              <a:ext uri="{FF2B5EF4-FFF2-40B4-BE49-F238E27FC236}">
                <a16:creationId xmlns:a16="http://schemas.microsoft.com/office/drawing/2014/main" id="{DC29AE8F-FCBE-46D0-8384-80F096A7A2C7}"/>
              </a:ext>
            </a:extLst>
          </p:cNvPr>
          <p:cNvSpPr txBox="1">
            <a:spLocks/>
          </p:cNvSpPr>
          <p:nvPr/>
        </p:nvSpPr>
        <p:spPr>
          <a:xfrm>
            <a:off x="760902" y="5109118"/>
            <a:ext cx="9492570" cy="1019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NZ" altLang="zh-CN" sz="2000" dirty="0"/>
              <a:t>High Q:</a:t>
            </a:r>
            <a:r>
              <a:rPr lang="zh-CN" altLang="en-US" sz="2000" dirty="0"/>
              <a:t> </a:t>
            </a:r>
            <a:r>
              <a:rPr lang="en-NZ" altLang="zh-CN" sz="2000" dirty="0"/>
              <a:t>dense connection within clusters but scarce connections between nodes in different clusters.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9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AD863E0-B043-498A-BE00-53C2612A3773}"/>
              </a:ext>
            </a:extLst>
          </p:cNvPr>
          <p:cNvSpPr txBox="1"/>
          <p:nvPr/>
        </p:nvSpPr>
        <p:spPr>
          <a:xfrm>
            <a:off x="760902" y="93119"/>
            <a:ext cx="4449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3161886-9E7B-4F90-B80C-B8B2E5893710}"/>
              </a:ext>
            </a:extLst>
          </p:cNvPr>
          <p:cNvSpPr/>
          <p:nvPr/>
        </p:nvSpPr>
        <p:spPr>
          <a:xfrm>
            <a:off x="-1" y="804672"/>
            <a:ext cx="6966858" cy="4185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  <a:gs pos="48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Graph Databases and Neo4j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内容占位符 9">
            <a:extLst>
              <a:ext uri="{FF2B5EF4-FFF2-40B4-BE49-F238E27FC236}">
                <a16:creationId xmlns:a16="http://schemas.microsoft.com/office/drawing/2014/main" id="{82410246-E041-4C6F-929C-F6EE71BAA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02" y="1445041"/>
            <a:ext cx="8970927" cy="42833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/>
              <a:t>Graph database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729B01F-68C6-4E06-94B3-B683D6D8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4</a:t>
            </a:fld>
            <a:r>
              <a:rPr lang="en-US" altLang="zh-CN" dirty="0"/>
              <a:t>/10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7E9F540-24DC-4B7B-BC74-CA6639CFD46D}"/>
              </a:ext>
            </a:extLst>
          </p:cNvPr>
          <p:cNvSpPr txBox="1"/>
          <p:nvPr/>
        </p:nvSpPr>
        <p:spPr>
          <a:xfrm>
            <a:off x="1030526" y="1934493"/>
            <a:ext cx="9552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NoSQL database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dirty="0">
                <a:latin typeface="NimbusRomNo9L-Regu"/>
              </a:rPr>
              <a:t>c</a:t>
            </a:r>
            <a:r>
              <a:rPr lang="en-NZ" sz="1800" b="0" i="0" u="none" strike="noStrike" baseline="0" dirty="0">
                <a:latin typeface="NimbusRomNo9L-Regu"/>
              </a:rPr>
              <a:t>an contain, represent, and query a graph consisting of a set of vertices and a set of edges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altLang="zh-CN" dirty="0">
                <a:latin typeface="NimbusRomNo9L-Regu"/>
              </a:rPr>
              <a:t>Neo4j, </a:t>
            </a:r>
            <a:r>
              <a:rPr lang="en-NZ" altLang="zh-CN" dirty="0" err="1">
                <a:latin typeface="NimbusRomNo9L-Regu"/>
              </a:rPr>
              <a:t>OrientDB</a:t>
            </a:r>
            <a:r>
              <a:rPr lang="en-NZ" altLang="zh-CN" dirty="0">
                <a:latin typeface="NimbusRomNo9L-Regu"/>
              </a:rPr>
              <a:t>, Titan, and DEX (now known as </a:t>
            </a:r>
            <a:r>
              <a:rPr lang="en-NZ" altLang="zh-CN" dirty="0" err="1">
                <a:latin typeface="NimbusRomNo9L-Regu"/>
              </a:rPr>
              <a:t>Sparksee</a:t>
            </a:r>
            <a:r>
              <a:rPr lang="en-NZ" altLang="zh-CN" dirty="0">
                <a:latin typeface="NimbusRomNo9L-Regu"/>
              </a:rPr>
              <a:t>)</a:t>
            </a:r>
            <a:endParaRPr lang="zh-CN" altLang="en-US" dirty="0">
              <a:latin typeface="NimbusRomNo9L-Regu"/>
            </a:endParaRPr>
          </a:p>
        </p:txBody>
      </p:sp>
      <p:sp>
        <p:nvSpPr>
          <p:cNvPr id="9" name="内容占位符 9">
            <a:extLst>
              <a:ext uri="{FF2B5EF4-FFF2-40B4-BE49-F238E27FC236}">
                <a16:creationId xmlns:a16="http://schemas.microsoft.com/office/drawing/2014/main" id="{DE052623-6022-4337-9FC0-88E4C1B355D4}"/>
              </a:ext>
            </a:extLst>
          </p:cNvPr>
          <p:cNvSpPr txBox="1">
            <a:spLocks/>
          </p:cNvSpPr>
          <p:nvPr/>
        </p:nvSpPr>
        <p:spPr>
          <a:xfrm>
            <a:off x="760902" y="3316513"/>
            <a:ext cx="8970927" cy="428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/>
              <a:t>Neo4j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5754E8D-F7DF-4A9E-A285-330A22B3F03E}"/>
              </a:ext>
            </a:extLst>
          </p:cNvPr>
          <p:cNvSpPr txBox="1"/>
          <p:nvPr/>
        </p:nvSpPr>
        <p:spPr>
          <a:xfrm>
            <a:off x="1030526" y="3798396"/>
            <a:ext cx="398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fast traversal, retrieval and navigation of data</a:t>
            </a:r>
            <a:endParaRPr lang="zh-CN" altLang="en-US" dirty="0">
              <a:latin typeface="NimbusRomNo9L-Regu"/>
            </a:endParaRPr>
          </a:p>
        </p:txBody>
      </p:sp>
      <p:pic>
        <p:nvPicPr>
          <p:cNvPr id="7" name="图片 6" descr="图示, 示意图&#10;&#10;描述已自动生成">
            <a:extLst>
              <a:ext uri="{FF2B5EF4-FFF2-40B4-BE49-F238E27FC236}">
                <a16:creationId xmlns:a16="http://schemas.microsoft.com/office/drawing/2014/main" id="{D84A5536-5D11-4E51-A17B-1117EC426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633" y="3156433"/>
            <a:ext cx="5791583" cy="319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0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AE457B73-EB0A-4B4C-A726-4995D9F15E0C}"/>
              </a:ext>
            </a:extLst>
          </p:cNvPr>
          <p:cNvSpPr txBox="1"/>
          <p:nvPr/>
        </p:nvSpPr>
        <p:spPr>
          <a:xfrm>
            <a:off x="760902" y="93119"/>
            <a:ext cx="4449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Proposed Approach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296BE5C-F510-45A3-97DB-07ED6E91D218}"/>
              </a:ext>
            </a:extLst>
          </p:cNvPr>
          <p:cNvSpPr/>
          <p:nvPr/>
        </p:nvSpPr>
        <p:spPr>
          <a:xfrm>
            <a:off x="-2" y="804672"/>
            <a:ext cx="8010145" cy="4185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  <a:gs pos="48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Graph Database-supported GA-based Approach (GDGA)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91AAFCC-49BC-405A-8028-C9C8BB64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5</a:t>
            </a:fld>
            <a:r>
              <a:rPr lang="en-US" altLang="zh-CN" dirty="0"/>
              <a:t>/10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8962AF0-B2E3-42C6-B3FB-04848B76D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25" y="1519237"/>
            <a:ext cx="10191750" cy="3819525"/>
          </a:xfrm>
          <a:prstGeom prst="rect">
            <a:avLst/>
          </a:prstGeom>
        </p:spPr>
      </p:pic>
      <p:sp>
        <p:nvSpPr>
          <p:cNvPr id="8" name="对话气泡: 圆角矩形 7">
            <a:extLst>
              <a:ext uri="{FF2B5EF4-FFF2-40B4-BE49-F238E27FC236}">
                <a16:creationId xmlns:a16="http://schemas.microsoft.com/office/drawing/2014/main" id="{1FBB0F8A-56E7-40BD-804E-2B8D000A35B3}"/>
              </a:ext>
            </a:extLst>
          </p:cNvPr>
          <p:cNvSpPr/>
          <p:nvPr/>
        </p:nvSpPr>
        <p:spPr>
          <a:xfrm>
            <a:off x="303906" y="3253660"/>
            <a:ext cx="1878461" cy="1729264"/>
          </a:xfrm>
          <a:prstGeom prst="wedgeRoundRectCallout">
            <a:avLst>
              <a:gd name="adj1" fmla="val 63809"/>
              <a:gd name="adj2" fmla="val -67120"/>
              <a:gd name="adj3" fmla="val 16667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NZ" sz="2000" b="0" i="0" u="none" strike="noStrike" baseline="0" dirty="0">
                <a:latin typeface="NimbusRomNo9L-Regu"/>
              </a:rPr>
              <a:t>specify what information</a:t>
            </a:r>
          </a:p>
          <a:p>
            <a:pPr algn="l"/>
            <a:r>
              <a:rPr lang="en-NZ" sz="2000" dirty="0">
                <a:latin typeface="NimbusRomNo9L-Regu"/>
              </a:rPr>
              <a:t>i</a:t>
            </a:r>
            <a:r>
              <a:rPr lang="en-NZ" sz="2000" b="0" i="0" u="none" strike="noStrike" baseline="0" dirty="0">
                <a:latin typeface="NimbusRomNo9L-Regu"/>
              </a:rPr>
              <a:t>s represented as nodes and edges</a:t>
            </a:r>
            <a:endParaRPr lang="en-NZ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对话气泡: 圆角矩形 13">
            <a:extLst>
              <a:ext uri="{FF2B5EF4-FFF2-40B4-BE49-F238E27FC236}">
                <a16:creationId xmlns:a16="http://schemas.microsoft.com/office/drawing/2014/main" id="{E3FD60FB-352A-450F-A90D-FA6B35F626D3}"/>
              </a:ext>
            </a:extLst>
          </p:cNvPr>
          <p:cNvSpPr/>
          <p:nvPr/>
        </p:nvSpPr>
        <p:spPr>
          <a:xfrm>
            <a:off x="4271399" y="5062493"/>
            <a:ext cx="1531993" cy="1293856"/>
          </a:xfrm>
          <a:prstGeom prst="wedgeRoundRectCallout">
            <a:avLst>
              <a:gd name="adj1" fmla="val -95855"/>
              <a:gd name="adj2" fmla="val -38918"/>
              <a:gd name="adj3" fmla="val 16667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NZ" sz="1800" b="0" i="0" u="none" strike="noStrike" baseline="0" dirty="0">
                <a:latin typeface="NimbusRomNo9L-Regu"/>
              </a:rPr>
              <a:t>storing the datasets that are used for the analysis</a:t>
            </a:r>
            <a:endParaRPr lang="en-NZ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276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AE457B73-EB0A-4B4C-A726-4995D9F15E0C}"/>
              </a:ext>
            </a:extLst>
          </p:cNvPr>
          <p:cNvSpPr txBox="1"/>
          <p:nvPr/>
        </p:nvSpPr>
        <p:spPr>
          <a:xfrm>
            <a:off x="760902" y="93119"/>
            <a:ext cx="4449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Proposed Approach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296BE5C-F510-45A3-97DB-07ED6E91D218}"/>
              </a:ext>
            </a:extLst>
          </p:cNvPr>
          <p:cNvSpPr/>
          <p:nvPr/>
        </p:nvSpPr>
        <p:spPr>
          <a:xfrm>
            <a:off x="-2" y="804672"/>
            <a:ext cx="8278369" cy="4185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  <a:gs pos="48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Graph Database-supported GA-based Approach (GDGA)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91AAFCC-49BC-405A-8028-C9C8BB64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6</a:t>
            </a:fld>
            <a:r>
              <a:rPr lang="en-US" altLang="zh-CN" dirty="0"/>
              <a:t>/10</a:t>
            </a:r>
            <a:endParaRPr lang="zh-CN" altLang="en-US" dirty="0"/>
          </a:p>
        </p:txBody>
      </p:sp>
      <p:sp>
        <p:nvSpPr>
          <p:cNvPr id="9" name="内容占位符 9">
            <a:extLst>
              <a:ext uri="{FF2B5EF4-FFF2-40B4-BE49-F238E27FC236}">
                <a16:creationId xmlns:a16="http://schemas.microsoft.com/office/drawing/2014/main" id="{2C0ACA13-3D89-4A10-953B-709F0F07A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02" y="1445041"/>
            <a:ext cx="4694903" cy="4283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000" b="0" i="0" u="none" strike="noStrike" baseline="0" dirty="0"/>
              <a:t>Population Initialization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FDEF51C-2B2C-471F-95DC-8A6C35878BDF}"/>
              </a:ext>
            </a:extLst>
          </p:cNvPr>
          <p:cNvSpPr txBox="1"/>
          <p:nvPr/>
        </p:nvSpPr>
        <p:spPr>
          <a:xfrm>
            <a:off x="1011936" y="1910555"/>
            <a:ext cx="6120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Label Propagation Algorithm (LPA)</a:t>
            </a:r>
            <a:endParaRPr lang="en-NZ" dirty="0"/>
          </a:p>
        </p:txBody>
      </p:sp>
      <p:sp>
        <p:nvSpPr>
          <p:cNvPr id="11" name="内容占位符 9">
            <a:extLst>
              <a:ext uri="{FF2B5EF4-FFF2-40B4-BE49-F238E27FC236}">
                <a16:creationId xmlns:a16="http://schemas.microsoft.com/office/drawing/2014/main" id="{FA2789D5-01CE-4138-B355-7DFDFEBC1084}"/>
              </a:ext>
            </a:extLst>
          </p:cNvPr>
          <p:cNvSpPr txBox="1">
            <a:spLocks/>
          </p:cNvSpPr>
          <p:nvPr/>
        </p:nvSpPr>
        <p:spPr>
          <a:xfrm>
            <a:off x="760902" y="2560735"/>
            <a:ext cx="4694903" cy="428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/>
              <a:t>Genetic Representation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F0CC71C6-247B-41F1-AC20-E90A3AFA2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95221"/>
            <a:ext cx="3660744" cy="155449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E0DBEDA1-C27C-4846-8B1C-1355AD3CA908}"/>
              </a:ext>
            </a:extLst>
          </p:cNvPr>
          <p:cNvSpPr txBox="1"/>
          <p:nvPr/>
        </p:nvSpPr>
        <p:spPr>
          <a:xfrm>
            <a:off x="1011936" y="3037505"/>
            <a:ext cx="2609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NimbusRomNo9L-Regu"/>
              </a:rPr>
              <a:t>d</a:t>
            </a:r>
            <a:r>
              <a:rPr lang="en-NZ" sz="1800" b="0" i="0" u="none" strike="noStrike" baseline="0" dirty="0">
                <a:latin typeface="NimbusRomNo9L-Regu"/>
              </a:rPr>
              <a:t>irect encoding</a:t>
            </a:r>
            <a:endParaRPr lang="en-NZ" dirty="0"/>
          </a:p>
        </p:txBody>
      </p:sp>
      <p:sp>
        <p:nvSpPr>
          <p:cNvPr id="16" name="内容占位符 9">
            <a:extLst>
              <a:ext uri="{FF2B5EF4-FFF2-40B4-BE49-F238E27FC236}">
                <a16:creationId xmlns:a16="http://schemas.microsoft.com/office/drawing/2014/main" id="{09AE8639-1BD1-4DE9-8867-28B36C848B1A}"/>
              </a:ext>
            </a:extLst>
          </p:cNvPr>
          <p:cNvSpPr txBox="1">
            <a:spLocks/>
          </p:cNvSpPr>
          <p:nvPr/>
        </p:nvSpPr>
        <p:spPr>
          <a:xfrm>
            <a:off x="760901" y="3676429"/>
            <a:ext cx="4694903" cy="428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/>
              <a:t>Fitness Function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FE4D8CB-8DDB-4D1E-A59A-98618ACA1B71}"/>
              </a:ext>
            </a:extLst>
          </p:cNvPr>
          <p:cNvSpPr txBox="1"/>
          <p:nvPr/>
        </p:nvSpPr>
        <p:spPr>
          <a:xfrm>
            <a:off x="1011936" y="4189694"/>
            <a:ext cx="37063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NimbusRomNo9L-Regu"/>
              </a:rPr>
              <a:t>modularity computation formula</a:t>
            </a:r>
            <a:endParaRPr lang="en-NZ" dirty="0"/>
          </a:p>
        </p:txBody>
      </p:sp>
      <p:sp>
        <p:nvSpPr>
          <p:cNvPr id="18" name="内容占位符 9">
            <a:extLst>
              <a:ext uri="{FF2B5EF4-FFF2-40B4-BE49-F238E27FC236}">
                <a16:creationId xmlns:a16="http://schemas.microsoft.com/office/drawing/2014/main" id="{724DE2A3-0532-45EA-8B8B-B903785EC580}"/>
              </a:ext>
            </a:extLst>
          </p:cNvPr>
          <p:cNvSpPr txBox="1">
            <a:spLocks/>
          </p:cNvSpPr>
          <p:nvPr/>
        </p:nvSpPr>
        <p:spPr>
          <a:xfrm>
            <a:off x="760901" y="4792123"/>
            <a:ext cx="4694903" cy="428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/>
              <a:t>Mutation and Crossover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E05092A-337C-4835-8F1B-CF923E649D2D}"/>
              </a:ext>
            </a:extLst>
          </p:cNvPr>
          <p:cNvSpPr txBox="1"/>
          <p:nvPr/>
        </p:nvSpPr>
        <p:spPr>
          <a:xfrm>
            <a:off x="1011936" y="5273385"/>
            <a:ext cx="37063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random resetting mutation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NimbusRomNo9L-Regu"/>
              </a:rPr>
              <a:t>uniform crossover</a:t>
            </a:r>
          </a:p>
        </p:txBody>
      </p:sp>
    </p:spTree>
    <p:extLst>
      <p:ext uri="{BB962C8B-B14F-4D97-AF65-F5344CB8AC3E}">
        <p14:creationId xmlns:p14="http://schemas.microsoft.com/office/powerpoint/2010/main" val="294791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>
            <a:extLst>
              <a:ext uri="{FF2B5EF4-FFF2-40B4-BE49-F238E27FC236}">
                <a16:creationId xmlns:a16="http://schemas.microsoft.com/office/drawing/2014/main" id="{9EF9AA6C-4874-4F46-BA27-037511A119EB}"/>
              </a:ext>
            </a:extLst>
          </p:cNvPr>
          <p:cNvSpPr txBox="1"/>
          <p:nvPr/>
        </p:nvSpPr>
        <p:spPr>
          <a:xfrm>
            <a:off x="1020869" y="1587698"/>
            <a:ext cx="3086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Datasets</a:t>
            </a:r>
            <a:endParaRPr lang="zh-CN" altLang="en-US" sz="2000" i="1" u="sng" dirty="0">
              <a:latin typeface="Arial Black" panose="020B0A040201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3161886-9E7B-4F90-B80C-B8B2E5893710}"/>
              </a:ext>
            </a:extLst>
          </p:cNvPr>
          <p:cNvSpPr/>
          <p:nvPr/>
        </p:nvSpPr>
        <p:spPr>
          <a:xfrm>
            <a:off x="-2" y="804672"/>
            <a:ext cx="6669315" cy="4185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  <a:gs pos="48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Datasets, Baselines, and Parameter Settings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D70D3DB-D49E-4891-8E30-4576BF199A24}"/>
              </a:ext>
            </a:extLst>
          </p:cNvPr>
          <p:cNvSpPr txBox="1"/>
          <p:nvPr/>
        </p:nvSpPr>
        <p:spPr>
          <a:xfrm>
            <a:off x="4604748" y="1579475"/>
            <a:ext cx="3224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Baselines</a:t>
            </a:r>
            <a:endParaRPr lang="zh-CN" altLang="en-US" sz="2000" i="1" u="sng" dirty="0">
              <a:latin typeface="Arial Black" panose="020B0A04020102020204" pitchFamily="34" charset="0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641FA808-0CCD-4035-A35D-1898E4AF9B18}"/>
              </a:ext>
            </a:extLst>
          </p:cNvPr>
          <p:cNvSpPr/>
          <p:nvPr/>
        </p:nvSpPr>
        <p:spPr>
          <a:xfrm>
            <a:off x="919489" y="2194559"/>
            <a:ext cx="3225792" cy="397311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607CD4A8-118C-4BFF-B9ED-7B7E0C8BAA15}"/>
              </a:ext>
            </a:extLst>
          </p:cNvPr>
          <p:cNvSpPr/>
          <p:nvPr/>
        </p:nvSpPr>
        <p:spPr>
          <a:xfrm>
            <a:off x="4559012" y="2194559"/>
            <a:ext cx="3224885" cy="30175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B5E1E07-D4DD-4451-8AA7-2A82D7847B8D}"/>
              </a:ext>
            </a:extLst>
          </p:cNvPr>
          <p:cNvSpPr txBox="1"/>
          <p:nvPr/>
        </p:nvSpPr>
        <p:spPr>
          <a:xfrm>
            <a:off x="1349011" y="2419856"/>
            <a:ext cx="2430510" cy="3746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altLang="zh-CN" sz="1600" dirty="0"/>
              <a:t>ego-Facebook dataset from Stanford Large Network Dataset Collection</a:t>
            </a:r>
          </a:p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Dolphin Social Network datasets</a:t>
            </a:r>
            <a:r>
              <a:rPr lang="en-NZ" sz="1800" b="0" i="0" u="none" strike="noStrike" baseline="0" dirty="0">
                <a:latin typeface="NimbusRomNo9L-Regu"/>
              </a:rPr>
              <a:t> collected from New Zealand</a:t>
            </a:r>
          </a:p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Zachary Karate club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D26F8FA-C39D-43FC-A1A9-A947554D08E0}"/>
              </a:ext>
            </a:extLst>
          </p:cNvPr>
          <p:cNvSpPr txBox="1"/>
          <p:nvPr/>
        </p:nvSpPr>
        <p:spPr>
          <a:xfrm>
            <a:off x="5046027" y="2419856"/>
            <a:ext cx="2342326" cy="167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LPA</a:t>
            </a:r>
          </a:p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>
                <a:latin typeface="NimbusRomNo9L-Regu"/>
              </a:rPr>
              <a:t>Louvain algorithm</a:t>
            </a:r>
          </a:p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sz="1800" b="0" i="0" u="none" strike="noStrike" baseline="0" dirty="0" err="1">
                <a:latin typeface="NimbusRomNo9L-Regu"/>
              </a:rPr>
              <a:t>GraphLPA</a:t>
            </a:r>
            <a:endParaRPr lang="en-US" altLang="zh-CN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21B5165-714E-4027-B047-200179AFB43E}"/>
              </a:ext>
            </a:extLst>
          </p:cNvPr>
          <p:cNvSpPr txBox="1"/>
          <p:nvPr/>
        </p:nvSpPr>
        <p:spPr>
          <a:xfrm>
            <a:off x="760902" y="93119"/>
            <a:ext cx="4449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151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DACFF8-8210-4E8A-8AE4-89C2B7EC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7</a:t>
            </a:fld>
            <a:r>
              <a:rPr lang="en-US" altLang="zh-CN" dirty="0"/>
              <a:t>/10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5DC1A32-C7B4-4188-87E8-84195C6C9318}"/>
              </a:ext>
            </a:extLst>
          </p:cNvPr>
          <p:cNvSpPr txBox="1"/>
          <p:nvPr/>
        </p:nvSpPr>
        <p:spPr>
          <a:xfrm>
            <a:off x="8270782" y="1597665"/>
            <a:ext cx="3224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Parameter Settings</a:t>
            </a:r>
            <a:endParaRPr lang="zh-CN" altLang="en-US" sz="2000" i="1" u="sng" dirty="0">
              <a:latin typeface="Arial Black" panose="020B0A04020102020204" pitchFamily="34" charset="0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462BE2CB-1C97-4D72-86B5-D07550A955CA}"/>
              </a:ext>
            </a:extLst>
          </p:cNvPr>
          <p:cNvSpPr/>
          <p:nvPr/>
        </p:nvSpPr>
        <p:spPr>
          <a:xfrm>
            <a:off x="8311355" y="2190833"/>
            <a:ext cx="3224885" cy="397311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557699AA-7958-4402-B432-53695803DD07}"/>
              </a:ext>
            </a:extLst>
          </p:cNvPr>
          <p:cNvSpPr/>
          <p:nvPr/>
        </p:nvSpPr>
        <p:spPr>
          <a:xfrm>
            <a:off x="8412481" y="2190834"/>
            <a:ext cx="3224885" cy="3845135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dirty="0">
                <a:latin typeface="NimbusRomNo9L-Regu"/>
              </a:rPr>
              <a:t>P</a:t>
            </a:r>
            <a:r>
              <a:rPr lang="en-NZ" dirty="0">
                <a:solidFill>
                  <a:schemeClr val="tx1"/>
                </a:solidFill>
                <a:latin typeface="NimbusRomNo9L-Regu"/>
              </a:rPr>
              <a:t>opulation size: 30</a:t>
            </a:r>
          </a:p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dirty="0">
                <a:solidFill>
                  <a:schemeClr val="tx1"/>
                </a:solidFill>
                <a:latin typeface="NimbusRomNo9L-Regu"/>
              </a:rPr>
              <a:t>Maximum generations: 30 </a:t>
            </a:r>
          </a:p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dirty="0">
                <a:latin typeface="NimbusRomNo9L-Regu"/>
              </a:rPr>
              <a:t>R</a:t>
            </a:r>
            <a:r>
              <a:rPr lang="en-NZ" dirty="0">
                <a:solidFill>
                  <a:schemeClr val="tx1"/>
                </a:solidFill>
                <a:latin typeface="NimbusRomNo9L-Regu"/>
              </a:rPr>
              <a:t>oulette wheel selection</a:t>
            </a:r>
          </a:p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dirty="0">
                <a:latin typeface="NimbusRomNo9L-Regu"/>
              </a:rPr>
              <a:t>C</a:t>
            </a:r>
            <a:r>
              <a:rPr lang="en-NZ" dirty="0">
                <a:solidFill>
                  <a:schemeClr val="tx1"/>
                </a:solidFill>
                <a:latin typeface="NimbusRomNo9L-Regu"/>
              </a:rPr>
              <a:t>rossover rate: 0.8</a:t>
            </a:r>
          </a:p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dirty="0">
                <a:latin typeface="NimbusRomNo9L-Regu"/>
              </a:rPr>
              <a:t>M</a:t>
            </a:r>
            <a:r>
              <a:rPr lang="en-NZ" dirty="0">
                <a:solidFill>
                  <a:schemeClr val="tx1"/>
                </a:solidFill>
                <a:latin typeface="NimbusRomNo9L-Regu"/>
              </a:rPr>
              <a:t>utation rate: 0.2</a:t>
            </a:r>
          </a:p>
          <a:p>
            <a:pPr marL="285750" indent="-285750">
              <a:lnSpc>
                <a:spcPct val="14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dirty="0">
                <a:latin typeface="NimbusRomNo9L-Regu"/>
              </a:rPr>
              <a:t>E</a:t>
            </a:r>
            <a:r>
              <a:rPr lang="en-NZ" dirty="0">
                <a:solidFill>
                  <a:schemeClr val="tx1"/>
                </a:solidFill>
                <a:latin typeface="NimbusRomNo9L-Regu"/>
              </a:rPr>
              <a:t>litism setting: 2</a:t>
            </a:r>
            <a:endParaRPr lang="zh-CN" altLang="en-US" dirty="0">
              <a:solidFill>
                <a:schemeClr val="tx1"/>
              </a:solidFill>
              <a:latin typeface="NimbusRomNo9L-Regu"/>
            </a:endParaRPr>
          </a:p>
        </p:txBody>
      </p:sp>
    </p:spTree>
    <p:extLst>
      <p:ext uri="{BB962C8B-B14F-4D97-AF65-F5344CB8AC3E}">
        <p14:creationId xmlns:p14="http://schemas.microsoft.com/office/powerpoint/2010/main" val="3641766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AD863E0-B043-498A-BE00-53C2612A3773}"/>
              </a:ext>
            </a:extLst>
          </p:cNvPr>
          <p:cNvSpPr txBox="1"/>
          <p:nvPr/>
        </p:nvSpPr>
        <p:spPr>
          <a:xfrm>
            <a:off x="760902" y="93119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151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3161886-9E7B-4F90-B80C-B8B2E5893710}"/>
              </a:ext>
            </a:extLst>
          </p:cNvPr>
          <p:cNvSpPr/>
          <p:nvPr/>
        </p:nvSpPr>
        <p:spPr>
          <a:xfrm>
            <a:off x="-1" y="804672"/>
            <a:ext cx="5921830" cy="4185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  <a:gs pos="48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Results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FA7ED78-0389-4AA6-929F-15B0D3D2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CF7C-B4BD-460D-ADE2-F22D9606553B}" type="slidenum">
              <a:rPr lang="zh-CN" altLang="en-US" smtClean="0"/>
              <a:pPr/>
              <a:t>8</a:t>
            </a:fld>
            <a:r>
              <a:rPr lang="en-US" altLang="zh-CN" dirty="0"/>
              <a:t>/10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0E8019A-2D80-4CFB-A9D9-28E8DE83F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453" y="2724972"/>
            <a:ext cx="9826752" cy="14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9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E28A72"/>
            </a:gs>
            <a:gs pos="100000">
              <a:schemeClr val="bg1"/>
            </a:gs>
            <a:gs pos="48000">
              <a:srgbClr val="F4DBD6">
                <a:alpha val="92000"/>
                <a:lumMod val="91000"/>
                <a:lumOff val="9000"/>
              </a:srgbClr>
            </a:gs>
            <a:gs pos="100000">
              <a:schemeClr val="bg1"/>
            </a:gs>
          </a:gsLst>
          <a:path path="circle">
            <a:fillToRect t="100000" r="100000"/>
          </a:path>
          <a:tileRect l="-100000" b="-100000"/>
        </a:gradFill>
        <a:ln>
          <a:noFill/>
        </a:ln>
      </a:spPr>
      <a:bodyPr rtlCol="0" anchor="ctr"/>
      <a:lstStyle>
        <a:defPPr algn="l">
          <a:defRPr sz="2000" b="1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11819</TotalTime>
  <Words>451</Words>
  <Application>Microsoft Office PowerPoint</Application>
  <PresentationFormat>宽屏</PresentationFormat>
  <Paragraphs>177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NimbusRomNo9L-Regu</vt:lpstr>
      <vt:lpstr>微软雅黑</vt:lpstr>
      <vt:lpstr>等线</vt:lpstr>
      <vt:lpstr>Agency FB</vt:lpstr>
      <vt:lpstr>Arial</vt:lpstr>
      <vt:lpstr>Arial Black</vt:lpstr>
      <vt:lpstr>Impact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Tao Shi</cp:lastModifiedBy>
  <cp:revision>1596</cp:revision>
  <dcterms:created xsi:type="dcterms:W3CDTF">2021-04-26T13:49:45Z</dcterms:created>
  <dcterms:modified xsi:type="dcterms:W3CDTF">2021-10-26T23:08:46Z</dcterms:modified>
</cp:coreProperties>
</file>