
<file path=[Content_Types].xml><?xml version="1.0" encoding="utf-8"?>
<Types xmlns="http://schemas.openxmlformats.org/package/2006/content-types">
  <Default Extension="ashx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0" r:id="rId1"/>
  </p:sldMasterIdLst>
  <p:notesMasterIdLst>
    <p:notesMasterId r:id="rId30"/>
  </p:notesMasterIdLst>
  <p:handoutMasterIdLst>
    <p:handoutMasterId r:id="rId31"/>
  </p:handoutMasterIdLst>
  <p:sldIdLst>
    <p:sldId id="287" r:id="rId2"/>
    <p:sldId id="409" r:id="rId3"/>
    <p:sldId id="410" r:id="rId4"/>
    <p:sldId id="404" r:id="rId5"/>
    <p:sldId id="412" r:id="rId6"/>
    <p:sldId id="474" r:id="rId7"/>
    <p:sldId id="414" r:id="rId8"/>
    <p:sldId id="419" r:id="rId9"/>
    <p:sldId id="475" r:id="rId10"/>
    <p:sldId id="413" r:id="rId11"/>
    <p:sldId id="464" r:id="rId12"/>
    <p:sldId id="477" r:id="rId13"/>
    <p:sldId id="476" r:id="rId14"/>
    <p:sldId id="418" r:id="rId15"/>
    <p:sldId id="473" r:id="rId16"/>
    <p:sldId id="472" r:id="rId17"/>
    <p:sldId id="481" r:id="rId18"/>
    <p:sldId id="480" r:id="rId19"/>
    <p:sldId id="484" r:id="rId20"/>
    <p:sldId id="483" r:id="rId21"/>
    <p:sldId id="485" r:id="rId22"/>
    <p:sldId id="486" r:id="rId23"/>
    <p:sldId id="493" r:id="rId24"/>
    <p:sldId id="490" r:id="rId25"/>
    <p:sldId id="491" r:id="rId26"/>
    <p:sldId id="487" r:id="rId27"/>
    <p:sldId id="488" r:id="rId28"/>
    <p:sldId id="492" r:id="rId29"/>
  </p:sldIdLst>
  <p:sldSz cx="9144000" cy="6858000" type="screen4x3"/>
  <p:notesSz cx="6802438" cy="9936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 Ma" initials="HM" lastIdx="3" clrIdx="0">
    <p:extLst>
      <p:ext uri="{19B8F6BF-5375-455C-9EA6-DF929625EA0E}">
        <p15:presenceInfo xmlns:p15="http://schemas.microsoft.com/office/powerpoint/2012/main" userId="Hui 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89985" autoAdjust="0"/>
  </p:normalViewPr>
  <p:slideViewPr>
    <p:cSldViewPr snapToGrid="0">
      <p:cViewPr varScale="1">
        <p:scale>
          <a:sx n="80" d="100"/>
          <a:sy n="80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FD14439-31E5-4519-9839-F05F6020D3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BE5B851-6878-4933-82F7-E0CBC34D34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41" y="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154B6867-12BF-4177-81E9-8DE50609CB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3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71B6434-F2F8-4B14-8E36-451057F74A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41" y="943763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327632-7D9F-495F-90E0-68DD22340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1C8404A-7353-4924-A8EC-AA8062434F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FEA31F2-BD8E-4FF7-8CF4-C8C366FAE7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3141" y="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E349CA2-BF44-407A-BE35-8C914226EB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84AE64A-7E58-40DE-AC92-0D224CEE20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9678"/>
            <a:ext cx="5441950" cy="44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C92F7B0-363D-4D3A-836A-1DA232865E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763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2AC19EE-4A6F-46FC-B9F5-0C366385E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41" y="9437630"/>
            <a:ext cx="294772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402716-C025-441F-932A-A59079DF0AE1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1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1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2000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225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0997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13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13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071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14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3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15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84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16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82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11187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48192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276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2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0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20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20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571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85079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6897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6897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24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60524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25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17978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26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26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9027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27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46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28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28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3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3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288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4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6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7049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6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6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769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02716-C025-441F-932A-A59079DF0AE1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5726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F835F6-F9E6-47D4-838A-286A4902A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6AE838-C8FD-4EB8-BFBE-3BD6404AE2EA}" type="slidenum">
              <a:rPr lang="de-DE" altLang="en-US" sz="1200"/>
              <a:pPr eaLnBrk="1" hangingPunct="1"/>
              <a:t>8</a:t>
            </a:fld>
            <a:endParaRPr lang="de-DE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DB82B0-9A9E-48E0-BD59-95D6220FC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B4451B3-6509-43F3-8ABC-1FFF43F97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2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91F9F7C-E053-461B-AB0C-9152D34E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7637A-0104-44C8-B9DD-7386BCD350DD}" type="slidenum">
              <a:rPr lang="de-DE" altLang="en-US" sz="1200"/>
              <a:pPr eaLnBrk="1" hangingPunct="1"/>
              <a:t>9</a:t>
            </a:fld>
            <a:endParaRPr lang="de-DE" altLang="en-US" sz="1200"/>
          </a:p>
        </p:txBody>
      </p:sp>
      <p:sp>
        <p:nvSpPr>
          <p:cNvPr id="78851" name="Rectangle 7">
            <a:extLst>
              <a:ext uri="{FF2B5EF4-FFF2-40B4-BE49-F238E27FC236}">
                <a16:creationId xmlns:a16="http://schemas.microsoft.com/office/drawing/2014/main" id="{A3179163-3401-401C-A60E-713E14089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290" y="9442805"/>
            <a:ext cx="2946148" cy="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4CF62-4777-4388-A3C4-63C88BC4459A}" type="slidenum">
              <a:rPr lang="en-GB" altLang="en-US" sz="1300"/>
              <a:pPr algn="r" eaLnBrk="1" hangingPunct="1"/>
              <a:t>9</a:t>
            </a:fld>
            <a:endParaRPr lang="en-GB" altLang="en-US" sz="13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6DD1FC5A-44DA-445C-AEBC-639310A5B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FF091C6B-76EA-40C6-872D-F38009E3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992" y="4719678"/>
            <a:ext cx="498845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256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9AD7-6F6A-4251-AF97-14866495928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CACA-0A7D-4D58-A94E-7E716AC7F228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07B-4048-41EE-9B55-D001533A9B9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22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10DB-5BEE-47DE-BDAE-DC2171D735F9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7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674F-8B8E-41C7-99F0-89700EEEA9F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71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FDE5-571C-4F3E-A3D8-9993F099178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3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6A6A-9283-4DC7-B942-5EEE811DB426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BBBF-6E07-4F0D-ADE4-9445E265386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F7F7-51D4-4777-AFAF-55CB3C507446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5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7DB-48EE-4F8A-83DC-A7802339C04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4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7EAE-3A9F-4C06-A633-8A8F0AE833D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283-2E3B-46EB-8ACB-DC9CB1775FB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031E-5BDA-4CE7-AD89-D0520269D47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4AF9-3365-46A8-B793-B1F774F5E4B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7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4480-9998-400C-B9A6-76AC78B5F523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CDB-D5F1-4C44-B33E-708C1E6AADC8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7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73B3-BDBA-4BB9-AA9F-2AEFAEE34BF0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3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ashx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0804" y="1299411"/>
            <a:ext cx="8372475" cy="1634163"/>
          </a:xfrm>
        </p:spPr>
        <p:txBody>
          <a:bodyPr>
            <a:normAutofit fontScale="90000"/>
          </a:bodyPr>
          <a:lstStyle/>
          <a:p>
            <a:pPr algn="ctr"/>
            <a:r>
              <a:rPr lang="en-NZ" altLang="en-US" sz="3600" noProof="1">
                <a:latin typeface="Trebuchet MS" panose="020B0603020202020204" pitchFamily="34" charset="0"/>
              </a:rPr>
              <a:t>Location-Aware and Budget-Constrained Application Replication and Deployment in Multi-Cloud Environment</a:t>
            </a:r>
          </a:p>
        </p:txBody>
      </p:sp>
      <p:sp>
        <p:nvSpPr>
          <p:cNvPr id="20483" name="Rectangle 10">
            <a:extLst>
              <a:ext uri="{FF2B5EF4-FFF2-40B4-BE49-F238E27FC236}">
                <a16:creationId xmlns:a16="http://schemas.microsoft.com/office/drawing/2014/main" id="{E10F06A7-B181-4452-9B45-1ADD2DE6C7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81811" y="3429000"/>
            <a:ext cx="7510463" cy="2767262"/>
          </a:xfrm>
        </p:spPr>
        <p:txBody>
          <a:bodyPr>
            <a:normAutofit/>
          </a:bodyPr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Tao Shi, Hui Ma, Gang Chen</a:t>
            </a:r>
          </a:p>
          <a:p>
            <a:pPr algn="ctr"/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School of Engineering and Computer Science</a:t>
            </a:r>
          </a:p>
          <a:p>
            <a:pPr algn="ctr"/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Victoria University of Wellington, New Zealand</a:t>
            </a:r>
          </a:p>
          <a:p>
            <a:pPr algn="ctr"/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Sven Hartmann</a:t>
            </a:r>
          </a:p>
          <a:p>
            <a:pPr algn="ctr"/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Department of Informatics</a:t>
            </a:r>
          </a:p>
          <a:p>
            <a:pPr algn="ctr"/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Clausthal University of Technology, Germany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EFAC74-419D-4E15-8209-FB5C5951F51F}"/>
              </a:ext>
            </a:extLst>
          </p:cNvPr>
          <p:cNvSpPr/>
          <p:nvPr/>
        </p:nvSpPr>
        <p:spPr>
          <a:xfrm>
            <a:off x="3902329" y="6507022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cap="all" dirty="0">
                <a:solidFill>
                  <a:srgbClr val="0000FF"/>
                </a:solidFill>
                <a:latin typeface="Open Sans"/>
              </a:rPr>
              <a:t>IEEE </a:t>
            </a:r>
            <a:r>
              <a:rPr lang="en-US" altLang="zh-CN" b="1" cap="all" dirty="0">
                <a:solidFill>
                  <a:srgbClr val="0000FF"/>
                </a:solidFill>
                <a:latin typeface="Open Sans"/>
              </a:rPr>
              <a:t>ICWS</a:t>
            </a:r>
            <a:r>
              <a:rPr lang="en-NZ" b="1" cap="all" dirty="0">
                <a:solidFill>
                  <a:srgbClr val="0000FF"/>
                </a:solidFill>
                <a:latin typeface="Open Sans"/>
              </a:rPr>
              <a:t> 2020</a:t>
            </a:r>
            <a:endParaRPr lang="en-NZ" b="1" i="0" cap="all" dirty="0">
              <a:solidFill>
                <a:srgbClr val="0000FF"/>
              </a:solidFill>
              <a:effectLst/>
              <a:latin typeface="Open Sans"/>
            </a:endParaRPr>
          </a:p>
        </p:txBody>
      </p:sp>
      <p:pic>
        <p:nvPicPr>
          <p:cNvPr id="10" name="图片 9" descr="图片包含 游戏机&#10;&#10;描述已自动生成">
            <a:extLst>
              <a:ext uri="{FF2B5EF4-FFF2-40B4-BE49-F238E27FC236}">
                <a16:creationId xmlns:a16="http://schemas.microsoft.com/office/drawing/2014/main" id="{FE32BD1A-7358-4E53-AC9E-EB987555F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43"/>
            <a:ext cx="3378363" cy="114594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05B3716-25F9-41F0-98FF-ED2CCD2F3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6483" y="-252726"/>
            <a:ext cx="4857750" cy="13525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9176782-4976-4EA5-8191-B5310BF96A3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8318" y="198796"/>
            <a:ext cx="881568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3200" b="0" kern="0" noProof="1">
                <a:latin typeface="Trebuchet MS" panose="020B0603020202020204" pitchFamily="34" charset="0"/>
              </a:rPr>
              <a:t>Business Application and Assumptions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54832C-C7B9-4262-8A4C-E892327C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428F4E-331F-476E-ACA9-F31827C4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80" y="1152908"/>
            <a:ext cx="5574758" cy="292889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E4A92D9C-0B5E-474A-98C4-92E52AA12C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206" y="4388212"/>
            <a:ext cx="7418231" cy="1938625"/>
          </a:xfrm>
        </p:spPr>
        <p:txBody>
          <a:bodyPr>
            <a:noAutofit/>
          </a:bodyPr>
          <a:lstStyle/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New application requests from user centres are generated according to Poisson distributions.</a:t>
            </a:r>
          </a:p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An application is replicated as one cohesive unit in different data centres.</a:t>
            </a:r>
          </a:p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All user requests are served by the application replica with the lowest network latency</a:t>
            </a:r>
          </a:p>
        </p:txBody>
      </p:sp>
    </p:spTree>
    <p:extLst>
      <p:ext uri="{BB962C8B-B14F-4D97-AF65-F5344CB8AC3E}">
        <p14:creationId xmlns:p14="http://schemas.microsoft.com/office/powerpoint/2010/main" val="412408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>
            <a:extLst>
              <a:ext uri="{FF2B5EF4-FFF2-40B4-BE49-F238E27FC236}">
                <a16:creationId xmlns:a16="http://schemas.microsoft.com/office/drawing/2014/main" id="{658F84F3-A765-4F6B-882F-43D7AA86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3" y="152932"/>
            <a:ext cx="8641943" cy="647700"/>
          </a:xfrm>
        </p:spPr>
        <p:txBody>
          <a:bodyPr/>
          <a:lstStyle/>
          <a:p>
            <a:r>
              <a:rPr lang="en-NZ" sz="3200" dirty="0">
                <a:latin typeface="Trebuchet MS" panose="020B0603020202020204" pitchFamily="34" charset="0"/>
              </a:rPr>
              <a:t>Calculation of Average Response Time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EC8EF1D-FBCC-421D-B96C-341D79FF65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892" y="1129428"/>
            <a:ext cx="7418231" cy="4805584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</a:t>
            </a: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he aggregated workload of services in the application replica: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capacity of a service instance (the amount of requests processable per time unit):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average request processing time of service: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average response time of the application replica: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83BE9A-A7B5-431F-8095-611CAFB2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731EAE-7515-4D3B-B722-090DF8D5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17" y="1924050"/>
            <a:ext cx="1234121" cy="674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582E24-453D-41D9-989B-ADB175F2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317" y="3268278"/>
            <a:ext cx="1485900" cy="6000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73B995-3456-410D-8B42-DAD867FC2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777" y="4244790"/>
            <a:ext cx="1447800" cy="5619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318A1B-5806-4297-98DA-1F9C276CC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777" y="5654778"/>
            <a:ext cx="22098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3B626864-1DE1-4D41-9B6C-D597783C0D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884" y="1230272"/>
            <a:ext cx="7418231" cy="4805584"/>
          </a:xfrm>
        </p:spPr>
        <p:txBody>
          <a:bodyPr>
            <a:noAutofit/>
          </a:bodyPr>
          <a:lstStyle/>
          <a:p>
            <a:r>
              <a:rPr lang="en-NZ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total deployment cost (</a:t>
            </a:r>
            <a:r>
              <a:rPr lang="en-NZ" altLang="zh-CN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TDC</a:t>
            </a:r>
            <a:r>
              <a:rPr lang="en-NZ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and total response time (</a:t>
            </a:r>
            <a:r>
              <a:rPr lang="en-NZ" altLang="zh-CN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TRT</a:t>
            </a:r>
            <a:r>
              <a:rPr lang="en-NZ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 can be calculated as follows:</a:t>
            </a:r>
          </a:p>
          <a:p>
            <a:endParaRPr lang="en-NZ" altLang="zh-CN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NZ" altLang="zh-CN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NZ" altLang="zh-CN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altLang="zh-CN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Our budget-constrained application replication and deployment problem:</a:t>
            </a:r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DECF16B-0EFA-4580-B518-B49866AC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66" y="131193"/>
            <a:ext cx="8497512" cy="591275"/>
          </a:xfrm>
        </p:spPr>
        <p:txBody>
          <a:bodyPr/>
          <a:lstStyle/>
          <a:p>
            <a:r>
              <a:rPr lang="en-NZ" sz="3200" dirty="0">
                <a:latin typeface="Trebuchet MS" panose="020B0603020202020204" pitchFamily="34" charset="0"/>
              </a:rPr>
              <a:t>Replication and Deployment Problem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CA1680-8ED7-4BD9-9735-A47AD636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ECC0C4-9190-4987-9706-FE4C2106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64" y="2178747"/>
            <a:ext cx="2619375" cy="1514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1085D9-A6BD-4048-975A-26E359617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64" y="4914399"/>
            <a:ext cx="1866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762" y="1995827"/>
            <a:ext cx="8372475" cy="1081087"/>
          </a:xfrm>
        </p:spPr>
        <p:txBody>
          <a:bodyPr/>
          <a:lstStyle/>
          <a:p>
            <a:pPr algn="ctr"/>
            <a:r>
              <a:rPr lang="en-NZ" altLang="en-US" sz="3600" noProof="1">
                <a:latin typeface="Trebuchet MS" panose="020B0603020202020204" pitchFamily="34" charset="0"/>
              </a:rPr>
              <a:t>Proposed Approach</a:t>
            </a:r>
          </a:p>
        </p:txBody>
      </p:sp>
    </p:spTree>
    <p:extLst>
      <p:ext uri="{BB962C8B-B14F-4D97-AF65-F5344CB8AC3E}">
        <p14:creationId xmlns:p14="http://schemas.microsoft.com/office/powerpoint/2010/main" val="18114177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DFA83F-18F2-4CC5-A154-E03322CF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030" y="159039"/>
            <a:ext cx="8520113" cy="647700"/>
          </a:xfrm>
        </p:spPr>
        <p:txBody>
          <a:bodyPr/>
          <a:lstStyle/>
          <a:p>
            <a:r>
              <a:rPr lang="en-US" altLang="zh-CN" sz="3200" noProof="1">
                <a:latin typeface="Trebuchet MS" panose="020B0603020202020204" pitchFamily="34" charset="0"/>
              </a:rPr>
              <a:t>Challenges to Effectively Apply GA</a:t>
            </a:r>
            <a:endParaRPr lang="en-NZ" altLang="en-US" sz="3200" noProof="1">
              <a:latin typeface="Trebuchet MS" panose="020B0603020202020204" pitchFamily="34" charset="0"/>
            </a:endParaRP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633937C2-4399-457B-9D81-83E1CFE8B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549" y="1435483"/>
            <a:ext cx="7454901" cy="5060173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First need to determine the application replication plan, including both the amount and the locations of application replicas.</a:t>
            </a:r>
          </a:p>
          <a:p>
            <a:endParaRPr lang="en-NZ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Then cloud resources selection for service deployment involves large and complex search space.</a:t>
            </a:r>
          </a:p>
          <a:p>
            <a:endParaRPr lang="en-NZ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Randomly generated initial population of GAs cannot produce high-quality final solutions reliably in our experiments.</a:t>
            </a:r>
            <a:endParaRPr lang="en-NZ" altLang="en-US" sz="1600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FC4EA7-48D5-4A86-A948-1A5FFA6E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48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DFA83F-18F2-4CC5-A154-E03322CF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030" y="159039"/>
            <a:ext cx="8520113" cy="647700"/>
          </a:xfrm>
        </p:spPr>
        <p:txBody>
          <a:bodyPr>
            <a:normAutofit/>
          </a:bodyPr>
          <a:lstStyle/>
          <a:p>
            <a:r>
              <a:rPr lang="en-NZ" altLang="zh-CN" sz="3200" noProof="1">
                <a:latin typeface="Trebuchet MS" panose="020B0603020202020204" pitchFamily="34" charset="0"/>
              </a:rPr>
              <a:t>Two-level Optimization under GA Framework</a:t>
            </a:r>
            <a:endParaRPr lang="en-NZ" altLang="en-US" sz="3200" noProof="1">
              <a:latin typeface="Trebuchet MS" panose="020B0603020202020204" pitchFamily="34" charset="0"/>
            </a:endParaRP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633937C2-4399-457B-9D81-83E1CFE8B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599" y="1638788"/>
            <a:ext cx="7454901" cy="3784112"/>
          </a:xfrm>
        </p:spPr>
        <p:txBody>
          <a:bodyPr>
            <a:normAutofit fontScale="92500" lnSpcReduction="10000"/>
          </a:bodyPr>
          <a:lstStyle/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First level optimization, i.e. application replication, is realized by GA.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NZ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Second level optimization, i.e. VM types selection for service deployment, is performed based on the Gain heuristic in the fitness evaluation process of GA.</a:t>
            </a:r>
          </a:p>
          <a:p>
            <a:endParaRPr lang="en-NZ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Greedy-based population initialization</a:t>
            </a:r>
            <a:endParaRPr lang="en-NZ" altLang="en-US" sz="1600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7AB3FD-135A-4D8E-AF48-26D2E7AE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A9CEC0-51D0-498A-886A-D51DF45B7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31" y="2351277"/>
            <a:ext cx="3562227" cy="7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813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DFA83F-18F2-4CC5-A154-E03322CF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74" y="198796"/>
            <a:ext cx="8973726" cy="647700"/>
          </a:xfrm>
        </p:spPr>
        <p:txBody>
          <a:bodyPr>
            <a:normAutofit/>
          </a:bodyPr>
          <a:lstStyle/>
          <a:p>
            <a:r>
              <a:rPr lang="en-NZ" altLang="zh-CN" sz="3200" noProof="1">
                <a:latin typeface="Trebuchet MS" panose="020B0603020202020204" pitchFamily="34" charset="0"/>
              </a:rPr>
              <a:t>Framework of GA-based Approach</a:t>
            </a:r>
            <a:endParaRPr lang="en-NZ" altLang="en-US" sz="3200" noProof="1">
              <a:latin typeface="Trebuchet MS" panose="020B0603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96950E-611A-4BF4-8683-38A12ECF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0E1E28-7E9B-4288-B98E-A1BF9345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7" y="1316561"/>
            <a:ext cx="6448926" cy="47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28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213293"/>
            <a:ext cx="8948086" cy="621594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rebuchet MS" panose="020B0603020202020204" pitchFamily="34" charset="0"/>
              </a:rPr>
              <a:t>Fitness Measurement: Gain-based Service Deployment</a:t>
            </a:r>
            <a:endParaRPr lang="en-NZ" sz="2800" dirty="0">
              <a:latin typeface="Trebuchet MS" panose="020B0603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406F1E-7963-4E83-930E-FD412B49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08" y="1285461"/>
            <a:ext cx="7782466" cy="5004508"/>
          </a:xfrm>
        </p:spPr>
        <p:txBody>
          <a:bodyPr>
            <a:noAutofit/>
          </a:bodyPr>
          <a:lstStyle/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Deploy all service instances to the cheapest capacity feasible VM types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Calculate the </a:t>
            </a:r>
            <a:r>
              <a:rPr lang="en-N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benefit</a:t>
            </a: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for each service instance by upgrading its current VM type to one with higher capacity, e.g., from AWS m5.large to m5.xlarge: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Upgrade the service instance with the largest benefit iteratively until the </a:t>
            </a:r>
            <a:r>
              <a:rPr lang="en-N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TDC</a:t>
            </a: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reaches the given budget </a:t>
            </a:r>
            <a:r>
              <a:rPr lang="en-N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b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CFB029-9F06-4727-9938-90A22E59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F4FDF6-DD16-4EE6-9C46-140E819E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54" y="3847875"/>
            <a:ext cx="26860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213293"/>
            <a:ext cx="8948086" cy="62159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rebuchet MS" panose="020B0603020202020204" pitchFamily="34" charset="0"/>
              </a:rPr>
              <a:t>Initial Population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406F1E-7963-4E83-930E-FD412B49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17" y="1357975"/>
            <a:ext cx="7714641" cy="5004508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One greedy-based solution in initial population (</a:t>
            </a:r>
            <a:r>
              <a:rPr lang="en-US" altLang="zh-CN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GreedyAdd</a:t>
            </a:r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):</a:t>
            </a:r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Generate the cheapest replication plan, i.e. deploying the first copy of the application to the cheapest data centre, e.g., US East.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Progressively, one additional replica is allocated to one of the remaining data centre locations with the highest reduction in </a:t>
            </a:r>
            <a:r>
              <a:rPr lang="en-NZ" sz="2400" i="1" dirty="0">
                <a:solidFill>
                  <a:schemeClr val="tx1"/>
                </a:solidFill>
                <a:latin typeface="Trebuchet MS" panose="020B0603020202020204" pitchFamily="34" charset="0"/>
              </a:rPr>
              <a:t>TRT</a:t>
            </a: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until no better plans can be found within the given budget.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remaining population will be initialized randomly.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C74B26-82B1-46FB-B4DA-1068A93D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213293"/>
            <a:ext cx="8948086" cy="621594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  <a:latin typeface="Trebuchet MS" panose="020B0603020202020204" pitchFamily="34" charset="0"/>
              </a:rPr>
              <a:t>Genetic Operators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31C215-2117-4049-93D5-BEEC3606AF7E}"/>
              </a:ext>
            </a:extLst>
          </p:cNvPr>
          <p:cNvSpPr/>
          <p:nvPr/>
        </p:nvSpPr>
        <p:spPr>
          <a:xfrm>
            <a:off x="3061983" y="3145317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latin typeface="Trebuchet MS" panose="020B0603020202020204" pitchFamily="34" charset="0"/>
              </a:rPr>
              <a:t>Single-point crossover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6A59B9-7C96-4E8C-934F-24D06535B487}"/>
              </a:ext>
            </a:extLst>
          </p:cNvPr>
          <p:cNvSpPr/>
          <p:nvPr/>
        </p:nvSpPr>
        <p:spPr>
          <a:xfrm>
            <a:off x="3401819" y="5283943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latin typeface="Trebuchet MS" panose="020B0603020202020204" pitchFamily="34" charset="0"/>
              </a:rPr>
              <a:t>Flip-bit mutation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5CE1001-3E5E-4889-85DA-18A3A0F8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8E9A5D-FE5F-4BE1-A6C9-63822D5F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83" y="1333349"/>
            <a:ext cx="7218947" cy="16315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C61277-2878-4406-9F94-C8B726B9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089" y="3924601"/>
            <a:ext cx="2925732" cy="13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DFA83F-18F2-4CC5-A154-E03322CF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74" y="198796"/>
            <a:ext cx="8520113" cy="647700"/>
          </a:xfrm>
        </p:spPr>
        <p:txBody>
          <a:bodyPr/>
          <a:lstStyle/>
          <a:p>
            <a:pPr eaLnBrk="1" hangingPunct="1"/>
            <a:r>
              <a:rPr lang="en-NZ" altLang="en-US" sz="3200" noProof="1"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633937C2-4399-457B-9D81-83E1CFE8B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1214" y="1879975"/>
            <a:ext cx="7418231" cy="4507606"/>
          </a:xfrm>
        </p:spPr>
        <p:txBody>
          <a:bodyPr/>
          <a:lstStyle/>
          <a:p>
            <a:pPr eaLnBrk="1" hangingPunct="1"/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Background</a:t>
            </a:r>
          </a:p>
          <a:p>
            <a:pPr eaLnBrk="1" hangingPunct="1"/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Related Work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Problem</a:t>
            </a: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Description</a:t>
            </a:r>
          </a:p>
          <a:p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Proposed Approach</a:t>
            </a:r>
          </a:p>
          <a:p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Evaluation</a:t>
            </a:r>
          </a:p>
          <a:p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09425B-64D1-430A-A0E7-C056D81F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406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762" y="1995827"/>
            <a:ext cx="8372475" cy="1081087"/>
          </a:xfrm>
        </p:spPr>
        <p:txBody>
          <a:bodyPr/>
          <a:lstStyle/>
          <a:p>
            <a:pPr algn="ctr"/>
            <a:r>
              <a:rPr lang="en-NZ" altLang="en-US" sz="3600" noProof="1">
                <a:latin typeface="Trebuchet MS" panose="020B0603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134791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213293"/>
            <a:ext cx="8948086" cy="621594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  <a:latin typeface="Trebuchet MS" panose="020B0603020202020204" pitchFamily="34" charset="0"/>
              </a:rPr>
              <a:t>Datasets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4F34B2-8B16-40BF-A795-E6F1A784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1026231"/>
            <a:ext cx="2144889" cy="11260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2ED466-9E28-4A52-9DA0-3A726060A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946870"/>
            <a:ext cx="2144889" cy="12054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F8438E-CC2F-4D57-BF31-745510A0E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19" y="1186307"/>
            <a:ext cx="1472743" cy="726553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BB65AB71-2D3B-4590-873E-DEF9E109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013" y="1754338"/>
            <a:ext cx="7782466" cy="5004508"/>
          </a:xfrm>
        </p:spPr>
        <p:txBody>
          <a:bodyPr>
            <a:noAutofit/>
          </a:bodyPr>
          <a:lstStyle/>
          <a:p>
            <a:pPr lvl="2"/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24 VM 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15 data centre locations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10 business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 dataset: Virginia (US East)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82 user centres from 35 countries on 6 continents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real-world observations of network latency from Sprint IP backbone network databases</a:t>
            </a: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C974170E-6185-4F3C-93C3-9A3CC2455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2183" y="4280179"/>
            <a:ext cx="1743480" cy="72348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7A0A82-4D54-49B5-BA12-F66B5E60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228" y="763719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2796F4-F904-4FA0-8A67-069C2DD81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020" y="2335474"/>
            <a:ext cx="2029042" cy="4390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79051A-1017-4CC2-BEC3-99E476785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467" y="3018767"/>
            <a:ext cx="1870147" cy="13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6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213293"/>
            <a:ext cx="8948086" cy="621594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  <a:latin typeface="Trebuchet MS" panose="020B0603020202020204" pitchFamily="34" charset="0"/>
              </a:rPr>
              <a:t>Simulation Settings and Parameter Settings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0073C48-D3EF-4254-977C-C8906370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79" y="712304"/>
            <a:ext cx="7540764" cy="5508022"/>
          </a:xfrm>
        </p:spPr>
        <p:txBody>
          <a:bodyPr>
            <a:noAutofit/>
          </a:bodyPr>
          <a:lstStyle/>
          <a:p>
            <a:pPr lvl="2"/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1/1000</a:t>
            </a:r>
            <a:r>
              <a:rPr lang="en-NZ" sz="2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th</a:t>
            </a: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Facebook subscriber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Each user makes 25 requests on average daily: close to 400 requests per second.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5 budget factors: 0.1, 0.2, 0.3, 0.4, and 0.7.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Population size: 100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Maximum generation: 50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Crossover rate: 0.9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Mutation rate: 0.1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Each experiment: 30 runs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3F5C74-616C-4573-A038-DE808920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0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213293"/>
            <a:ext cx="8948086" cy="621594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  <a:latin typeface="Trebuchet MS" panose="020B0603020202020204" pitchFamily="34" charset="0"/>
              </a:rPr>
              <a:t>Baseline approaches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3F5C74-616C-4573-A038-DE808920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02E22D0-D803-42A4-BE22-6F5DFDE1E7D1}"/>
              </a:ext>
            </a:extLst>
          </p:cNvPr>
          <p:cNvSpPr txBox="1">
            <a:spLocks/>
          </p:cNvSpPr>
          <p:nvPr/>
        </p:nvSpPr>
        <p:spPr>
          <a:xfrm>
            <a:off x="714679" y="1207917"/>
            <a:ext cx="7714641" cy="500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GA-ARP: </a:t>
            </a:r>
            <a:r>
              <a:rPr lang="en-NZ" altLang="zh-CN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GA-based approach to the Application Replication and deployment Problem</a:t>
            </a:r>
            <a:endParaRPr lang="en-US" altLang="zh-CN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altLang="zh-CN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Two common application placement strategies:</a:t>
            </a:r>
            <a:endParaRPr lang="en-N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NearData</a:t>
            </a: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deploying the application at the data centre where the dataset is stored.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NearUsers</a:t>
            </a: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deploying application replicas at all datacentre locations to ensure all users close to the application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H-GA: our recently proposed hybrid GA approach for budget-constrained composite applications deployment</a:t>
            </a:r>
          </a:p>
        </p:txBody>
      </p:sp>
    </p:spTree>
    <p:extLst>
      <p:ext uri="{BB962C8B-B14F-4D97-AF65-F5344CB8AC3E}">
        <p14:creationId xmlns:p14="http://schemas.microsoft.com/office/powerpoint/2010/main" val="327902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133174"/>
            <a:ext cx="6962875" cy="621594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  <a:latin typeface="Trebuchet MS" panose="020B0603020202020204" pitchFamily="34" charset="0"/>
              </a:rPr>
              <a:t>Approach Performance Comparison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2055BD-C69A-44A2-9049-4F2B1E1E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FAE23E-4D18-40AA-ABAF-52D41B45C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17" y="1209987"/>
            <a:ext cx="7883210" cy="5449833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A50E03-000F-4922-A889-031BB7054523}"/>
              </a:ext>
            </a:extLst>
          </p:cNvPr>
          <p:cNvSpPr/>
          <p:nvPr/>
        </p:nvSpPr>
        <p:spPr>
          <a:xfrm>
            <a:off x="2534152" y="1609726"/>
            <a:ext cx="256674" cy="14287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51BD15D-971B-49FA-873F-09E5DF30E07F}"/>
              </a:ext>
            </a:extLst>
          </p:cNvPr>
          <p:cNvSpPr/>
          <p:nvPr/>
        </p:nvSpPr>
        <p:spPr>
          <a:xfrm>
            <a:off x="2548690" y="2124391"/>
            <a:ext cx="256674" cy="14287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0C703A3-4E78-4263-987B-707494A48A6A}"/>
              </a:ext>
            </a:extLst>
          </p:cNvPr>
          <p:cNvSpPr/>
          <p:nvPr/>
        </p:nvSpPr>
        <p:spPr>
          <a:xfrm>
            <a:off x="2548690" y="2642125"/>
            <a:ext cx="256674" cy="14287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EECA433-93F1-45C7-9A0D-5BD078FCD7EB}"/>
              </a:ext>
            </a:extLst>
          </p:cNvPr>
          <p:cNvSpPr/>
          <p:nvPr/>
        </p:nvSpPr>
        <p:spPr>
          <a:xfrm>
            <a:off x="2548690" y="4699496"/>
            <a:ext cx="256674" cy="14287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1367393-35B5-497D-9A42-4002D38BD313}"/>
              </a:ext>
            </a:extLst>
          </p:cNvPr>
          <p:cNvSpPr/>
          <p:nvPr/>
        </p:nvSpPr>
        <p:spPr>
          <a:xfrm>
            <a:off x="2548690" y="5215695"/>
            <a:ext cx="256674" cy="14287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6C3AB3B-969F-46D9-AB44-FC48B353FA2B}"/>
              </a:ext>
            </a:extLst>
          </p:cNvPr>
          <p:cNvSpPr/>
          <p:nvPr/>
        </p:nvSpPr>
        <p:spPr>
          <a:xfrm>
            <a:off x="2558215" y="6240720"/>
            <a:ext cx="256674" cy="14287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" name="图形 30" descr="实心填充的悲伤表情">
            <a:extLst>
              <a:ext uri="{FF2B5EF4-FFF2-40B4-BE49-F238E27FC236}">
                <a16:creationId xmlns:a16="http://schemas.microsoft.com/office/drawing/2014/main" id="{D7F1D420-88BB-4117-AD89-203BF850C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203" y="2599351"/>
            <a:ext cx="241842" cy="241842"/>
          </a:xfrm>
          <a:prstGeom prst="rect">
            <a:avLst/>
          </a:prstGeom>
        </p:spPr>
      </p:pic>
      <p:pic>
        <p:nvPicPr>
          <p:cNvPr id="33" name="图形 32" descr="实心填充的笑嘻嘻表情">
            <a:extLst>
              <a:ext uri="{FF2B5EF4-FFF2-40B4-BE49-F238E27FC236}">
                <a16:creationId xmlns:a16="http://schemas.microsoft.com/office/drawing/2014/main" id="{4ECFF98F-E9C2-49AF-A184-80C944EEF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1494" y="3097119"/>
            <a:ext cx="257376" cy="257376"/>
          </a:xfrm>
          <a:prstGeom prst="rect">
            <a:avLst/>
          </a:prstGeom>
        </p:spPr>
      </p:pic>
      <p:pic>
        <p:nvPicPr>
          <p:cNvPr id="35" name="图形 34" descr="实心填充的笑嘻嘻表情">
            <a:extLst>
              <a:ext uri="{FF2B5EF4-FFF2-40B4-BE49-F238E27FC236}">
                <a16:creationId xmlns:a16="http://schemas.microsoft.com/office/drawing/2014/main" id="{66CDA6C2-C542-4BFD-9A5D-F319622AF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3236" y="3624505"/>
            <a:ext cx="257376" cy="257376"/>
          </a:xfrm>
          <a:prstGeom prst="rect">
            <a:avLst/>
          </a:prstGeom>
        </p:spPr>
      </p:pic>
      <p:pic>
        <p:nvPicPr>
          <p:cNvPr id="37" name="图形 36" descr="实心填充的笑嘻嘻表情">
            <a:extLst>
              <a:ext uri="{FF2B5EF4-FFF2-40B4-BE49-F238E27FC236}">
                <a16:creationId xmlns:a16="http://schemas.microsoft.com/office/drawing/2014/main" id="{2A885116-6169-46D7-B187-098D4B946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3236" y="4151891"/>
            <a:ext cx="257376" cy="257376"/>
          </a:xfrm>
          <a:prstGeom prst="rect">
            <a:avLst/>
          </a:prstGeom>
        </p:spPr>
      </p:pic>
      <p:pic>
        <p:nvPicPr>
          <p:cNvPr id="39" name="图形 38" descr="实心填充的笑嘻嘻表情">
            <a:extLst>
              <a:ext uri="{FF2B5EF4-FFF2-40B4-BE49-F238E27FC236}">
                <a16:creationId xmlns:a16="http://schemas.microsoft.com/office/drawing/2014/main" id="{CFC15777-5942-4873-8C33-0A3AB44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2361" y="5682849"/>
            <a:ext cx="257376" cy="257376"/>
          </a:xfrm>
          <a:prstGeom prst="rect">
            <a:avLst/>
          </a:prstGeom>
        </p:spPr>
      </p:pic>
      <p:pic>
        <p:nvPicPr>
          <p:cNvPr id="41" name="图形 40" descr="实心填充的悲伤表情">
            <a:extLst>
              <a:ext uri="{FF2B5EF4-FFF2-40B4-BE49-F238E27FC236}">
                <a16:creationId xmlns:a16="http://schemas.microsoft.com/office/drawing/2014/main" id="{86AB0F8B-FDDC-4043-BF41-9CFDE07F0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8319" y="6204700"/>
            <a:ext cx="241842" cy="241842"/>
          </a:xfrm>
          <a:prstGeom prst="rect">
            <a:avLst/>
          </a:prstGeom>
        </p:spPr>
      </p:pic>
      <p:pic>
        <p:nvPicPr>
          <p:cNvPr id="43" name="图形 42" descr="实心填充的悲伤表情">
            <a:extLst>
              <a:ext uri="{FF2B5EF4-FFF2-40B4-BE49-F238E27FC236}">
                <a16:creationId xmlns:a16="http://schemas.microsoft.com/office/drawing/2014/main" id="{E2BE5609-3CA8-41D7-974B-2941561F5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9582" y="4650263"/>
            <a:ext cx="241842" cy="241842"/>
          </a:xfrm>
          <a:prstGeom prst="rect">
            <a:avLst/>
          </a:prstGeom>
        </p:spPr>
      </p:pic>
      <p:pic>
        <p:nvPicPr>
          <p:cNvPr id="47" name="图形 46" descr="实心填充的笑嘻嘻表情">
            <a:extLst>
              <a:ext uri="{FF2B5EF4-FFF2-40B4-BE49-F238E27FC236}">
                <a16:creationId xmlns:a16="http://schemas.microsoft.com/office/drawing/2014/main" id="{F32714AB-BFAB-421B-8959-EE338A5A0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9330" y="2720272"/>
            <a:ext cx="257376" cy="257376"/>
          </a:xfrm>
          <a:prstGeom prst="rect">
            <a:avLst/>
          </a:prstGeom>
        </p:spPr>
      </p:pic>
      <p:pic>
        <p:nvPicPr>
          <p:cNvPr id="49" name="图形 48" descr="实心填充的笑嘻嘻表情">
            <a:extLst>
              <a:ext uri="{FF2B5EF4-FFF2-40B4-BE49-F238E27FC236}">
                <a16:creationId xmlns:a16="http://schemas.microsoft.com/office/drawing/2014/main" id="{102E33C0-85D6-47F2-A2D7-D301E3AE1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4749" y="4770933"/>
            <a:ext cx="257376" cy="257376"/>
          </a:xfrm>
          <a:prstGeom prst="rect">
            <a:avLst/>
          </a:prstGeom>
        </p:spPr>
      </p:pic>
      <p:pic>
        <p:nvPicPr>
          <p:cNvPr id="51" name="图形 50" descr="实心填充的笑嘻嘻表情">
            <a:extLst>
              <a:ext uri="{FF2B5EF4-FFF2-40B4-BE49-F238E27FC236}">
                <a16:creationId xmlns:a16="http://schemas.microsoft.com/office/drawing/2014/main" id="{2E84BCC6-D1E7-44C3-A4D3-7A01B1E89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4600" y="5287132"/>
            <a:ext cx="257376" cy="257376"/>
          </a:xfrm>
          <a:prstGeom prst="rect">
            <a:avLst/>
          </a:prstGeom>
        </p:spPr>
      </p:pic>
      <p:pic>
        <p:nvPicPr>
          <p:cNvPr id="53" name="图形 52" descr="实心填充的滑稽表情">
            <a:extLst>
              <a:ext uri="{FF2B5EF4-FFF2-40B4-BE49-F238E27FC236}">
                <a16:creationId xmlns:a16="http://schemas.microsoft.com/office/drawing/2014/main" id="{51122B44-3A5B-4504-B728-14F426757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091" y="6101015"/>
            <a:ext cx="531705" cy="531705"/>
          </a:xfrm>
          <a:prstGeom prst="rect">
            <a:avLst/>
          </a:prstGeom>
        </p:spPr>
      </p:pic>
      <p:pic>
        <p:nvPicPr>
          <p:cNvPr id="55" name="图形 54" descr="实心填充的滑稽表情">
            <a:extLst>
              <a:ext uri="{FF2B5EF4-FFF2-40B4-BE49-F238E27FC236}">
                <a16:creationId xmlns:a16="http://schemas.microsoft.com/office/drawing/2014/main" id="{AD318AAE-440A-4D76-9DEB-F85B8918C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091" y="4576517"/>
            <a:ext cx="531705" cy="531705"/>
          </a:xfrm>
          <a:prstGeom prst="rect">
            <a:avLst/>
          </a:prstGeom>
        </p:spPr>
      </p:pic>
      <p:sp>
        <p:nvSpPr>
          <p:cNvPr id="56" name="箭头: 上 55">
            <a:extLst>
              <a:ext uri="{FF2B5EF4-FFF2-40B4-BE49-F238E27FC236}">
                <a16:creationId xmlns:a16="http://schemas.microsoft.com/office/drawing/2014/main" id="{0B8C6F4A-8C99-4BDE-B0D4-9F662D31FC2F}"/>
              </a:ext>
            </a:extLst>
          </p:cNvPr>
          <p:cNvSpPr/>
          <p:nvPr/>
        </p:nvSpPr>
        <p:spPr>
          <a:xfrm>
            <a:off x="3025703" y="2721513"/>
            <a:ext cx="607031" cy="2565619"/>
          </a:xfrm>
          <a:prstGeom prst="up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8" name="箭头: 上 57">
            <a:extLst>
              <a:ext uri="{FF2B5EF4-FFF2-40B4-BE49-F238E27FC236}">
                <a16:creationId xmlns:a16="http://schemas.microsoft.com/office/drawing/2014/main" id="{14B703D3-A520-44D8-8BEB-23742F977C7A}"/>
              </a:ext>
            </a:extLst>
          </p:cNvPr>
          <p:cNvSpPr/>
          <p:nvPr/>
        </p:nvSpPr>
        <p:spPr>
          <a:xfrm>
            <a:off x="4300881" y="2746457"/>
            <a:ext cx="607031" cy="2565619"/>
          </a:xfrm>
          <a:prstGeom prst="up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箭头: 上 59">
            <a:extLst>
              <a:ext uri="{FF2B5EF4-FFF2-40B4-BE49-F238E27FC236}">
                <a16:creationId xmlns:a16="http://schemas.microsoft.com/office/drawing/2014/main" id="{5333A1FF-6753-4FD2-80D5-4CE87937F27D}"/>
              </a:ext>
            </a:extLst>
          </p:cNvPr>
          <p:cNvSpPr/>
          <p:nvPr/>
        </p:nvSpPr>
        <p:spPr>
          <a:xfrm rot="10800000">
            <a:off x="6855273" y="2784019"/>
            <a:ext cx="607031" cy="2565619"/>
          </a:xfrm>
          <a:prstGeom prst="up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2" name="箭头: 上 61">
            <a:extLst>
              <a:ext uri="{FF2B5EF4-FFF2-40B4-BE49-F238E27FC236}">
                <a16:creationId xmlns:a16="http://schemas.microsoft.com/office/drawing/2014/main" id="{EE2B7C73-8A69-44B5-AE93-0FD569F0E2D7}"/>
              </a:ext>
            </a:extLst>
          </p:cNvPr>
          <p:cNvSpPr/>
          <p:nvPr/>
        </p:nvSpPr>
        <p:spPr>
          <a:xfrm rot="10800000">
            <a:off x="8131720" y="2792950"/>
            <a:ext cx="607031" cy="2565619"/>
          </a:xfrm>
          <a:prstGeom prst="up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标注: 弯曲线形 66">
            <a:extLst>
              <a:ext uri="{FF2B5EF4-FFF2-40B4-BE49-F238E27FC236}">
                <a16:creationId xmlns:a16="http://schemas.microsoft.com/office/drawing/2014/main" id="{CB3BD166-7662-4610-A9AF-63C64F4DEF5C}"/>
              </a:ext>
            </a:extLst>
          </p:cNvPr>
          <p:cNvSpPr/>
          <p:nvPr/>
        </p:nvSpPr>
        <p:spPr>
          <a:xfrm>
            <a:off x="3025703" y="754768"/>
            <a:ext cx="4999360" cy="365125"/>
          </a:xfrm>
          <a:prstGeom prst="borderCallout2">
            <a:avLst>
              <a:gd name="adj1" fmla="val 58292"/>
              <a:gd name="adj2" fmla="val 812"/>
              <a:gd name="adj3" fmla="val 61587"/>
              <a:gd name="adj4" fmla="val -10650"/>
              <a:gd name="adj5" fmla="val 329983"/>
              <a:gd name="adj6" fmla="val 12295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b="1" dirty="0">
                <a:solidFill>
                  <a:schemeClr val="accent2"/>
                </a:solidFill>
              </a:rPr>
              <a:t>4.51% better than </a:t>
            </a:r>
            <a:r>
              <a:rPr lang="en-NZ" sz="1400" b="1" dirty="0" err="1">
                <a:solidFill>
                  <a:schemeClr val="accent2"/>
                </a:solidFill>
              </a:rPr>
              <a:t>GreedyAdd</a:t>
            </a:r>
            <a:r>
              <a:rPr lang="en-NZ" sz="1400" b="1" dirty="0">
                <a:solidFill>
                  <a:schemeClr val="accent2"/>
                </a:solidFill>
              </a:rPr>
              <a:t> by replacing the data centres in Singapore and Seoul with Tokyo and Mumbai</a:t>
            </a:r>
          </a:p>
        </p:txBody>
      </p:sp>
    </p:spTree>
    <p:extLst>
      <p:ext uri="{BB962C8B-B14F-4D97-AF65-F5344CB8AC3E}">
        <p14:creationId xmlns:p14="http://schemas.microsoft.com/office/powerpoint/2010/main" val="180283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3ECD-99E9-4F32-8A15-913B6D6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4" y="160284"/>
            <a:ext cx="8948086" cy="621594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tx1"/>
                </a:solidFill>
                <a:latin typeface="Trebuchet MS" panose="020B0603020202020204" pitchFamily="34" charset="0"/>
              </a:rPr>
              <a:t>Further Analysis</a:t>
            </a:r>
            <a:endParaRPr lang="en-NZ" sz="3200" dirty="0">
              <a:latin typeface="Trebuchet MS" panose="020B0603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95A16B-5183-4EE3-9AA7-F14BC698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3B36A5-F685-49BF-8233-9A3D72DE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96" y="3429000"/>
            <a:ext cx="3805632" cy="2235139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DEE9459-BCF5-44E4-AC2B-725E47F7945B}"/>
              </a:ext>
            </a:extLst>
          </p:cNvPr>
          <p:cNvSpPr txBox="1">
            <a:spLocks/>
          </p:cNvSpPr>
          <p:nvPr/>
        </p:nvSpPr>
        <p:spPr>
          <a:xfrm>
            <a:off x="714679" y="1207917"/>
            <a:ext cx="7714641" cy="500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Average computation time: 100 - 3000 seconds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Applicable scenarios: applications have stable or predictable demand, e.g., user distribution and request rates.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Evolutionary process:</a:t>
            </a:r>
          </a:p>
        </p:txBody>
      </p:sp>
    </p:spTree>
    <p:extLst>
      <p:ext uri="{BB962C8B-B14F-4D97-AF65-F5344CB8AC3E}">
        <p14:creationId xmlns:p14="http://schemas.microsoft.com/office/powerpoint/2010/main" val="1045806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762" y="1995827"/>
            <a:ext cx="8372475" cy="1081087"/>
          </a:xfrm>
        </p:spPr>
        <p:txBody>
          <a:bodyPr/>
          <a:lstStyle/>
          <a:p>
            <a:pPr algn="ctr"/>
            <a:r>
              <a:rPr lang="en-NZ" altLang="en-US" sz="3600" noProof="1">
                <a:latin typeface="Trebuchet MS" panose="020B0603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216651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DFA83F-18F2-4CC5-A154-E03322CF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74" y="198796"/>
            <a:ext cx="8520113" cy="647700"/>
          </a:xfrm>
        </p:spPr>
        <p:txBody>
          <a:bodyPr/>
          <a:lstStyle/>
          <a:p>
            <a:r>
              <a:rPr lang="en-NZ" altLang="en-US" sz="3200" noProof="1">
                <a:latin typeface="Trebuchet MS" panose="020B0603020202020204" pitchFamily="34" charset="0"/>
              </a:rPr>
              <a:t>Main Contributions</a:t>
            </a: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633937C2-4399-457B-9D81-83E1CFE8B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6716" y="1154244"/>
            <a:ext cx="7733671" cy="5167042"/>
          </a:xfrm>
        </p:spPr>
        <p:txBody>
          <a:bodyPr>
            <a:noAutofit/>
          </a:bodyPr>
          <a:lstStyle/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we formally define the application replication and deployment problem in multi-cloud with the goal to minimize the average response time subject to a budget constraint.</a:t>
            </a:r>
          </a:p>
          <a:p>
            <a:endParaRPr lang="en-N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we propose a novel GA-based approach to the Application Replication and deployment Problem (GA-ARP), featuring a newly designed and domain-tailored solution representation, fitness measurement, and population initialization.</a:t>
            </a:r>
          </a:p>
          <a:p>
            <a:endParaRPr lang="en-N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Extensive experiments using the real-world dataset demonstrate that GA-ARP can significantly improve application performance comparing with the common application placement strategies and our recently proposed approach for budget-constrained application deployment.</a:t>
            </a:r>
            <a:endParaRPr lang="en-NZ" altLang="en-US" sz="2000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D7F20B-39DD-4176-90D3-DDB4AD10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372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EFAC74-419D-4E15-8209-FB5C5951F51F}"/>
              </a:ext>
            </a:extLst>
          </p:cNvPr>
          <p:cNvSpPr/>
          <p:nvPr/>
        </p:nvSpPr>
        <p:spPr>
          <a:xfrm>
            <a:off x="3902329" y="6507022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cap="all" dirty="0">
                <a:solidFill>
                  <a:srgbClr val="0000FF"/>
                </a:solidFill>
                <a:latin typeface="Open Sans"/>
              </a:rPr>
              <a:t>IEEE </a:t>
            </a:r>
            <a:r>
              <a:rPr lang="en-US" altLang="zh-CN" b="1" cap="all" dirty="0">
                <a:solidFill>
                  <a:srgbClr val="0000FF"/>
                </a:solidFill>
                <a:latin typeface="Open Sans"/>
              </a:rPr>
              <a:t>ICWS</a:t>
            </a:r>
            <a:r>
              <a:rPr lang="en-NZ" b="1" cap="all" dirty="0">
                <a:solidFill>
                  <a:srgbClr val="0000FF"/>
                </a:solidFill>
                <a:latin typeface="Open Sans"/>
              </a:rPr>
              <a:t> 2020</a:t>
            </a:r>
            <a:endParaRPr lang="en-NZ" b="1" i="0" cap="all" dirty="0">
              <a:solidFill>
                <a:srgbClr val="0000FF"/>
              </a:solidFill>
              <a:effectLst/>
              <a:latin typeface="Open Sans"/>
            </a:endParaRPr>
          </a:p>
        </p:txBody>
      </p:sp>
      <p:pic>
        <p:nvPicPr>
          <p:cNvPr id="16" name="图片 15" descr="图片包含 山, 户外, 建筑, 橙子&#10;&#10;描述已自动生成">
            <a:extLst>
              <a:ext uri="{FF2B5EF4-FFF2-40B4-BE49-F238E27FC236}">
                <a16:creationId xmlns:a16="http://schemas.microsoft.com/office/drawing/2014/main" id="{71AB4539-3694-4D68-A3BD-5919B918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7" y="2071664"/>
            <a:ext cx="9152067" cy="317633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6C28C7E-340B-4A2E-A730-BFA77497936D}"/>
              </a:ext>
            </a:extLst>
          </p:cNvPr>
          <p:cNvSpPr/>
          <p:nvPr/>
        </p:nvSpPr>
        <p:spPr>
          <a:xfrm>
            <a:off x="1704450" y="2459504"/>
            <a:ext cx="5727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6000" b="1" cap="all" dirty="0">
                <a:solidFill>
                  <a:schemeClr val="bg1"/>
                </a:solidFill>
                <a:latin typeface="Open Sans"/>
              </a:rPr>
              <a:t>Thank you</a:t>
            </a:r>
          </a:p>
          <a:p>
            <a:pPr algn="ctr"/>
            <a:r>
              <a:rPr lang="zh-CN" altLang="en-US" sz="6000" b="1" cap="all" dirty="0">
                <a:solidFill>
                  <a:schemeClr val="bg1"/>
                </a:solidFill>
                <a:latin typeface="汉仪陆行繁" panose="02010600000101010101" pitchFamily="2" charset="-122"/>
                <a:ea typeface="汉仪陆行繁" panose="02010600000101010101" pitchFamily="2" charset="-122"/>
              </a:rPr>
              <a:t>谢谢</a:t>
            </a:r>
            <a:endParaRPr lang="en-NZ" sz="6000" b="1" cap="all" dirty="0">
              <a:solidFill>
                <a:schemeClr val="bg1"/>
              </a:solidFill>
              <a:latin typeface="汉仪陆行繁" panose="02010600000101010101" pitchFamily="2" charset="-122"/>
              <a:ea typeface="汉仪陆行繁" panose="02010600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67017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762" y="1995827"/>
            <a:ext cx="8372475" cy="1081087"/>
          </a:xfrm>
        </p:spPr>
        <p:txBody>
          <a:bodyPr/>
          <a:lstStyle/>
          <a:p>
            <a:pPr algn="ctr" eaLnBrk="1" hangingPunct="1"/>
            <a:r>
              <a:rPr lang="en-NZ" altLang="en-US" sz="3600" noProof="1">
                <a:latin typeface="Trebuchet MS" panose="020B0603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8786816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C2A4E451-8477-4E01-8628-FD81278D0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74" y="198796"/>
            <a:ext cx="8520113" cy="647700"/>
          </a:xfrm>
        </p:spPr>
        <p:txBody>
          <a:bodyPr/>
          <a:lstStyle/>
          <a:p>
            <a:pPr eaLnBrk="1" hangingPunct="1"/>
            <a:r>
              <a:rPr lang="en-NZ" altLang="en-US" sz="3200" noProof="1">
                <a:latin typeface="Trebuchet MS" panose="020B0603020202020204" pitchFamily="34" charset="0"/>
              </a:rPr>
              <a:t>Public Cloud Market </a:t>
            </a:r>
            <a:r>
              <a:rPr lang="en-US" altLang="en-US" sz="3200" noProof="1">
                <a:latin typeface="Trebuchet MS" panose="020B0603020202020204" pitchFamily="34" charset="0"/>
              </a:rPr>
              <a:t>and Multi-cloud</a:t>
            </a:r>
            <a:endParaRPr lang="en-NZ" altLang="en-US" sz="3200" noProof="1">
              <a:latin typeface="Trebuchet MS" panose="020B0603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4FFF3B8-600F-41C3-9562-DFF66E4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429A7015-21F4-463C-B4A0-0850F6E7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00" y="2552653"/>
            <a:ext cx="1438275" cy="7524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77D377C-D1FF-4A48-9B34-737BCFC01867}"/>
              </a:ext>
            </a:extLst>
          </p:cNvPr>
          <p:cNvSpPr txBox="1"/>
          <p:nvPr/>
        </p:nvSpPr>
        <p:spPr>
          <a:xfrm>
            <a:off x="3093347" y="1576106"/>
            <a:ext cx="5431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1" cap="all" dirty="0">
                <a:latin typeface="Open Sans"/>
              </a:rPr>
              <a:t>41% E</a:t>
            </a:r>
            <a:r>
              <a:rPr lang="en-NZ" sz="2800" b="1" dirty="0">
                <a:latin typeface="Open Sans"/>
              </a:rPr>
              <a:t>nterprise  Workload</a:t>
            </a:r>
            <a:endParaRPr lang="en-NZ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70B57B6-CA93-4706-992F-A4DC04E616B7}"/>
              </a:ext>
            </a:extLst>
          </p:cNvPr>
          <p:cNvSpPr txBox="1"/>
          <p:nvPr/>
        </p:nvSpPr>
        <p:spPr>
          <a:xfrm>
            <a:off x="3668804" y="2691946"/>
            <a:ext cx="387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1" cap="all" dirty="0">
                <a:solidFill>
                  <a:srgbClr val="002060"/>
                </a:solidFill>
                <a:latin typeface="Open Sans"/>
              </a:rPr>
              <a:t>US$ </a:t>
            </a:r>
            <a:r>
              <a:rPr lang="en-NZ" sz="2800" b="1" i="0" dirty="0">
                <a:solidFill>
                  <a:srgbClr val="002060"/>
                </a:solidFill>
                <a:effectLst/>
                <a:latin typeface="Graphik Web"/>
              </a:rPr>
              <a:t>308,500,000,000</a:t>
            </a:r>
            <a:endParaRPr lang="en-NZ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BDD0EF-75BD-444C-A4B4-E4D04F9C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0" y="1612976"/>
            <a:ext cx="1323473" cy="5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D05B2E-12EB-4765-9A55-489067B1D390}"/>
              </a:ext>
            </a:extLst>
          </p:cNvPr>
          <p:cNvSpPr txBox="1"/>
          <p:nvPr/>
        </p:nvSpPr>
        <p:spPr>
          <a:xfrm>
            <a:off x="3093347" y="3806966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800" b="1" dirty="0">
                <a:solidFill>
                  <a:srgbClr val="0070C0"/>
                </a:solidFill>
                <a:latin typeface="Graphik Web"/>
              </a:rPr>
              <a:t>High Service Quality</a:t>
            </a:r>
          </a:p>
          <a:p>
            <a:pPr algn="ctr"/>
            <a:r>
              <a:rPr lang="en-NZ" sz="2800" b="1" dirty="0">
                <a:solidFill>
                  <a:srgbClr val="0070C0"/>
                </a:solidFill>
                <a:latin typeface="Graphik Web"/>
              </a:rPr>
              <a:t>Low Operation Cost</a:t>
            </a:r>
          </a:p>
          <a:p>
            <a:pPr algn="ctr"/>
            <a:r>
              <a:rPr lang="en-NZ" sz="2800" b="1" dirty="0">
                <a:solidFill>
                  <a:srgbClr val="0070C0"/>
                </a:solidFill>
                <a:latin typeface="Graphik Web"/>
              </a:rPr>
              <a:t>Avoid Vendor Lock-in</a:t>
            </a:r>
          </a:p>
        </p:txBody>
      </p:sp>
      <p:pic>
        <p:nvPicPr>
          <p:cNvPr id="23" name="图片 22" descr="图片包含 游戏机, 食物, 衬衫, 标志&#10;&#10;描述已自动生成">
            <a:extLst>
              <a:ext uri="{FF2B5EF4-FFF2-40B4-BE49-F238E27FC236}">
                <a16:creationId xmlns:a16="http://schemas.microsoft.com/office/drawing/2014/main" id="{3A043713-738B-4D75-AF0E-5976545E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66" y="3803139"/>
            <a:ext cx="2249539" cy="13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64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9176782-4976-4EA5-8191-B5310BF96A3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943" y="226026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32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Application Deployment in Multi-Cloud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DDD0A4-B644-4913-9675-9E59C0B7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6AF42B4-BBB2-40FD-9297-6A465222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57" y="1152908"/>
            <a:ext cx="6577036" cy="46342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7BC847-6F8D-47D6-AB0B-2C0BC3F9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222" y="5787189"/>
            <a:ext cx="2598821" cy="9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762" y="1995827"/>
            <a:ext cx="8372475" cy="1081087"/>
          </a:xfrm>
        </p:spPr>
        <p:txBody>
          <a:bodyPr/>
          <a:lstStyle/>
          <a:p>
            <a:pPr algn="ctr" eaLnBrk="1" hangingPunct="1"/>
            <a:r>
              <a:rPr lang="en-NZ" altLang="en-US" sz="3600" noProof="1">
                <a:latin typeface="Trebuchet MS" panose="020B0603020202020204" pitchFamily="34" charset="0"/>
              </a:rPr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10599870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619960D-3E83-4148-804A-456A7FB83F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943" y="207519"/>
            <a:ext cx="88320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3200" b="0" kern="0" noProof="1">
                <a:latin typeface="Trebuchet MS" panose="020B0603020202020204" pitchFamily="34" charset="0"/>
              </a:rPr>
              <a:t>Application Replication and Deployment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E1B4D2-B6E3-47A6-B915-7FA93BC8135D}"/>
              </a:ext>
            </a:extLst>
          </p:cNvPr>
          <p:cNvSpPr/>
          <p:nvPr/>
        </p:nvSpPr>
        <p:spPr>
          <a:xfrm>
            <a:off x="2916517" y="4437418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Brazil South</a:t>
            </a:r>
          </a:p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$0.134/hour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448A5F-1B66-4F2C-8A64-B0EEE3B4DD57}"/>
              </a:ext>
            </a:extLst>
          </p:cNvPr>
          <p:cNvSpPr/>
          <p:nvPr/>
        </p:nvSpPr>
        <p:spPr>
          <a:xfrm>
            <a:off x="2082868" y="2570696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East US</a:t>
            </a:r>
          </a:p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$0.0832/hour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BE042A-DD91-4395-AB14-37F7D034AB31}"/>
              </a:ext>
            </a:extLst>
          </p:cNvPr>
          <p:cNvSpPr/>
          <p:nvPr/>
        </p:nvSpPr>
        <p:spPr>
          <a:xfrm>
            <a:off x="58822" y="3632260"/>
            <a:ext cx="1402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Segoe UI" panose="020B0502040204020203" pitchFamily="34" charset="0"/>
              </a:rPr>
              <a:t>Azure VM B2MS</a:t>
            </a:r>
            <a:endParaRPr lang="en-NZ" sz="1200" b="1" dirty="0"/>
          </a:p>
        </p:txBody>
      </p:sp>
      <p:sp>
        <p:nvSpPr>
          <p:cNvPr id="20" name="标注: 弯曲线形(无边框) 19">
            <a:extLst>
              <a:ext uri="{FF2B5EF4-FFF2-40B4-BE49-F238E27FC236}">
                <a16:creationId xmlns:a16="http://schemas.microsoft.com/office/drawing/2014/main" id="{42F9AE46-AC03-47E1-ABF2-6769DAB0D55E}"/>
              </a:ext>
            </a:extLst>
          </p:cNvPr>
          <p:cNvSpPr/>
          <p:nvPr/>
        </p:nvSpPr>
        <p:spPr bwMode="auto">
          <a:xfrm>
            <a:off x="3338890" y="4608180"/>
            <a:ext cx="895350" cy="419100"/>
          </a:xfrm>
          <a:prstGeom prst="callout2">
            <a:avLst>
              <a:gd name="adj1" fmla="val -12311"/>
              <a:gd name="adj2" fmla="val -40602"/>
              <a:gd name="adj3" fmla="val -13068"/>
              <a:gd name="adj4" fmla="val -63476"/>
              <a:gd name="adj5" fmla="val -58520"/>
              <a:gd name="adj6" fmla="val -81042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标注: 弯曲线形(无边框) 20">
            <a:extLst>
              <a:ext uri="{FF2B5EF4-FFF2-40B4-BE49-F238E27FC236}">
                <a16:creationId xmlns:a16="http://schemas.microsoft.com/office/drawing/2014/main" id="{6738B93C-DEA1-4941-A831-71CB7651367C}"/>
              </a:ext>
            </a:extLst>
          </p:cNvPr>
          <p:cNvSpPr/>
          <p:nvPr/>
        </p:nvSpPr>
        <p:spPr bwMode="auto">
          <a:xfrm>
            <a:off x="2502228" y="2743323"/>
            <a:ext cx="895350" cy="419100"/>
          </a:xfrm>
          <a:prstGeom prst="callout2">
            <a:avLst>
              <a:gd name="adj1" fmla="val -12311"/>
              <a:gd name="adj2" fmla="val -40602"/>
              <a:gd name="adj3" fmla="val -13068"/>
              <a:gd name="adj4" fmla="val -63476"/>
              <a:gd name="adj5" fmla="val -58520"/>
              <a:gd name="adj6" fmla="val -81042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DB5EC3A-F620-46D5-86A9-C5C071491AF1}"/>
              </a:ext>
            </a:extLst>
          </p:cNvPr>
          <p:cNvSpPr/>
          <p:nvPr/>
        </p:nvSpPr>
        <p:spPr>
          <a:xfrm>
            <a:off x="4985898" y="4718578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South Africa West</a:t>
            </a:r>
          </a:p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$0.14/hour</a:t>
            </a:r>
          </a:p>
        </p:txBody>
      </p:sp>
      <p:sp>
        <p:nvSpPr>
          <p:cNvPr id="23" name="标注: 弯曲线形(无边框) 22">
            <a:extLst>
              <a:ext uri="{FF2B5EF4-FFF2-40B4-BE49-F238E27FC236}">
                <a16:creationId xmlns:a16="http://schemas.microsoft.com/office/drawing/2014/main" id="{EF2BDCB8-4542-44B2-8812-24940F64CF54}"/>
              </a:ext>
            </a:extLst>
          </p:cNvPr>
          <p:cNvSpPr/>
          <p:nvPr/>
        </p:nvSpPr>
        <p:spPr bwMode="auto">
          <a:xfrm>
            <a:off x="5402640" y="4891205"/>
            <a:ext cx="895350" cy="419100"/>
          </a:xfrm>
          <a:prstGeom prst="callout2">
            <a:avLst>
              <a:gd name="adj1" fmla="val -12311"/>
              <a:gd name="adj2" fmla="val -40602"/>
              <a:gd name="adj3" fmla="val -13068"/>
              <a:gd name="adj4" fmla="val -63476"/>
              <a:gd name="adj5" fmla="val -58520"/>
              <a:gd name="adj6" fmla="val -81042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标注: 弯曲线形(无边框) 23">
            <a:extLst>
              <a:ext uri="{FF2B5EF4-FFF2-40B4-BE49-F238E27FC236}">
                <a16:creationId xmlns:a16="http://schemas.microsoft.com/office/drawing/2014/main" id="{546A587D-E08A-4EAE-8FD4-005288A52E09}"/>
              </a:ext>
            </a:extLst>
          </p:cNvPr>
          <p:cNvSpPr/>
          <p:nvPr/>
        </p:nvSpPr>
        <p:spPr bwMode="auto">
          <a:xfrm>
            <a:off x="8031842" y="3638578"/>
            <a:ext cx="895350" cy="419100"/>
          </a:xfrm>
          <a:prstGeom prst="callout2">
            <a:avLst>
              <a:gd name="adj1" fmla="val 199978"/>
              <a:gd name="adj2" fmla="val 37097"/>
              <a:gd name="adj3" fmla="val 49053"/>
              <a:gd name="adj4" fmla="val -20214"/>
              <a:gd name="adj5" fmla="val 48967"/>
              <a:gd name="adj6" fmla="val 477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Australia East </a:t>
            </a:r>
          </a:p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$0.106/hour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1258788-85FD-43E9-8997-A5E199E8BED9}"/>
              </a:ext>
            </a:extLst>
          </p:cNvPr>
          <p:cNvSpPr/>
          <p:nvPr/>
        </p:nvSpPr>
        <p:spPr>
          <a:xfrm>
            <a:off x="8230748" y="2541472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Japan East</a:t>
            </a:r>
          </a:p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$0.12/hour</a:t>
            </a:r>
          </a:p>
        </p:txBody>
      </p:sp>
      <p:sp>
        <p:nvSpPr>
          <p:cNvPr id="26" name="标注: 弯曲线形(无边框) 25">
            <a:extLst>
              <a:ext uri="{FF2B5EF4-FFF2-40B4-BE49-F238E27FC236}">
                <a16:creationId xmlns:a16="http://schemas.microsoft.com/office/drawing/2014/main" id="{479601F5-97F3-4936-B371-3A2371C6D00A}"/>
              </a:ext>
            </a:extLst>
          </p:cNvPr>
          <p:cNvSpPr/>
          <p:nvPr/>
        </p:nvSpPr>
        <p:spPr bwMode="auto">
          <a:xfrm>
            <a:off x="8710384" y="2636775"/>
            <a:ext cx="895350" cy="419100"/>
          </a:xfrm>
          <a:prstGeom prst="callout2">
            <a:avLst>
              <a:gd name="adj1" fmla="val 10851"/>
              <a:gd name="adj2" fmla="val -43745"/>
              <a:gd name="adj3" fmla="val 9727"/>
              <a:gd name="adj4" fmla="val -55949"/>
              <a:gd name="adj5" fmla="val -58520"/>
              <a:gd name="adj6" fmla="val -81042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70FB486-4C01-4862-B57E-1C9EB3D6EBE3}"/>
              </a:ext>
            </a:extLst>
          </p:cNvPr>
          <p:cNvSpPr/>
          <p:nvPr/>
        </p:nvSpPr>
        <p:spPr>
          <a:xfrm>
            <a:off x="4412633" y="2215547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France Central</a:t>
            </a:r>
          </a:p>
          <a:p>
            <a:r>
              <a:rPr lang="en-NZ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$0.104/hour</a:t>
            </a:r>
          </a:p>
        </p:txBody>
      </p:sp>
      <p:sp>
        <p:nvSpPr>
          <p:cNvPr id="28" name="标注: 弯曲线形(无边框) 27">
            <a:extLst>
              <a:ext uri="{FF2B5EF4-FFF2-40B4-BE49-F238E27FC236}">
                <a16:creationId xmlns:a16="http://schemas.microsoft.com/office/drawing/2014/main" id="{9E8DCBAB-D1EA-4614-97DE-990E40993F4F}"/>
              </a:ext>
            </a:extLst>
          </p:cNvPr>
          <p:cNvSpPr/>
          <p:nvPr/>
        </p:nvSpPr>
        <p:spPr bwMode="auto">
          <a:xfrm>
            <a:off x="4874367" y="2291450"/>
            <a:ext cx="895350" cy="419100"/>
          </a:xfrm>
          <a:prstGeom prst="callout2">
            <a:avLst>
              <a:gd name="adj1" fmla="val 7048"/>
              <a:gd name="adj2" fmla="val -42614"/>
              <a:gd name="adj3" fmla="val 7088"/>
              <a:gd name="adj4" fmla="val -53162"/>
              <a:gd name="adj5" fmla="val -58520"/>
              <a:gd name="adj6" fmla="val -81042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79A4FD96-A5DC-440C-AF79-DF05211A2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350" y="1229467"/>
            <a:ext cx="8015842" cy="5421013"/>
          </a:xfrm>
        </p:spPr>
        <p:txBody>
          <a:bodyPr>
            <a:noAutofit/>
          </a:bodyPr>
          <a:lstStyle/>
          <a:p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Federated cloud application deployment: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Existing works: execution time and cost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Our work: average response time and budget</a:t>
            </a:r>
          </a:p>
          <a:p>
            <a:endParaRPr lang="en-NZ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Multi-cloud service brokering problem: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Existing works: </a:t>
            </a:r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independent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Our work: workflow-based </a:t>
            </a:r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applications with inter-dependent services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altLang="en-US" sz="2000" noProof="1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Data placement and replication problem</a:t>
            </a: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Existing works: optimize</a:t>
            </a:r>
            <a:r>
              <a:rPr lang="en-NZ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 data replica locations</a:t>
            </a:r>
            <a:endParaRPr lang="en-NZ" altLang="en-US" sz="2000" noProof="1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Our work: </a:t>
            </a:r>
            <a:r>
              <a:rPr lang="en-NZ" altLang="en-US" sz="2000" noProof="1">
                <a:solidFill>
                  <a:schemeClr val="tx1"/>
                </a:solidFill>
                <a:latin typeface="Trebuchet MS" panose="020B0603020202020204" pitchFamily="34" charset="0"/>
              </a:rPr>
              <a:t>decide both the locations and the types of cloud resources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7DDBFF-F464-49F0-8882-7D1113A5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4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DFA83F-18F2-4CC5-A154-E03322CF0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274" y="169044"/>
            <a:ext cx="8973726" cy="647700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Trebuchet MS" panose="020B0603020202020204" pitchFamily="34" charset="0"/>
              </a:rPr>
              <a:t>GA-based Approaches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0EB46D5-03C9-40D6-A15C-63ACA4422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884" y="1367967"/>
            <a:ext cx="7418231" cy="4805584"/>
          </a:xfrm>
        </p:spPr>
        <p:txBody>
          <a:bodyPr>
            <a:noAutofit/>
          </a:bodyPr>
          <a:lstStyle/>
          <a:p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Data placement and replication problem:</a:t>
            </a:r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Decoding what and where to replicate some of the data objects at multiple sites</a:t>
            </a:r>
          </a:p>
          <a:p>
            <a:endParaRPr lang="en-NZ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Web service location-allocation problem: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Decoding </a:t>
            </a:r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locations for deploying multiple instances of atomic web services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altLang="en-US" sz="2400" noProof="1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NZ" altLang="en-US" sz="2400" noProof="1">
                <a:solidFill>
                  <a:schemeClr val="tx1"/>
                </a:solidFill>
                <a:latin typeface="Trebuchet MS" panose="020B0603020202020204" pitchFamily="34" charset="0"/>
              </a:rPr>
              <a:t>Neither take no account of services selection at the same location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7A318C-A4B8-476E-9203-53748695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897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EE70AF4E-B84C-43D7-9CF4-DA4DD26CA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762" y="1995827"/>
            <a:ext cx="8372475" cy="1081087"/>
          </a:xfrm>
        </p:spPr>
        <p:txBody>
          <a:bodyPr/>
          <a:lstStyle/>
          <a:p>
            <a:pPr algn="ctr"/>
            <a:r>
              <a:rPr lang="en-NZ" altLang="en-US" sz="3600" noProof="1">
                <a:latin typeface="Trebuchet MS" panose="020B0603020202020204" pitchFamily="34" charset="0"/>
              </a:rPr>
              <a:t>Problem </a:t>
            </a:r>
            <a:r>
              <a:rPr lang="en-NZ" sz="3600" dirty="0">
                <a:latin typeface="Trebuchet MS" panose="020B0603020202020204" pitchFamily="34" charset="0"/>
              </a:rPr>
              <a:t>Description</a:t>
            </a:r>
            <a:r>
              <a:rPr lang="en-NZ" altLang="en-US" sz="3600" noProof="1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15546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44488</TotalTime>
  <Words>1008</Words>
  <Application>Microsoft Office PowerPoint</Application>
  <PresentationFormat>全屏显示(4:3)</PresentationFormat>
  <Paragraphs>212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Graphik Web</vt:lpstr>
      <vt:lpstr>Open Sans</vt:lpstr>
      <vt:lpstr>汉仪陆行繁</vt:lpstr>
      <vt:lpstr>Arial</vt:lpstr>
      <vt:lpstr>Calibri</vt:lpstr>
      <vt:lpstr>Century Gothic</vt:lpstr>
      <vt:lpstr>Segoe UI</vt:lpstr>
      <vt:lpstr>Trebuchet MS</vt:lpstr>
      <vt:lpstr>Wingdings</vt:lpstr>
      <vt:lpstr>Wingdings 3</vt:lpstr>
      <vt:lpstr>丝状</vt:lpstr>
      <vt:lpstr>Location-Aware and Budget-Constrained Application Replication and Deployment in Multi-Cloud Environment</vt:lpstr>
      <vt:lpstr>Overview</vt:lpstr>
      <vt:lpstr>Background</vt:lpstr>
      <vt:lpstr>Public Cloud Market and Multi-cloud</vt:lpstr>
      <vt:lpstr>PowerPoint 演示文稿</vt:lpstr>
      <vt:lpstr>Related Work</vt:lpstr>
      <vt:lpstr>PowerPoint 演示文稿</vt:lpstr>
      <vt:lpstr>GA-based Approaches</vt:lpstr>
      <vt:lpstr>Problem Description </vt:lpstr>
      <vt:lpstr>PowerPoint 演示文稿</vt:lpstr>
      <vt:lpstr>Calculation of Average Response Time</vt:lpstr>
      <vt:lpstr>Replication and Deployment Problem</vt:lpstr>
      <vt:lpstr>Proposed Approach</vt:lpstr>
      <vt:lpstr>Challenges to Effectively Apply GA</vt:lpstr>
      <vt:lpstr>Two-level Optimization under GA Framework</vt:lpstr>
      <vt:lpstr>Framework of GA-based Approach</vt:lpstr>
      <vt:lpstr>Fitness Measurement: Gain-based Service Deployment</vt:lpstr>
      <vt:lpstr>Initial Population</vt:lpstr>
      <vt:lpstr>Genetic Operators</vt:lpstr>
      <vt:lpstr>Evaluation</vt:lpstr>
      <vt:lpstr>Datasets</vt:lpstr>
      <vt:lpstr>Simulation Settings and Parameter Settings</vt:lpstr>
      <vt:lpstr>Baseline approaches</vt:lpstr>
      <vt:lpstr>Approach Performance Comparison</vt:lpstr>
      <vt:lpstr>Further Analysis</vt:lpstr>
      <vt:lpstr>Conclusions</vt:lpstr>
      <vt:lpstr>Main Contributions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Xiang</dc:creator>
  <dc:description>PresentationLoad.com</dc:description>
  <cp:lastModifiedBy>Tao Shi</cp:lastModifiedBy>
  <cp:revision>726</cp:revision>
  <cp:lastPrinted>2019-04-29T05:04:29Z</cp:lastPrinted>
  <dcterms:created xsi:type="dcterms:W3CDTF">2007-11-27T23:54:21Z</dcterms:created>
  <dcterms:modified xsi:type="dcterms:W3CDTF">2020-07-29T01:59:01Z</dcterms:modified>
</cp:coreProperties>
</file>