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5"/>
  </p:notesMasterIdLst>
  <p:handoutMasterIdLst>
    <p:handoutMasterId r:id="rId16"/>
  </p:handoutMasterIdLst>
  <p:sldIdLst>
    <p:sldId id="294" r:id="rId2"/>
    <p:sldId id="295" r:id="rId3"/>
    <p:sldId id="296" r:id="rId4"/>
    <p:sldId id="297" r:id="rId5"/>
    <p:sldId id="298" r:id="rId6"/>
    <p:sldId id="300" r:id="rId7"/>
    <p:sldId id="302" r:id="rId8"/>
    <p:sldId id="301" r:id="rId9"/>
    <p:sldId id="299" r:id="rId10"/>
    <p:sldId id="292" r:id="rId11"/>
    <p:sldId id="303" r:id="rId12"/>
    <p:sldId id="293" r:id="rId13"/>
    <p:sldId id="304" r:id="rId14"/>
  </p:sldIdLst>
  <p:sldSz cx="12192000" cy="6858000"/>
  <p:notesSz cx="9931400" cy="6794500"/>
  <p:defaultTextStyle>
    <a:defPPr>
      <a:defRPr lang="en-NZ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E"/>
    <a:srgbClr val="009900"/>
    <a:srgbClr val="009A75"/>
    <a:srgbClr val="990099"/>
    <a:srgbClr val="FFFFCC"/>
    <a:srgbClr val="956001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56" autoAdjust="0"/>
    <p:restoredTop sz="94629" autoAdjust="0"/>
  </p:normalViewPr>
  <p:slideViewPr>
    <p:cSldViewPr>
      <p:cViewPr varScale="1">
        <p:scale>
          <a:sx n="68" d="100"/>
          <a:sy n="68" d="100"/>
        </p:scale>
        <p:origin x="78" y="2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444" cy="33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323" y="0"/>
            <a:ext cx="4303443" cy="33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476"/>
            <a:ext cx="4303444" cy="33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4" tIns="46927" rIns="93854" bIns="469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323" y="6453476"/>
            <a:ext cx="4303443" cy="33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4" tIns="46927" rIns="93854" bIns="469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660A070-F87F-44AF-8D53-A3728799BCD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01000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444" cy="33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6323" y="0"/>
            <a:ext cx="4303443" cy="33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3513" y="509588"/>
            <a:ext cx="4524375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977" y="3226739"/>
            <a:ext cx="7945447" cy="305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476"/>
            <a:ext cx="4303444" cy="33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4" tIns="46927" rIns="93854" bIns="469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323" y="6453476"/>
            <a:ext cx="4303443" cy="33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4" tIns="46927" rIns="93854" bIns="469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E2A76E-CDF0-45B2-BB77-2F0AE6C3F3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3250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39185" y="476251"/>
            <a:ext cx="11713633" cy="85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NZ" sz="140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12285" y="3644900"/>
            <a:ext cx="9986433" cy="15938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40000"/>
              </a:spcBef>
              <a:spcAft>
                <a:spcPct val="30000"/>
              </a:spcAft>
              <a:defRPr/>
            </a:pPr>
            <a:r>
              <a:rPr lang="en-NZ" sz="2800" b="1">
                <a:solidFill>
                  <a:schemeClr val="accent2"/>
                </a:solidFill>
                <a:latin typeface="Arial Unicode MS" pitchFamily="34" charset="-128"/>
              </a:rPr>
              <a:t>Peter Andreae</a:t>
            </a:r>
          </a:p>
          <a:p>
            <a:pPr algn="ctr">
              <a:spcBef>
                <a:spcPct val="40000"/>
              </a:spcBef>
              <a:spcAft>
                <a:spcPct val="30000"/>
              </a:spcAft>
              <a:defRPr/>
            </a:pPr>
            <a:r>
              <a:rPr lang="en-NZ" sz="2000" b="1">
                <a:solidFill>
                  <a:schemeClr val="accent2"/>
                </a:solidFill>
                <a:latin typeface="Arial Unicode MS" pitchFamily="34" charset="-128"/>
              </a:rPr>
              <a:t>Computer Science</a:t>
            </a:r>
          </a:p>
          <a:p>
            <a:pPr algn="ctr">
              <a:spcBef>
                <a:spcPct val="40000"/>
              </a:spcBef>
              <a:spcAft>
                <a:spcPct val="30000"/>
              </a:spcAft>
              <a:defRPr/>
            </a:pPr>
            <a:r>
              <a:rPr lang="en-NZ" sz="2000" b="1">
                <a:solidFill>
                  <a:schemeClr val="accent2"/>
                </a:solidFill>
                <a:latin typeface="Arial Unicode MS" pitchFamily="34" charset="-128"/>
              </a:rPr>
              <a:t>Victoria University of Wellington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39185" y="6092826"/>
            <a:ext cx="11713633" cy="85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NZ" sz="140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74946" y="6381750"/>
            <a:ext cx="4715009" cy="30777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rIns="0">
            <a:spAutoFit/>
          </a:bodyPr>
          <a:lstStyle/>
          <a:p>
            <a:pPr algn="ctr">
              <a:defRPr/>
            </a:pPr>
            <a:r>
              <a:rPr lang="en-NZ" sz="1400">
                <a:solidFill>
                  <a:srgbClr val="3333CC"/>
                </a:solidFill>
              </a:rPr>
              <a:t>Copyright: Peter Andreae, Victoria University of Wellington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879417" y="6381750"/>
            <a:ext cx="1056216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39185" y="1268414"/>
            <a:ext cx="11713633" cy="1944687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184" y="0"/>
            <a:ext cx="1076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5534" y="981075"/>
            <a:ext cx="11700933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0923553" y="6708775"/>
            <a:ext cx="986932" cy="153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8000" tIns="0" rIns="18000" bIns="0">
            <a:spAutoFit/>
          </a:bodyPr>
          <a:lstStyle/>
          <a:p>
            <a:pPr algn="r">
              <a:defRPr/>
            </a:pPr>
            <a:r>
              <a:rPr lang="en-US" sz="1000">
                <a:latin typeface="Arial Unicode MS" pitchFamily="34" charset="-128"/>
                <a:cs typeface="Arial" charset="0"/>
              </a:rPr>
              <a:t>© </a:t>
            </a:r>
            <a:r>
              <a:rPr lang="en-NZ" sz="1000">
                <a:latin typeface="Arial Unicode MS" pitchFamily="34" charset="-128"/>
                <a:cs typeface="Arial" charset="0"/>
              </a:rPr>
              <a:t>Peter Andreae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334434" y="692150"/>
            <a:ext cx="94107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 sz="1400"/>
          </a:p>
        </p:txBody>
      </p:sp>
      <p:sp>
        <p:nvSpPr>
          <p:cNvPr id="7" name="TextBox 6"/>
          <p:cNvSpPr txBox="1"/>
          <p:nvPr/>
        </p:nvSpPr>
        <p:spPr>
          <a:xfrm>
            <a:off x="11099088" y="1"/>
            <a:ext cx="784189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NZ" sz="1400" dirty="0" smtClean="0">
                <a:solidFill>
                  <a:schemeClr val="accent6"/>
                </a:solidFill>
              </a:rPr>
              <a:t>CS4HS</a:t>
            </a:r>
            <a:endParaRPr lang="en-NZ" sz="1400" dirty="0">
              <a:solidFill>
                <a:schemeClr val="accent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2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193675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0477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455738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637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3209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7781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2353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6925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Algorithms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Searching for an item in a list</a:t>
            </a:r>
          </a:p>
          <a:p>
            <a:r>
              <a:rPr lang="en-NZ" dirty="0" smtClean="0"/>
              <a:t>Sorting a list</a:t>
            </a:r>
          </a:p>
          <a:p>
            <a:r>
              <a:rPr lang="en-NZ" dirty="0" smtClean="0"/>
              <a:t>Searching for a word in text</a:t>
            </a:r>
          </a:p>
          <a:p>
            <a:r>
              <a:rPr lang="en-NZ" dirty="0" smtClean="0"/>
              <a:t>Analysing Networks.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6046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r>
              <a:rPr lang="en-US" dirty="0"/>
              <a:t>M</a:t>
            </a:r>
            <a:r>
              <a:rPr lang="en-US" dirty="0" smtClean="0"/>
              <a:t>inimum Spanning Tree.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Oval 3"/>
          <p:cNvSpPr/>
          <p:nvPr/>
        </p:nvSpPr>
        <p:spPr bwMode="auto">
          <a:xfrm>
            <a:off x="2783632" y="1484784"/>
            <a:ext cx="288032" cy="288032"/>
          </a:xfrm>
          <a:prstGeom prst="ellipse">
            <a:avLst/>
          </a:prstGeom>
          <a:solidFill>
            <a:srgbClr val="FFFFCE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5" name="Oval 4"/>
          <p:cNvSpPr/>
          <p:nvPr/>
        </p:nvSpPr>
        <p:spPr bwMode="auto">
          <a:xfrm>
            <a:off x="3113584" y="2321873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6" name="Oval 5"/>
          <p:cNvSpPr/>
          <p:nvPr/>
        </p:nvSpPr>
        <p:spPr bwMode="auto">
          <a:xfrm>
            <a:off x="3979273" y="2564904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7" name="Oval 6"/>
          <p:cNvSpPr/>
          <p:nvPr/>
        </p:nvSpPr>
        <p:spPr bwMode="auto">
          <a:xfrm>
            <a:off x="3259799" y="4437112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8" name="Oval 7"/>
          <p:cNvSpPr/>
          <p:nvPr/>
        </p:nvSpPr>
        <p:spPr bwMode="auto">
          <a:xfrm>
            <a:off x="2495600" y="2609905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9" name="Oval 8"/>
          <p:cNvSpPr/>
          <p:nvPr/>
        </p:nvSpPr>
        <p:spPr bwMode="auto">
          <a:xfrm>
            <a:off x="3401616" y="2863695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0" name="Oval 9"/>
          <p:cNvSpPr/>
          <p:nvPr/>
        </p:nvSpPr>
        <p:spPr bwMode="auto">
          <a:xfrm>
            <a:off x="3698032" y="1916832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1" name="Oval 10"/>
          <p:cNvSpPr/>
          <p:nvPr/>
        </p:nvSpPr>
        <p:spPr bwMode="auto">
          <a:xfrm>
            <a:off x="4325515" y="1484784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2" name="Oval 11"/>
          <p:cNvSpPr/>
          <p:nvPr/>
        </p:nvSpPr>
        <p:spPr bwMode="auto">
          <a:xfrm>
            <a:off x="6037193" y="1988840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3" name="Oval 12"/>
          <p:cNvSpPr/>
          <p:nvPr/>
        </p:nvSpPr>
        <p:spPr bwMode="auto">
          <a:xfrm>
            <a:off x="5037137" y="3861048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4" name="Oval 13"/>
          <p:cNvSpPr/>
          <p:nvPr/>
        </p:nvSpPr>
        <p:spPr bwMode="auto">
          <a:xfrm>
            <a:off x="2423592" y="3819723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5" name="Oval 14"/>
          <p:cNvSpPr/>
          <p:nvPr/>
        </p:nvSpPr>
        <p:spPr bwMode="auto">
          <a:xfrm>
            <a:off x="4485013" y="2950362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6" name="Oval 15"/>
          <p:cNvSpPr/>
          <p:nvPr/>
        </p:nvSpPr>
        <p:spPr bwMode="auto">
          <a:xfrm>
            <a:off x="5366048" y="1517815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7" name="Oval 16"/>
          <p:cNvSpPr/>
          <p:nvPr/>
        </p:nvSpPr>
        <p:spPr bwMode="auto">
          <a:xfrm>
            <a:off x="4035284" y="3933056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8" name="Oval 17"/>
          <p:cNvSpPr/>
          <p:nvPr/>
        </p:nvSpPr>
        <p:spPr bwMode="auto">
          <a:xfrm>
            <a:off x="7059216" y="1268760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9" name="Oval 18"/>
          <p:cNvSpPr/>
          <p:nvPr/>
        </p:nvSpPr>
        <p:spPr bwMode="auto">
          <a:xfrm>
            <a:off x="5165479" y="5455563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20" name="Oval 19"/>
          <p:cNvSpPr/>
          <p:nvPr/>
        </p:nvSpPr>
        <p:spPr bwMode="auto">
          <a:xfrm>
            <a:off x="5519936" y="2780928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21" name="Oval 20"/>
          <p:cNvSpPr/>
          <p:nvPr/>
        </p:nvSpPr>
        <p:spPr bwMode="auto">
          <a:xfrm>
            <a:off x="6881664" y="4869160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22" name="Oval 21"/>
          <p:cNvSpPr/>
          <p:nvPr/>
        </p:nvSpPr>
        <p:spPr bwMode="auto">
          <a:xfrm>
            <a:off x="2325071" y="4927078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23" name="Oval 22"/>
          <p:cNvSpPr/>
          <p:nvPr/>
        </p:nvSpPr>
        <p:spPr bwMode="auto">
          <a:xfrm>
            <a:off x="6576864" y="4005064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24" name="Oval 23"/>
          <p:cNvSpPr/>
          <p:nvPr/>
        </p:nvSpPr>
        <p:spPr bwMode="auto">
          <a:xfrm>
            <a:off x="7338864" y="1844824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25" name="Oval 24"/>
          <p:cNvSpPr/>
          <p:nvPr/>
        </p:nvSpPr>
        <p:spPr bwMode="auto">
          <a:xfrm>
            <a:off x="4323316" y="4782228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26" name="Oval 25"/>
          <p:cNvSpPr/>
          <p:nvPr/>
        </p:nvSpPr>
        <p:spPr bwMode="auto">
          <a:xfrm>
            <a:off x="3326744" y="5301208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27" name="Oval 26"/>
          <p:cNvSpPr/>
          <p:nvPr/>
        </p:nvSpPr>
        <p:spPr bwMode="auto">
          <a:xfrm>
            <a:off x="5855498" y="3531691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28" name="Oval 27"/>
          <p:cNvSpPr/>
          <p:nvPr/>
        </p:nvSpPr>
        <p:spPr bwMode="auto">
          <a:xfrm>
            <a:off x="6881515" y="2336872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29" name="Oval 28"/>
          <p:cNvSpPr/>
          <p:nvPr/>
        </p:nvSpPr>
        <p:spPr bwMode="auto">
          <a:xfrm>
            <a:off x="6478283" y="2829792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30" name="Oval 29"/>
          <p:cNvSpPr/>
          <p:nvPr/>
        </p:nvSpPr>
        <p:spPr bwMode="auto">
          <a:xfrm>
            <a:off x="6190251" y="5589240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31" name="Oval 30"/>
          <p:cNvSpPr/>
          <p:nvPr/>
        </p:nvSpPr>
        <p:spPr bwMode="auto">
          <a:xfrm>
            <a:off x="5696000" y="4638212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32" name="Oval 31"/>
          <p:cNvSpPr/>
          <p:nvPr/>
        </p:nvSpPr>
        <p:spPr bwMode="auto">
          <a:xfrm>
            <a:off x="4097180" y="6119357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33" name="Oval 32"/>
          <p:cNvSpPr/>
          <p:nvPr/>
        </p:nvSpPr>
        <p:spPr bwMode="auto">
          <a:xfrm>
            <a:off x="8710464" y="3356992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34" name="Oval 33"/>
          <p:cNvSpPr/>
          <p:nvPr/>
        </p:nvSpPr>
        <p:spPr bwMode="auto">
          <a:xfrm>
            <a:off x="8656451" y="2492896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35" name="Oval 34"/>
          <p:cNvSpPr/>
          <p:nvPr/>
        </p:nvSpPr>
        <p:spPr bwMode="auto">
          <a:xfrm>
            <a:off x="7879426" y="2708920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36" name="Oval 35"/>
          <p:cNvSpPr/>
          <p:nvPr/>
        </p:nvSpPr>
        <p:spPr bwMode="auto">
          <a:xfrm>
            <a:off x="7156581" y="3522032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37" name="Oval 36"/>
          <p:cNvSpPr/>
          <p:nvPr/>
        </p:nvSpPr>
        <p:spPr bwMode="auto">
          <a:xfrm>
            <a:off x="9630601" y="1481830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38" name="Oval 37"/>
          <p:cNvSpPr/>
          <p:nvPr/>
        </p:nvSpPr>
        <p:spPr bwMode="auto">
          <a:xfrm>
            <a:off x="9626659" y="2962975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39" name="Oval 38"/>
          <p:cNvSpPr/>
          <p:nvPr/>
        </p:nvSpPr>
        <p:spPr bwMode="auto">
          <a:xfrm>
            <a:off x="7559408" y="4350180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40" name="Oval 39"/>
          <p:cNvSpPr/>
          <p:nvPr/>
        </p:nvSpPr>
        <p:spPr bwMode="auto">
          <a:xfrm>
            <a:off x="7045156" y="5946098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41" name="Oval 40"/>
          <p:cNvSpPr/>
          <p:nvPr/>
        </p:nvSpPr>
        <p:spPr bwMode="auto">
          <a:xfrm>
            <a:off x="8538395" y="4107755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42" name="Oval 41"/>
          <p:cNvSpPr/>
          <p:nvPr/>
        </p:nvSpPr>
        <p:spPr bwMode="auto">
          <a:xfrm>
            <a:off x="7879426" y="5013176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43" name="Oval 42"/>
          <p:cNvSpPr/>
          <p:nvPr/>
        </p:nvSpPr>
        <p:spPr bwMode="auto">
          <a:xfrm>
            <a:off x="8346603" y="1373305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44" name="Oval 43"/>
          <p:cNvSpPr/>
          <p:nvPr/>
        </p:nvSpPr>
        <p:spPr bwMode="auto">
          <a:xfrm>
            <a:off x="8251021" y="5949280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45" name="Oval 44"/>
          <p:cNvSpPr/>
          <p:nvPr/>
        </p:nvSpPr>
        <p:spPr bwMode="auto">
          <a:xfrm>
            <a:off x="8944483" y="5013176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46" name="Oval 45"/>
          <p:cNvSpPr/>
          <p:nvPr/>
        </p:nvSpPr>
        <p:spPr bwMode="auto">
          <a:xfrm>
            <a:off x="9624864" y="5589240"/>
            <a:ext cx="288032" cy="288032"/>
          </a:xfrm>
          <a:prstGeom prst="ellipse">
            <a:avLst/>
          </a:prstGeom>
          <a:solidFill>
            <a:srgbClr val="FFFFCE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47" name="Oval 46"/>
          <p:cNvSpPr/>
          <p:nvPr/>
        </p:nvSpPr>
        <p:spPr bwMode="auto">
          <a:xfrm>
            <a:off x="9624864" y="3870101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cxnSp>
        <p:nvCxnSpPr>
          <p:cNvPr id="51" name="Curved Connector 50"/>
          <p:cNvCxnSpPr>
            <a:stCxn id="4" idx="6"/>
            <a:endCxn id="11" idx="2"/>
          </p:cNvCxnSpPr>
          <p:nvPr/>
        </p:nvCxnSpPr>
        <p:spPr bwMode="auto">
          <a:xfrm>
            <a:off x="3071665" y="1628800"/>
            <a:ext cx="1253851" cy="12700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Curved Connector 52"/>
          <p:cNvCxnSpPr>
            <a:stCxn id="4" idx="4"/>
            <a:endCxn id="5" idx="1"/>
          </p:cNvCxnSpPr>
          <p:nvPr/>
        </p:nvCxnSpPr>
        <p:spPr bwMode="auto">
          <a:xfrm rot="16200000" flipH="1">
            <a:off x="2746087" y="1954377"/>
            <a:ext cx="591238" cy="228117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urved Connector 54"/>
          <p:cNvCxnSpPr>
            <a:stCxn id="11" idx="3"/>
            <a:endCxn id="10" idx="7"/>
          </p:cNvCxnSpPr>
          <p:nvPr/>
        </p:nvCxnSpPr>
        <p:spPr bwMode="auto">
          <a:xfrm rot="5400000">
            <a:off x="4041601" y="1632919"/>
            <a:ext cx="228378" cy="423813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Curved Connector 56"/>
          <p:cNvCxnSpPr>
            <a:stCxn id="5" idx="3"/>
            <a:endCxn id="8" idx="6"/>
          </p:cNvCxnSpPr>
          <p:nvPr/>
        </p:nvCxnSpPr>
        <p:spPr bwMode="auto">
          <a:xfrm rot="5400000">
            <a:off x="2876602" y="2474757"/>
            <a:ext cx="186197" cy="372133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Curved Connector 58"/>
          <p:cNvCxnSpPr>
            <a:stCxn id="8" idx="1"/>
            <a:endCxn id="4" idx="2"/>
          </p:cNvCxnSpPr>
          <p:nvPr/>
        </p:nvCxnSpPr>
        <p:spPr bwMode="auto">
          <a:xfrm rot="5400000" flipH="1" flipV="1">
            <a:off x="2149063" y="2017519"/>
            <a:ext cx="1023286" cy="245851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Curved Connector 60"/>
          <p:cNvCxnSpPr>
            <a:stCxn id="8" idx="4"/>
            <a:endCxn id="14" idx="0"/>
          </p:cNvCxnSpPr>
          <p:nvPr/>
        </p:nvCxnSpPr>
        <p:spPr bwMode="auto">
          <a:xfrm rot="5400000">
            <a:off x="2142719" y="3322826"/>
            <a:ext cx="921786" cy="72008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Curved Connector 62"/>
          <p:cNvCxnSpPr>
            <a:stCxn id="14" idx="4"/>
            <a:endCxn id="22" idx="0"/>
          </p:cNvCxnSpPr>
          <p:nvPr/>
        </p:nvCxnSpPr>
        <p:spPr bwMode="auto">
          <a:xfrm rot="5400000">
            <a:off x="2108688" y="4468157"/>
            <a:ext cx="819323" cy="98521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Curved Connector 64"/>
          <p:cNvCxnSpPr>
            <a:stCxn id="14" idx="6"/>
            <a:endCxn id="7" idx="1"/>
          </p:cNvCxnSpPr>
          <p:nvPr/>
        </p:nvCxnSpPr>
        <p:spPr bwMode="auto">
          <a:xfrm>
            <a:off x="2711624" y="3963739"/>
            <a:ext cx="590356" cy="515554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Curved Connector 66"/>
          <p:cNvCxnSpPr>
            <a:stCxn id="14" idx="7"/>
            <a:endCxn id="9" idx="3"/>
          </p:cNvCxnSpPr>
          <p:nvPr/>
        </p:nvCxnSpPr>
        <p:spPr bwMode="auto">
          <a:xfrm rot="5400000" flipH="1" flipV="1">
            <a:off x="2680441" y="3098548"/>
            <a:ext cx="752358" cy="774354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Curved Connector 68"/>
          <p:cNvCxnSpPr>
            <a:stCxn id="5" idx="6"/>
            <a:endCxn id="9" idx="0"/>
          </p:cNvCxnSpPr>
          <p:nvPr/>
        </p:nvCxnSpPr>
        <p:spPr bwMode="auto">
          <a:xfrm>
            <a:off x="3401616" y="2465889"/>
            <a:ext cx="144016" cy="397806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1" name="Curved Connector 70"/>
          <p:cNvCxnSpPr>
            <a:stCxn id="6" idx="1"/>
            <a:endCxn id="10" idx="5"/>
          </p:cNvCxnSpPr>
          <p:nvPr/>
        </p:nvCxnSpPr>
        <p:spPr bwMode="auto">
          <a:xfrm rot="16200000" flipV="1">
            <a:off x="3760468" y="2346099"/>
            <a:ext cx="444402" cy="77571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Curved Connector 72"/>
          <p:cNvCxnSpPr>
            <a:stCxn id="9" idx="6"/>
            <a:endCxn id="6" idx="3"/>
          </p:cNvCxnSpPr>
          <p:nvPr/>
        </p:nvCxnSpPr>
        <p:spPr bwMode="auto">
          <a:xfrm flipV="1">
            <a:off x="3689648" y="2810755"/>
            <a:ext cx="331806" cy="196956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Curved Connector 74"/>
          <p:cNvCxnSpPr>
            <a:stCxn id="5" idx="0"/>
            <a:endCxn id="10" idx="2"/>
          </p:cNvCxnSpPr>
          <p:nvPr/>
        </p:nvCxnSpPr>
        <p:spPr bwMode="auto">
          <a:xfrm rot="5400000" flipH="1" flipV="1">
            <a:off x="3347305" y="1971145"/>
            <a:ext cx="261025" cy="440432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Curved Connector 76"/>
          <p:cNvCxnSpPr>
            <a:stCxn id="11" idx="6"/>
          </p:cNvCxnSpPr>
          <p:nvPr/>
        </p:nvCxnSpPr>
        <p:spPr bwMode="auto">
          <a:xfrm>
            <a:off x="4613547" y="1628801"/>
            <a:ext cx="711622" cy="32537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Curved Connector 78"/>
          <p:cNvCxnSpPr>
            <a:stCxn id="6" idx="6"/>
            <a:endCxn id="12" idx="2"/>
          </p:cNvCxnSpPr>
          <p:nvPr/>
        </p:nvCxnSpPr>
        <p:spPr bwMode="auto">
          <a:xfrm flipV="1">
            <a:off x="4267305" y="2132856"/>
            <a:ext cx="1769888" cy="576064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1" name="Curved Connector 80"/>
          <p:cNvCxnSpPr>
            <a:stCxn id="16" idx="5"/>
            <a:endCxn id="12" idx="0"/>
          </p:cNvCxnSpPr>
          <p:nvPr/>
        </p:nvCxnSpPr>
        <p:spPr bwMode="auto">
          <a:xfrm rot="16200000" flipH="1">
            <a:off x="5783967" y="1591598"/>
            <a:ext cx="225174" cy="569310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3" name="Curved Connector 82"/>
          <p:cNvCxnSpPr>
            <a:stCxn id="11" idx="4"/>
            <a:endCxn id="20" idx="1"/>
          </p:cNvCxnSpPr>
          <p:nvPr/>
        </p:nvCxnSpPr>
        <p:spPr bwMode="auto">
          <a:xfrm rot="16200000" flipH="1">
            <a:off x="4490679" y="1751669"/>
            <a:ext cx="1050293" cy="1092586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Curved Connector 84"/>
          <p:cNvCxnSpPr>
            <a:stCxn id="20" idx="4"/>
            <a:endCxn id="27" idx="1"/>
          </p:cNvCxnSpPr>
          <p:nvPr/>
        </p:nvCxnSpPr>
        <p:spPr bwMode="auto">
          <a:xfrm rot="16200000" flipH="1">
            <a:off x="5528359" y="3204553"/>
            <a:ext cx="504912" cy="233727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Curved Connector 86"/>
          <p:cNvCxnSpPr>
            <a:stCxn id="15" idx="4"/>
            <a:endCxn id="13" idx="1"/>
          </p:cNvCxnSpPr>
          <p:nvPr/>
        </p:nvCxnSpPr>
        <p:spPr bwMode="auto">
          <a:xfrm rot="16200000" flipH="1">
            <a:off x="4521757" y="3345667"/>
            <a:ext cx="664835" cy="450289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9" name="Curved Connector 88"/>
          <p:cNvCxnSpPr>
            <a:stCxn id="6" idx="4"/>
            <a:endCxn id="15" idx="1"/>
          </p:cNvCxnSpPr>
          <p:nvPr/>
        </p:nvCxnSpPr>
        <p:spPr bwMode="auto">
          <a:xfrm rot="16200000" flipH="1">
            <a:off x="4255439" y="2720787"/>
            <a:ext cx="139607" cy="403905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1" name="Curved Connector 90"/>
          <p:cNvCxnSpPr>
            <a:stCxn id="6" idx="4"/>
            <a:endCxn id="17" idx="0"/>
          </p:cNvCxnSpPr>
          <p:nvPr/>
        </p:nvCxnSpPr>
        <p:spPr bwMode="auto">
          <a:xfrm rot="16200000" flipH="1">
            <a:off x="3611234" y="3364991"/>
            <a:ext cx="1080120" cy="56011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3" name="Curved Connector 92"/>
          <p:cNvCxnSpPr>
            <a:stCxn id="7" idx="7"/>
            <a:endCxn id="17" idx="3"/>
          </p:cNvCxnSpPr>
          <p:nvPr/>
        </p:nvCxnSpPr>
        <p:spPr bwMode="auto">
          <a:xfrm rot="5400000" flipH="1" flipV="1">
            <a:off x="3641364" y="4043194"/>
            <a:ext cx="300386" cy="571815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5" name="Curved Connector 94"/>
          <p:cNvCxnSpPr>
            <a:stCxn id="13" idx="5"/>
            <a:endCxn id="39" idx="2"/>
          </p:cNvCxnSpPr>
          <p:nvPr/>
        </p:nvCxnSpPr>
        <p:spPr bwMode="auto">
          <a:xfrm rot="16200000" flipH="1">
            <a:off x="6227551" y="3162337"/>
            <a:ext cx="387297" cy="2276420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7" name="Curved Connector 96"/>
          <p:cNvCxnSpPr>
            <a:endCxn id="25" idx="5"/>
          </p:cNvCxnSpPr>
          <p:nvPr/>
        </p:nvCxnSpPr>
        <p:spPr bwMode="auto">
          <a:xfrm rot="10800000" flipV="1">
            <a:off x="4569169" y="4782228"/>
            <a:ext cx="1126833" cy="245851"/>
          </a:xfrm>
          <a:prstGeom prst="curvedConnector4">
            <a:avLst>
              <a:gd name="adj1" fmla="val 48128"/>
              <a:gd name="adj2" fmla="val 21014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9" name="Curved Connector 98"/>
          <p:cNvCxnSpPr>
            <a:stCxn id="13" idx="3"/>
            <a:endCxn id="25" idx="1"/>
          </p:cNvCxnSpPr>
          <p:nvPr/>
        </p:nvCxnSpPr>
        <p:spPr bwMode="auto">
          <a:xfrm rot="5400000">
            <a:off x="4363653" y="4108745"/>
            <a:ext cx="717510" cy="713821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1" name="Curved Connector 100"/>
          <p:cNvCxnSpPr>
            <a:stCxn id="7" idx="6"/>
            <a:endCxn id="25" idx="2"/>
          </p:cNvCxnSpPr>
          <p:nvPr/>
        </p:nvCxnSpPr>
        <p:spPr bwMode="auto">
          <a:xfrm>
            <a:off x="3547832" y="4581128"/>
            <a:ext cx="775485" cy="345116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Curved Connector 102"/>
          <p:cNvCxnSpPr>
            <a:endCxn id="26" idx="1"/>
          </p:cNvCxnSpPr>
          <p:nvPr/>
        </p:nvCxnSpPr>
        <p:spPr bwMode="auto">
          <a:xfrm rot="5400000">
            <a:off x="3091520" y="5031092"/>
            <a:ext cx="589703" cy="34890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5" name="Curved Connector 104"/>
          <p:cNvCxnSpPr>
            <a:stCxn id="22" idx="5"/>
            <a:endCxn id="26" idx="3"/>
          </p:cNvCxnSpPr>
          <p:nvPr/>
        </p:nvCxnSpPr>
        <p:spPr bwMode="auto">
          <a:xfrm rot="16200000" flipH="1">
            <a:off x="2782858" y="4960993"/>
            <a:ext cx="374130" cy="798003"/>
          </a:xfrm>
          <a:prstGeom prst="curvedConnector3">
            <a:avLst>
              <a:gd name="adj1" fmla="val 172376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7" name="Curved Connector 106"/>
          <p:cNvCxnSpPr>
            <a:stCxn id="26" idx="6"/>
            <a:endCxn id="19" idx="2"/>
          </p:cNvCxnSpPr>
          <p:nvPr/>
        </p:nvCxnSpPr>
        <p:spPr bwMode="auto">
          <a:xfrm>
            <a:off x="3614777" y="5445225"/>
            <a:ext cx="1550703" cy="154355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9" name="Curved Connector 108"/>
          <p:cNvCxnSpPr>
            <a:stCxn id="32" idx="7"/>
            <a:endCxn id="25" idx="4"/>
          </p:cNvCxnSpPr>
          <p:nvPr/>
        </p:nvCxnSpPr>
        <p:spPr bwMode="auto">
          <a:xfrm rot="5400000" flipH="1" flipV="1">
            <a:off x="3859542" y="5553750"/>
            <a:ext cx="1091278" cy="124301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1" name="Curved Connector 110"/>
          <p:cNvCxnSpPr>
            <a:stCxn id="26" idx="4"/>
            <a:endCxn id="32" idx="2"/>
          </p:cNvCxnSpPr>
          <p:nvPr/>
        </p:nvCxnSpPr>
        <p:spPr bwMode="auto">
          <a:xfrm rot="16200000" flipH="1">
            <a:off x="3446905" y="5613096"/>
            <a:ext cx="674133" cy="626420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3" name="Curved Connector 112"/>
          <p:cNvCxnSpPr>
            <a:endCxn id="19" idx="4"/>
          </p:cNvCxnSpPr>
          <p:nvPr/>
        </p:nvCxnSpPr>
        <p:spPr bwMode="auto">
          <a:xfrm flipV="1">
            <a:off x="4390129" y="5743595"/>
            <a:ext cx="919366" cy="534984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5" name="Curved Connector 114"/>
          <p:cNvCxnSpPr>
            <a:stCxn id="19" idx="6"/>
            <a:endCxn id="30" idx="2"/>
          </p:cNvCxnSpPr>
          <p:nvPr/>
        </p:nvCxnSpPr>
        <p:spPr bwMode="auto">
          <a:xfrm>
            <a:off x="5453511" y="5599580"/>
            <a:ext cx="736740" cy="133677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7" name="Curved Connector 116"/>
          <p:cNvCxnSpPr>
            <a:endCxn id="40" idx="1"/>
          </p:cNvCxnSpPr>
          <p:nvPr/>
        </p:nvCxnSpPr>
        <p:spPr bwMode="auto">
          <a:xfrm>
            <a:off x="6478283" y="5733257"/>
            <a:ext cx="609054" cy="255023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9" name="Curved Connector 118"/>
          <p:cNvCxnSpPr>
            <a:stCxn id="40" idx="5"/>
            <a:endCxn id="44" idx="2"/>
          </p:cNvCxnSpPr>
          <p:nvPr/>
        </p:nvCxnSpPr>
        <p:spPr bwMode="auto">
          <a:xfrm rot="5400000" flipH="1" flipV="1">
            <a:off x="7721688" y="5662616"/>
            <a:ext cx="98653" cy="960014"/>
          </a:xfrm>
          <a:prstGeom prst="curvedConnector4">
            <a:avLst>
              <a:gd name="adj1" fmla="val -231721"/>
              <a:gd name="adj2" fmla="val 5219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1" name="Curved Connector 120"/>
          <p:cNvCxnSpPr>
            <a:stCxn id="44" idx="0"/>
            <a:endCxn id="42" idx="4"/>
          </p:cNvCxnSpPr>
          <p:nvPr/>
        </p:nvCxnSpPr>
        <p:spPr bwMode="auto">
          <a:xfrm rot="16200000" flipV="1">
            <a:off x="7885204" y="5439447"/>
            <a:ext cx="648072" cy="371595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3" name="Curved Connector 122"/>
          <p:cNvCxnSpPr>
            <a:stCxn id="42" idx="6"/>
            <a:endCxn id="45" idx="1"/>
          </p:cNvCxnSpPr>
          <p:nvPr/>
        </p:nvCxnSpPr>
        <p:spPr bwMode="auto">
          <a:xfrm flipV="1">
            <a:off x="8167458" y="5055358"/>
            <a:ext cx="819206" cy="101835"/>
          </a:xfrm>
          <a:prstGeom prst="curvedConnector4">
            <a:avLst>
              <a:gd name="adj1" fmla="val 47425"/>
              <a:gd name="adj2" fmla="val 365902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5" name="Curved Connector 124"/>
          <p:cNvCxnSpPr>
            <a:stCxn id="40" idx="7"/>
            <a:endCxn id="42" idx="3"/>
          </p:cNvCxnSpPr>
          <p:nvPr/>
        </p:nvCxnSpPr>
        <p:spPr bwMode="auto">
          <a:xfrm rot="5400000" flipH="1" flipV="1">
            <a:off x="7241681" y="5308353"/>
            <a:ext cx="729252" cy="630600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7" name="Curved Connector 126"/>
          <p:cNvCxnSpPr>
            <a:stCxn id="21" idx="6"/>
            <a:endCxn id="39" idx="3"/>
          </p:cNvCxnSpPr>
          <p:nvPr/>
        </p:nvCxnSpPr>
        <p:spPr bwMode="auto">
          <a:xfrm flipV="1">
            <a:off x="7169697" y="4596032"/>
            <a:ext cx="431893" cy="417145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9" name="Curved Connector 128"/>
          <p:cNvCxnSpPr>
            <a:endCxn id="42" idx="3"/>
          </p:cNvCxnSpPr>
          <p:nvPr/>
        </p:nvCxnSpPr>
        <p:spPr bwMode="auto">
          <a:xfrm>
            <a:off x="7045157" y="5157193"/>
            <a:ext cx="876451" cy="101835"/>
          </a:xfrm>
          <a:prstGeom prst="curvedConnector4">
            <a:avLst>
              <a:gd name="adj1" fmla="val 47594"/>
              <a:gd name="adj2" fmla="val 324481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1" name="Curved Connector 130"/>
          <p:cNvCxnSpPr>
            <a:stCxn id="21" idx="2"/>
            <a:endCxn id="30" idx="7"/>
          </p:cNvCxnSpPr>
          <p:nvPr/>
        </p:nvCxnSpPr>
        <p:spPr bwMode="auto">
          <a:xfrm rot="10800000" flipV="1">
            <a:off x="6436102" y="5013176"/>
            <a:ext cx="445562" cy="618245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3" name="Curved Connector 132"/>
          <p:cNvCxnSpPr>
            <a:stCxn id="31" idx="5"/>
            <a:endCxn id="21" idx="1"/>
          </p:cNvCxnSpPr>
          <p:nvPr/>
        </p:nvCxnSpPr>
        <p:spPr bwMode="auto">
          <a:xfrm rot="16200000" flipH="1">
            <a:off x="6419209" y="4406705"/>
            <a:ext cx="27278" cy="981994"/>
          </a:xfrm>
          <a:prstGeom prst="curvedConnector5">
            <a:avLst>
              <a:gd name="adj1" fmla="val 838038"/>
              <a:gd name="adj2" fmla="val 50000"/>
              <a:gd name="adj3" fmla="val -738038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5" name="Curved Connector 134"/>
          <p:cNvCxnSpPr>
            <a:stCxn id="31" idx="0"/>
            <a:endCxn id="23" idx="2"/>
          </p:cNvCxnSpPr>
          <p:nvPr/>
        </p:nvCxnSpPr>
        <p:spPr bwMode="auto">
          <a:xfrm rot="5400000" flipH="1" flipV="1">
            <a:off x="5963874" y="4025222"/>
            <a:ext cx="489132" cy="736848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7" name="Curved Connector 136"/>
          <p:cNvCxnSpPr>
            <a:stCxn id="27" idx="2"/>
            <a:endCxn id="13" idx="6"/>
          </p:cNvCxnSpPr>
          <p:nvPr/>
        </p:nvCxnSpPr>
        <p:spPr bwMode="auto">
          <a:xfrm rot="10800000" flipV="1">
            <a:off x="5325171" y="3675707"/>
            <a:ext cx="530329" cy="329357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9" name="Curved Connector 138"/>
          <p:cNvCxnSpPr>
            <a:stCxn id="23" idx="6"/>
            <a:endCxn id="39" idx="1"/>
          </p:cNvCxnSpPr>
          <p:nvPr/>
        </p:nvCxnSpPr>
        <p:spPr bwMode="auto">
          <a:xfrm>
            <a:off x="6864897" y="4149081"/>
            <a:ext cx="736693" cy="243281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1" name="Curved Connector 140"/>
          <p:cNvCxnSpPr>
            <a:stCxn id="23" idx="7"/>
            <a:endCxn id="28" idx="5"/>
          </p:cNvCxnSpPr>
          <p:nvPr/>
        </p:nvCxnSpPr>
        <p:spPr bwMode="auto">
          <a:xfrm rot="5400000" flipH="1" flipV="1">
            <a:off x="6242779" y="3162660"/>
            <a:ext cx="1464522" cy="304651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3" name="Curved Connector 142"/>
          <p:cNvCxnSpPr>
            <a:stCxn id="29" idx="6"/>
            <a:endCxn id="33" idx="2"/>
          </p:cNvCxnSpPr>
          <p:nvPr/>
        </p:nvCxnSpPr>
        <p:spPr bwMode="auto">
          <a:xfrm>
            <a:off x="6766316" y="2973808"/>
            <a:ext cx="1944149" cy="527200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5" name="Curved Connector 144"/>
          <p:cNvCxnSpPr>
            <a:stCxn id="29" idx="3"/>
            <a:endCxn id="27" idx="0"/>
          </p:cNvCxnSpPr>
          <p:nvPr/>
        </p:nvCxnSpPr>
        <p:spPr bwMode="auto">
          <a:xfrm rot="5400000">
            <a:off x="6031965" y="3043192"/>
            <a:ext cx="456048" cy="520950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7" name="Curved Connector 146"/>
          <p:cNvCxnSpPr>
            <a:stCxn id="12" idx="5"/>
            <a:endCxn id="28" idx="1"/>
          </p:cNvCxnSpPr>
          <p:nvPr/>
        </p:nvCxnSpPr>
        <p:spPr bwMode="auto">
          <a:xfrm rot="16200000" flipH="1">
            <a:off x="6531189" y="1986546"/>
            <a:ext cx="144362" cy="640652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9" name="Curved Connector 148"/>
          <p:cNvCxnSpPr>
            <a:stCxn id="20" idx="6"/>
            <a:endCxn id="29" idx="1"/>
          </p:cNvCxnSpPr>
          <p:nvPr/>
        </p:nvCxnSpPr>
        <p:spPr bwMode="auto">
          <a:xfrm flipV="1">
            <a:off x="5807968" y="2871974"/>
            <a:ext cx="712496" cy="52971"/>
          </a:xfrm>
          <a:prstGeom prst="curvedConnector4">
            <a:avLst>
              <a:gd name="adj1" fmla="val 47040"/>
              <a:gd name="adj2" fmla="val 703434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1" name="Curved Connector 150"/>
          <p:cNvCxnSpPr>
            <a:stCxn id="12" idx="7"/>
            <a:endCxn id="18" idx="2"/>
          </p:cNvCxnSpPr>
          <p:nvPr/>
        </p:nvCxnSpPr>
        <p:spPr bwMode="auto">
          <a:xfrm rot="5400000" flipH="1" flipV="1">
            <a:off x="6362009" y="1333813"/>
            <a:ext cx="618245" cy="776172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3" name="Curved Connector 152"/>
          <p:cNvCxnSpPr>
            <a:stCxn id="12" idx="6"/>
            <a:endCxn id="24" idx="2"/>
          </p:cNvCxnSpPr>
          <p:nvPr/>
        </p:nvCxnSpPr>
        <p:spPr bwMode="auto">
          <a:xfrm flipV="1">
            <a:off x="6325226" y="1988840"/>
            <a:ext cx="1013639" cy="144016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5" name="Curved Connector 154"/>
          <p:cNvCxnSpPr>
            <a:endCxn id="37" idx="3"/>
          </p:cNvCxnSpPr>
          <p:nvPr/>
        </p:nvCxnSpPr>
        <p:spPr bwMode="auto">
          <a:xfrm flipV="1">
            <a:off x="7626896" y="1727682"/>
            <a:ext cx="2045886" cy="261159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7" name="Curved Connector 156"/>
          <p:cNvCxnSpPr>
            <a:stCxn id="37" idx="1"/>
            <a:endCxn id="43" idx="6"/>
          </p:cNvCxnSpPr>
          <p:nvPr/>
        </p:nvCxnSpPr>
        <p:spPr bwMode="auto">
          <a:xfrm rot="16200000" flipV="1">
            <a:off x="9150364" y="1001593"/>
            <a:ext cx="6690" cy="1038147"/>
          </a:xfrm>
          <a:prstGeom prst="curvedConnector4">
            <a:avLst>
              <a:gd name="adj1" fmla="val 3417040"/>
              <a:gd name="adj2" fmla="val 52032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9" name="Curved Connector 158"/>
          <p:cNvCxnSpPr>
            <a:endCxn id="18" idx="7"/>
          </p:cNvCxnSpPr>
          <p:nvPr/>
        </p:nvCxnSpPr>
        <p:spPr bwMode="auto">
          <a:xfrm rot="10800000">
            <a:off x="7305067" y="1310943"/>
            <a:ext cx="1041536" cy="173843"/>
          </a:xfrm>
          <a:prstGeom prst="curvedConnector4">
            <a:avLst>
              <a:gd name="adj1" fmla="val 47975"/>
              <a:gd name="adj2" fmla="val 231498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1" name="Curved Connector 160"/>
          <p:cNvCxnSpPr>
            <a:stCxn id="43" idx="4"/>
            <a:endCxn id="34" idx="0"/>
          </p:cNvCxnSpPr>
          <p:nvPr/>
        </p:nvCxnSpPr>
        <p:spPr bwMode="auto">
          <a:xfrm rot="16200000" flipH="1">
            <a:off x="8229765" y="1922192"/>
            <a:ext cx="831559" cy="309848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3" name="Curved Connector 162"/>
          <p:cNvCxnSpPr>
            <a:stCxn id="43" idx="3"/>
            <a:endCxn id="35" idx="0"/>
          </p:cNvCxnSpPr>
          <p:nvPr/>
        </p:nvCxnSpPr>
        <p:spPr bwMode="auto">
          <a:xfrm rot="5400000">
            <a:off x="7661231" y="1981367"/>
            <a:ext cx="1089764" cy="365342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5" name="Curved Connector 164"/>
          <p:cNvCxnSpPr>
            <a:stCxn id="37" idx="4"/>
          </p:cNvCxnSpPr>
          <p:nvPr/>
        </p:nvCxnSpPr>
        <p:spPr bwMode="auto">
          <a:xfrm rot="5400000">
            <a:off x="9184367" y="2360112"/>
            <a:ext cx="1180500" cy="12700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7" name="Curved Connector 166"/>
          <p:cNvCxnSpPr>
            <a:stCxn id="34" idx="5"/>
            <a:endCxn id="38" idx="2"/>
          </p:cNvCxnSpPr>
          <p:nvPr/>
        </p:nvCxnSpPr>
        <p:spPr bwMode="auto">
          <a:xfrm rot="16200000" flipH="1">
            <a:off x="9080358" y="2560691"/>
            <a:ext cx="368244" cy="724357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9" name="Curved Connector 168"/>
          <p:cNvCxnSpPr>
            <a:stCxn id="34" idx="3"/>
            <a:endCxn id="41" idx="2"/>
          </p:cNvCxnSpPr>
          <p:nvPr/>
        </p:nvCxnSpPr>
        <p:spPr bwMode="auto">
          <a:xfrm rot="5400000">
            <a:off x="7862002" y="3415142"/>
            <a:ext cx="1513024" cy="160237"/>
          </a:xfrm>
          <a:prstGeom prst="curvedConnector4">
            <a:avLst>
              <a:gd name="adj1" fmla="val 43847"/>
              <a:gd name="adj2" fmla="val 242664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1" name="Curved Connector 170"/>
          <p:cNvCxnSpPr>
            <a:stCxn id="33" idx="6"/>
            <a:endCxn id="38" idx="3"/>
          </p:cNvCxnSpPr>
          <p:nvPr/>
        </p:nvCxnSpPr>
        <p:spPr bwMode="auto">
          <a:xfrm flipV="1">
            <a:off x="8998496" y="3208826"/>
            <a:ext cx="670344" cy="292182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3" name="Curved Connector 172"/>
          <p:cNvCxnSpPr>
            <a:stCxn id="33" idx="5"/>
            <a:endCxn id="47" idx="3"/>
          </p:cNvCxnSpPr>
          <p:nvPr/>
        </p:nvCxnSpPr>
        <p:spPr bwMode="auto">
          <a:xfrm rot="16200000" flipH="1">
            <a:off x="9055127" y="3504032"/>
            <a:ext cx="513109" cy="710730"/>
          </a:xfrm>
          <a:prstGeom prst="curvedConnector3">
            <a:avLst>
              <a:gd name="adj1" fmla="val 152773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5" name="Curved Connector 174"/>
          <p:cNvCxnSpPr>
            <a:stCxn id="45" idx="6"/>
            <a:endCxn id="47" idx="5"/>
          </p:cNvCxnSpPr>
          <p:nvPr/>
        </p:nvCxnSpPr>
        <p:spPr bwMode="auto">
          <a:xfrm flipV="1">
            <a:off x="9232515" y="4115952"/>
            <a:ext cx="638200" cy="1041240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7" name="Curved Connector 176"/>
          <p:cNvCxnSpPr>
            <a:stCxn id="47" idx="6"/>
            <a:endCxn id="46" idx="7"/>
          </p:cNvCxnSpPr>
          <p:nvPr/>
        </p:nvCxnSpPr>
        <p:spPr bwMode="auto">
          <a:xfrm flipH="1">
            <a:off x="9870716" y="4014117"/>
            <a:ext cx="42181" cy="1617304"/>
          </a:xfrm>
          <a:prstGeom prst="curvedConnector4">
            <a:avLst>
              <a:gd name="adj1" fmla="val -541950"/>
              <a:gd name="adj2" fmla="val 53148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9" name="Curved Connector 178"/>
          <p:cNvCxnSpPr>
            <a:stCxn id="46" idx="2"/>
            <a:endCxn id="42" idx="5"/>
          </p:cNvCxnSpPr>
          <p:nvPr/>
        </p:nvCxnSpPr>
        <p:spPr bwMode="auto">
          <a:xfrm rot="10800000">
            <a:off x="8125279" y="5259029"/>
            <a:ext cx="1499587" cy="474229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1" name="Curved Connector 180"/>
          <p:cNvCxnSpPr>
            <a:stCxn id="46" idx="4"/>
            <a:endCxn id="44" idx="6"/>
          </p:cNvCxnSpPr>
          <p:nvPr/>
        </p:nvCxnSpPr>
        <p:spPr bwMode="auto">
          <a:xfrm rot="5400000">
            <a:off x="9045955" y="5370372"/>
            <a:ext cx="216024" cy="1229827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3" name="Curved Connector 182"/>
          <p:cNvCxnSpPr>
            <a:stCxn id="45" idx="0"/>
            <a:endCxn id="41" idx="6"/>
          </p:cNvCxnSpPr>
          <p:nvPr/>
        </p:nvCxnSpPr>
        <p:spPr bwMode="auto">
          <a:xfrm rot="16200000" flipV="1">
            <a:off x="8576762" y="4501438"/>
            <a:ext cx="761405" cy="262072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5" name="Curved Connector 184"/>
          <p:cNvCxnSpPr>
            <a:stCxn id="39" idx="6"/>
            <a:endCxn id="41" idx="3"/>
          </p:cNvCxnSpPr>
          <p:nvPr/>
        </p:nvCxnSpPr>
        <p:spPr bwMode="auto">
          <a:xfrm flipV="1">
            <a:off x="7847440" y="4353606"/>
            <a:ext cx="733136" cy="140590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7" name="Curved Connector 186"/>
          <p:cNvCxnSpPr>
            <a:stCxn id="36" idx="6"/>
            <a:endCxn id="35" idx="4"/>
          </p:cNvCxnSpPr>
          <p:nvPr/>
        </p:nvCxnSpPr>
        <p:spPr bwMode="auto">
          <a:xfrm flipV="1">
            <a:off x="7444614" y="2996952"/>
            <a:ext cx="578829" cy="669096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9" name="Curved Connector 188"/>
          <p:cNvCxnSpPr>
            <a:stCxn id="36" idx="2"/>
            <a:endCxn id="27" idx="6"/>
          </p:cNvCxnSpPr>
          <p:nvPr/>
        </p:nvCxnSpPr>
        <p:spPr bwMode="auto">
          <a:xfrm rot="10800000" flipV="1">
            <a:off x="6143532" y="3666048"/>
            <a:ext cx="1013051" cy="9659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1" name="Curved Connector 190"/>
          <p:cNvCxnSpPr>
            <a:stCxn id="36" idx="5"/>
            <a:endCxn id="39" idx="7"/>
          </p:cNvCxnSpPr>
          <p:nvPr/>
        </p:nvCxnSpPr>
        <p:spPr bwMode="auto">
          <a:xfrm rot="16200000" flipH="1">
            <a:off x="7291606" y="3878709"/>
            <a:ext cx="624478" cy="402827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3" name="Curved Connector 192"/>
          <p:cNvCxnSpPr>
            <a:stCxn id="38" idx="5"/>
            <a:endCxn id="47" idx="7"/>
          </p:cNvCxnSpPr>
          <p:nvPr/>
        </p:nvCxnSpPr>
        <p:spPr bwMode="auto">
          <a:xfrm rot="5400000">
            <a:off x="9519885" y="3559658"/>
            <a:ext cx="703456" cy="1795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5" name="Curved Connector 194"/>
          <p:cNvCxnSpPr>
            <a:stCxn id="8" idx="5"/>
            <a:endCxn id="17" idx="2"/>
          </p:cNvCxnSpPr>
          <p:nvPr/>
        </p:nvCxnSpPr>
        <p:spPr bwMode="auto">
          <a:xfrm rot="16200000" flipH="1">
            <a:off x="2777709" y="2819498"/>
            <a:ext cx="1221316" cy="1293833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7" name="Curved Connector 196"/>
          <p:cNvCxnSpPr>
            <a:stCxn id="24" idx="4"/>
            <a:endCxn id="36" idx="7"/>
          </p:cNvCxnSpPr>
          <p:nvPr/>
        </p:nvCxnSpPr>
        <p:spPr bwMode="auto">
          <a:xfrm rot="5400000">
            <a:off x="6726979" y="2808310"/>
            <a:ext cx="1431357" cy="80448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9" name="Curved Connector 198"/>
          <p:cNvCxnSpPr>
            <a:stCxn id="32" idx="5"/>
            <a:endCxn id="40" idx="3"/>
          </p:cNvCxnSpPr>
          <p:nvPr/>
        </p:nvCxnSpPr>
        <p:spPr bwMode="auto">
          <a:xfrm rot="5400000" flipH="1" flipV="1">
            <a:off x="5628555" y="4906426"/>
            <a:ext cx="173259" cy="2744306"/>
          </a:xfrm>
          <a:prstGeom prst="curvedConnector3">
            <a:avLst>
              <a:gd name="adj1" fmla="val -15628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3" name="TextBox 202"/>
          <p:cNvSpPr txBox="1"/>
          <p:nvPr/>
        </p:nvSpPr>
        <p:spPr>
          <a:xfrm>
            <a:off x="9023319" y="113738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en-NZ" dirty="0"/>
          </a:p>
        </p:txBody>
      </p:sp>
      <p:sp>
        <p:nvSpPr>
          <p:cNvPr id="204" name="TextBox 203"/>
          <p:cNvSpPr txBox="1"/>
          <p:nvPr/>
        </p:nvSpPr>
        <p:spPr>
          <a:xfrm>
            <a:off x="9175719" y="160905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en-NZ" dirty="0"/>
          </a:p>
        </p:txBody>
      </p:sp>
      <p:sp>
        <p:nvSpPr>
          <p:cNvPr id="205" name="TextBox 204"/>
          <p:cNvSpPr txBox="1"/>
          <p:nvPr/>
        </p:nvSpPr>
        <p:spPr>
          <a:xfrm>
            <a:off x="9556364" y="211311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en-NZ" dirty="0"/>
          </a:p>
        </p:txBody>
      </p:sp>
      <p:sp>
        <p:nvSpPr>
          <p:cNvPr id="206" name="TextBox 205"/>
          <p:cNvSpPr txBox="1"/>
          <p:nvPr/>
        </p:nvSpPr>
        <p:spPr>
          <a:xfrm>
            <a:off x="9048328" y="27611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  <a:endParaRPr lang="en-NZ" dirty="0"/>
          </a:p>
        </p:txBody>
      </p:sp>
      <p:sp>
        <p:nvSpPr>
          <p:cNvPr id="207" name="TextBox 206"/>
          <p:cNvSpPr txBox="1"/>
          <p:nvPr/>
        </p:nvSpPr>
        <p:spPr>
          <a:xfrm>
            <a:off x="8040216" y="321297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en-NZ" dirty="0"/>
          </a:p>
        </p:txBody>
      </p:sp>
      <p:sp>
        <p:nvSpPr>
          <p:cNvPr id="208" name="TextBox 207"/>
          <p:cNvSpPr txBox="1"/>
          <p:nvPr/>
        </p:nvSpPr>
        <p:spPr>
          <a:xfrm>
            <a:off x="7252108" y="256490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NZ" dirty="0"/>
          </a:p>
        </p:txBody>
      </p:sp>
      <p:sp>
        <p:nvSpPr>
          <p:cNvPr id="209" name="TextBox 208"/>
          <p:cNvSpPr txBox="1"/>
          <p:nvPr/>
        </p:nvSpPr>
        <p:spPr>
          <a:xfrm>
            <a:off x="6604036" y="184482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en-NZ" dirty="0"/>
          </a:p>
        </p:txBody>
      </p:sp>
      <p:sp>
        <p:nvSpPr>
          <p:cNvPr id="210" name="TextBox 209"/>
          <p:cNvSpPr txBox="1"/>
          <p:nvPr/>
        </p:nvSpPr>
        <p:spPr>
          <a:xfrm>
            <a:off x="6460020" y="132102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endParaRPr lang="en-NZ" dirty="0"/>
          </a:p>
        </p:txBody>
      </p:sp>
      <p:sp>
        <p:nvSpPr>
          <p:cNvPr id="211" name="TextBox 210"/>
          <p:cNvSpPr txBox="1"/>
          <p:nvPr/>
        </p:nvSpPr>
        <p:spPr>
          <a:xfrm>
            <a:off x="7612148" y="117700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NZ" dirty="0"/>
          </a:p>
        </p:txBody>
      </p:sp>
      <p:sp>
        <p:nvSpPr>
          <p:cNvPr id="212" name="TextBox 211"/>
          <p:cNvSpPr txBox="1"/>
          <p:nvPr/>
        </p:nvSpPr>
        <p:spPr>
          <a:xfrm>
            <a:off x="8472264" y="206084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en-NZ" dirty="0"/>
          </a:p>
        </p:txBody>
      </p:sp>
      <p:sp>
        <p:nvSpPr>
          <p:cNvPr id="213" name="TextBox 212"/>
          <p:cNvSpPr txBox="1"/>
          <p:nvPr/>
        </p:nvSpPr>
        <p:spPr>
          <a:xfrm>
            <a:off x="8404236" y="30492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NZ" dirty="0"/>
          </a:p>
        </p:txBody>
      </p:sp>
      <p:sp>
        <p:nvSpPr>
          <p:cNvPr id="214" name="TextBox 213"/>
          <p:cNvSpPr txBox="1"/>
          <p:nvPr/>
        </p:nvSpPr>
        <p:spPr>
          <a:xfrm>
            <a:off x="9124316" y="405732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endParaRPr lang="en-NZ" dirty="0"/>
          </a:p>
        </p:txBody>
      </p:sp>
      <p:sp>
        <p:nvSpPr>
          <p:cNvPr id="215" name="TextBox 214"/>
          <p:cNvSpPr txBox="1"/>
          <p:nvPr/>
        </p:nvSpPr>
        <p:spPr>
          <a:xfrm>
            <a:off x="9916404" y="458112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  <a:endParaRPr lang="en-NZ" dirty="0"/>
          </a:p>
        </p:txBody>
      </p:sp>
      <p:sp>
        <p:nvSpPr>
          <p:cNvPr id="216" name="TextBox 215"/>
          <p:cNvSpPr txBox="1"/>
          <p:nvPr/>
        </p:nvSpPr>
        <p:spPr>
          <a:xfrm>
            <a:off x="9484356" y="465313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en-NZ" dirty="0"/>
          </a:p>
        </p:txBody>
      </p:sp>
      <p:sp>
        <p:nvSpPr>
          <p:cNvPr id="217" name="TextBox 216"/>
          <p:cNvSpPr txBox="1"/>
          <p:nvPr/>
        </p:nvSpPr>
        <p:spPr>
          <a:xfrm>
            <a:off x="8836284" y="448937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en-NZ" dirty="0"/>
          </a:p>
        </p:txBody>
      </p:sp>
      <p:sp>
        <p:nvSpPr>
          <p:cNvPr id="218" name="TextBox 217"/>
          <p:cNvSpPr txBox="1"/>
          <p:nvPr/>
        </p:nvSpPr>
        <p:spPr>
          <a:xfrm>
            <a:off x="8328248" y="48494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en-NZ" dirty="0"/>
          </a:p>
        </p:txBody>
      </p:sp>
      <p:sp>
        <p:nvSpPr>
          <p:cNvPr id="219" name="TextBox 218"/>
          <p:cNvSpPr txBox="1"/>
          <p:nvPr/>
        </p:nvSpPr>
        <p:spPr>
          <a:xfrm>
            <a:off x="8620260" y="537321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  <a:endParaRPr lang="en-NZ" dirty="0"/>
          </a:p>
        </p:txBody>
      </p:sp>
      <p:sp>
        <p:nvSpPr>
          <p:cNvPr id="220" name="TextBox 219"/>
          <p:cNvSpPr txBox="1"/>
          <p:nvPr/>
        </p:nvSpPr>
        <p:spPr>
          <a:xfrm>
            <a:off x="8832304" y="607355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NZ" dirty="0"/>
          </a:p>
        </p:txBody>
      </p:sp>
      <p:sp>
        <p:nvSpPr>
          <p:cNvPr id="221" name="TextBox 220"/>
          <p:cNvSpPr txBox="1"/>
          <p:nvPr/>
        </p:nvSpPr>
        <p:spPr>
          <a:xfrm>
            <a:off x="7536160" y="609329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en-NZ" dirty="0"/>
          </a:p>
        </p:txBody>
      </p:sp>
      <p:sp>
        <p:nvSpPr>
          <p:cNvPr id="222" name="TextBox 221"/>
          <p:cNvSpPr txBox="1"/>
          <p:nvPr/>
        </p:nvSpPr>
        <p:spPr>
          <a:xfrm>
            <a:off x="6168008" y="63615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NZ" dirty="0"/>
          </a:p>
        </p:txBody>
      </p:sp>
      <p:sp>
        <p:nvSpPr>
          <p:cNvPr id="223" name="TextBox 222"/>
          <p:cNvSpPr txBox="1"/>
          <p:nvPr/>
        </p:nvSpPr>
        <p:spPr>
          <a:xfrm>
            <a:off x="4799856" y="5877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NZ" dirty="0"/>
          </a:p>
        </p:txBody>
      </p:sp>
      <p:sp>
        <p:nvSpPr>
          <p:cNvPr id="224" name="TextBox 223"/>
          <p:cNvSpPr txBox="1"/>
          <p:nvPr/>
        </p:nvSpPr>
        <p:spPr>
          <a:xfrm>
            <a:off x="3579700" y="585752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  <a:endParaRPr lang="en-NZ" dirty="0"/>
          </a:p>
        </p:txBody>
      </p:sp>
      <p:sp>
        <p:nvSpPr>
          <p:cNvPr id="225" name="TextBox 224"/>
          <p:cNvSpPr txBox="1"/>
          <p:nvPr/>
        </p:nvSpPr>
        <p:spPr>
          <a:xfrm>
            <a:off x="2787612" y="558924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7</a:t>
            </a:r>
            <a:endParaRPr lang="en-NZ" dirty="0"/>
          </a:p>
        </p:txBody>
      </p:sp>
      <p:sp>
        <p:nvSpPr>
          <p:cNvPr id="226" name="TextBox 225"/>
          <p:cNvSpPr txBox="1"/>
          <p:nvPr/>
        </p:nvSpPr>
        <p:spPr>
          <a:xfrm>
            <a:off x="2499580" y="436510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</a:t>
            </a:r>
            <a:endParaRPr lang="en-NZ" dirty="0"/>
          </a:p>
        </p:txBody>
      </p:sp>
      <p:sp>
        <p:nvSpPr>
          <p:cNvPr id="227" name="TextBox 226"/>
          <p:cNvSpPr txBox="1"/>
          <p:nvPr/>
        </p:nvSpPr>
        <p:spPr>
          <a:xfrm>
            <a:off x="2355564" y="326524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4</a:t>
            </a:r>
            <a:endParaRPr lang="en-NZ" dirty="0"/>
          </a:p>
        </p:txBody>
      </p:sp>
      <p:sp>
        <p:nvSpPr>
          <p:cNvPr id="228" name="TextBox 227"/>
          <p:cNvSpPr txBox="1"/>
          <p:nvPr/>
        </p:nvSpPr>
        <p:spPr>
          <a:xfrm>
            <a:off x="2355564" y="198884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  <a:endParaRPr lang="en-NZ" dirty="0"/>
          </a:p>
        </p:txBody>
      </p:sp>
      <p:sp>
        <p:nvSpPr>
          <p:cNvPr id="229" name="TextBox 228"/>
          <p:cNvSpPr txBox="1"/>
          <p:nvPr/>
        </p:nvSpPr>
        <p:spPr>
          <a:xfrm>
            <a:off x="3507692" y="139303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8</a:t>
            </a:r>
            <a:endParaRPr lang="en-NZ" dirty="0"/>
          </a:p>
        </p:txBody>
      </p:sp>
      <p:sp>
        <p:nvSpPr>
          <p:cNvPr id="230" name="TextBox 229"/>
          <p:cNvSpPr txBox="1"/>
          <p:nvPr/>
        </p:nvSpPr>
        <p:spPr>
          <a:xfrm>
            <a:off x="4803836" y="134076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</a:t>
            </a:r>
            <a:endParaRPr lang="en-NZ" dirty="0"/>
          </a:p>
        </p:txBody>
      </p:sp>
      <p:sp>
        <p:nvSpPr>
          <p:cNvPr id="231" name="TextBox 230"/>
          <p:cNvSpPr txBox="1"/>
          <p:nvPr/>
        </p:nvSpPr>
        <p:spPr>
          <a:xfrm>
            <a:off x="5739940" y="162880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4</a:t>
            </a:r>
            <a:endParaRPr lang="en-NZ" dirty="0"/>
          </a:p>
        </p:txBody>
      </p:sp>
      <p:sp>
        <p:nvSpPr>
          <p:cNvPr id="232" name="TextBox 231"/>
          <p:cNvSpPr txBox="1"/>
          <p:nvPr/>
        </p:nvSpPr>
        <p:spPr>
          <a:xfrm>
            <a:off x="6528048" y="225712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9</a:t>
            </a:r>
            <a:endParaRPr lang="en-NZ" dirty="0"/>
          </a:p>
        </p:txBody>
      </p:sp>
      <p:sp>
        <p:nvSpPr>
          <p:cNvPr id="233" name="TextBox 232"/>
          <p:cNvSpPr txBox="1"/>
          <p:nvPr/>
        </p:nvSpPr>
        <p:spPr>
          <a:xfrm>
            <a:off x="6820060" y="333724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  <a:endParaRPr lang="en-NZ" dirty="0"/>
          </a:p>
        </p:txBody>
      </p:sp>
      <p:sp>
        <p:nvSpPr>
          <p:cNvPr id="234" name="TextBox 233"/>
          <p:cNvSpPr txBox="1"/>
          <p:nvPr/>
        </p:nvSpPr>
        <p:spPr>
          <a:xfrm>
            <a:off x="7468132" y="384130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  <a:endParaRPr lang="en-NZ" dirty="0"/>
          </a:p>
        </p:txBody>
      </p:sp>
      <p:sp>
        <p:nvSpPr>
          <p:cNvPr id="235" name="TextBox 234"/>
          <p:cNvSpPr txBox="1"/>
          <p:nvPr/>
        </p:nvSpPr>
        <p:spPr>
          <a:xfrm>
            <a:off x="8116204" y="441736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8</a:t>
            </a:r>
            <a:endParaRPr lang="en-NZ" dirty="0"/>
          </a:p>
        </p:txBody>
      </p:sp>
      <p:sp>
        <p:nvSpPr>
          <p:cNvPr id="236" name="TextBox 235"/>
          <p:cNvSpPr txBox="1"/>
          <p:nvPr/>
        </p:nvSpPr>
        <p:spPr>
          <a:xfrm>
            <a:off x="7392144" y="564150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8</a:t>
            </a:r>
            <a:endParaRPr lang="en-NZ" dirty="0"/>
          </a:p>
        </p:txBody>
      </p:sp>
      <p:sp>
        <p:nvSpPr>
          <p:cNvPr id="237" name="TextBox 236"/>
          <p:cNvSpPr txBox="1"/>
          <p:nvPr/>
        </p:nvSpPr>
        <p:spPr>
          <a:xfrm>
            <a:off x="6528048" y="508518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  <a:endParaRPr lang="en-NZ" dirty="0"/>
          </a:p>
        </p:txBody>
      </p:sp>
      <p:sp>
        <p:nvSpPr>
          <p:cNvPr id="238" name="TextBox 237"/>
          <p:cNvSpPr txBox="1"/>
          <p:nvPr/>
        </p:nvSpPr>
        <p:spPr>
          <a:xfrm>
            <a:off x="6168008" y="47054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7</a:t>
            </a:r>
            <a:endParaRPr lang="en-NZ" dirty="0"/>
          </a:p>
        </p:txBody>
      </p:sp>
      <p:sp>
        <p:nvSpPr>
          <p:cNvPr id="239" name="TextBox 238"/>
          <p:cNvSpPr txBox="1"/>
          <p:nvPr/>
        </p:nvSpPr>
        <p:spPr>
          <a:xfrm>
            <a:off x="6027972" y="400506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9</a:t>
            </a:r>
            <a:endParaRPr lang="en-NZ" dirty="0"/>
          </a:p>
        </p:txBody>
      </p:sp>
      <p:sp>
        <p:nvSpPr>
          <p:cNvPr id="240" name="TextBox 239"/>
          <p:cNvSpPr txBox="1"/>
          <p:nvPr/>
        </p:nvSpPr>
        <p:spPr>
          <a:xfrm>
            <a:off x="5451908" y="405732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  <a:endParaRPr lang="en-NZ" dirty="0"/>
          </a:p>
        </p:txBody>
      </p:sp>
      <p:sp>
        <p:nvSpPr>
          <p:cNvPr id="241" name="TextBox 240"/>
          <p:cNvSpPr txBox="1"/>
          <p:nvPr/>
        </p:nvSpPr>
        <p:spPr>
          <a:xfrm>
            <a:off x="4583832" y="422108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7</a:t>
            </a:r>
            <a:endParaRPr lang="en-NZ" dirty="0"/>
          </a:p>
        </p:txBody>
      </p:sp>
      <p:sp>
        <p:nvSpPr>
          <p:cNvPr id="242" name="TextBox 241"/>
          <p:cNvSpPr txBox="1"/>
          <p:nvPr/>
        </p:nvSpPr>
        <p:spPr>
          <a:xfrm>
            <a:off x="3867732" y="45613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  <a:endParaRPr lang="en-NZ" dirty="0"/>
          </a:p>
        </p:txBody>
      </p:sp>
      <p:sp>
        <p:nvSpPr>
          <p:cNvPr id="243" name="TextBox 242"/>
          <p:cNvSpPr txBox="1"/>
          <p:nvPr/>
        </p:nvSpPr>
        <p:spPr>
          <a:xfrm>
            <a:off x="3151632" y="49016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4</a:t>
            </a:r>
            <a:endParaRPr lang="en-NZ" dirty="0"/>
          </a:p>
        </p:txBody>
      </p:sp>
      <p:sp>
        <p:nvSpPr>
          <p:cNvPr id="244" name="TextBox 243"/>
          <p:cNvSpPr txBox="1"/>
          <p:nvPr/>
        </p:nvSpPr>
        <p:spPr>
          <a:xfrm>
            <a:off x="4947852" y="486916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</a:t>
            </a:r>
            <a:endParaRPr lang="en-NZ" dirty="0"/>
          </a:p>
        </p:txBody>
      </p:sp>
      <p:sp>
        <p:nvSpPr>
          <p:cNvPr id="245" name="TextBox 244"/>
          <p:cNvSpPr txBox="1"/>
          <p:nvPr/>
        </p:nvSpPr>
        <p:spPr>
          <a:xfrm>
            <a:off x="7252108" y="465313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7</a:t>
            </a:r>
            <a:endParaRPr lang="en-NZ" dirty="0"/>
          </a:p>
        </p:txBody>
      </p:sp>
      <p:sp>
        <p:nvSpPr>
          <p:cNvPr id="246" name="TextBox 245"/>
          <p:cNvSpPr txBox="1"/>
          <p:nvPr/>
        </p:nvSpPr>
        <p:spPr>
          <a:xfrm>
            <a:off x="7036084" y="393305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</a:t>
            </a:r>
            <a:endParaRPr lang="en-NZ" dirty="0"/>
          </a:p>
        </p:txBody>
      </p:sp>
      <p:sp>
        <p:nvSpPr>
          <p:cNvPr id="247" name="TextBox 246"/>
          <p:cNvSpPr txBox="1"/>
          <p:nvPr/>
        </p:nvSpPr>
        <p:spPr>
          <a:xfrm>
            <a:off x="6240016" y="344299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  <a:endParaRPr lang="en-NZ" dirty="0"/>
          </a:p>
        </p:txBody>
      </p:sp>
      <p:sp>
        <p:nvSpPr>
          <p:cNvPr id="248" name="TextBox 247"/>
          <p:cNvSpPr txBox="1"/>
          <p:nvPr/>
        </p:nvSpPr>
        <p:spPr>
          <a:xfrm>
            <a:off x="6171988" y="30771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</a:t>
            </a:r>
            <a:endParaRPr lang="en-NZ" dirty="0"/>
          </a:p>
        </p:txBody>
      </p:sp>
      <p:sp>
        <p:nvSpPr>
          <p:cNvPr id="249" name="TextBox 248"/>
          <p:cNvSpPr txBox="1"/>
          <p:nvPr/>
        </p:nvSpPr>
        <p:spPr>
          <a:xfrm>
            <a:off x="5951984" y="256490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  <a:endParaRPr lang="en-NZ" dirty="0"/>
          </a:p>
        </p:txBody>
      </p:sp>
      <p:sp>
        <p:nvSpPr>
          <p:cNvPr id="250" name="TextBox 249"/>
          <p:cNvSpPr txBox="1"/>
          <p:nvPr/>
        </p:nvSpPr>
        <p:spPr>
          <a:xfrm>
            <a:off x="5307892" y="198884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9</a:t>
            </a:r>
            <a:endParaRPr lang="en-NZ" dirty="0"/>
          </a:p>
        </p:txBody>
      </p:sp>
      <p:sp>
        <p:nvSpPr>
          <p:cNvPr id="251" name="TextBox 250"/>
          <p:cNvSpPr txBox="1"/>
          <p:nvPr/>
        </p:nvSpPr>
        <p:spPr>
          <a:xfrm>
            <a:off x="4663800" y="199707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8</a:t>
            </a:r>
            <a:endParaRPr lang="en-NZ" dirty="0"/>
          </a:p>
        </p:txBody>
      </p:sp>
      <p:sp>
        <p:nvSpPr>
          <p:cNvPr id="252" name="TextBox 251"/>
          <p:cNvSpPr txBox="1"/>
          <p:nvPr/>
        </p:nvSpPr>
        <p:spPr>
          <a:xfrm>
            <a:off x="4019708" y="177281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4</a:t>
            </a:r>
            <a:endParaRPr lang="en-NZ" dirty="0"/>
          </a:p>
        </p:txBody>
      </p:sp>
      <p:sp>
        <p:nvSpPr>
          <p:cNvPr id="253" name="TextBox 252"/>
          <p:cNvSpPr txBox="1"/>
          <p:nvPr/>
        </p:nvSpPr>
        <p:spPr>
          <a:xfrm>
            <a:off x="3375616" y="20690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  <a:endParaRPr lang="en-NZ" dirty="0"/>
          </a:p>
        </p:txBody>
      </p:sp>
      <p:sp>
        <p:nvSpPr>
          <p:cNvPr id="254" name="TextBox 253"/>
          <p:cNvSpPr txBox="1"/>
          <p:nvPr/>
        </p:nvSpPr>
        <p:spPr>
          <a:xfrm>
            <a:off x="2868519" y="201459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</a:t>
            </a:r>
            <a:endParaRPr lang="en-NZ" dirty="0"/>
          </a:p>
        </p:txBody>
      </p:sp>
      <p:sp>
        <p:nvSpPr>
          <p:cNvPr id="255" name="TextBox 254"/>
          <p:cNvSpPr txBox="1"/>
          <p:nvPr/>
        </p:nvSpPr>
        <p:spPr>
          <a:xfrm>
            <a:off x="2776019" y="247315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  <a:endParaRPr lang="en-NZ" dirty="0"/>
          </a:p>
        </p:txBody>
      </p:sp>
      <p:sp>
        <p:nvSpPr>
          <p:cNvPr id="256" name="TextBox 255"/>
          <p:cNvSpPr txBox="1"/>
          <p:nvPr/>
        </p:nvSpPr>
        <p:spPr>
          <a:xfrm>
            <a:off x="2776019" y="30771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  <a:endParaRPr lang="en-NZ" dirty="0"/>
          </a:p>
        </p:txBody>
      </p:sp>
      <p:sp>
        <p:nvSpPr>
          <p:cNvPr id="257" name="TextBox 256"/>
          <p:cNvSpPr txBox="1"/>
          <p:nvPr/>
        </p:nvSpPr>
        <p:spPr>
          <a:xfrm>
            <a:off x="3143672" y="314920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</a:t>
            </a:r>
            <a:endParaRPr lang="en-NZ" dirty="0"/>
          </a:p>
        </p:txBody>
      </p:sp>
      <p:sp>
        <p:nvSpPr>
          <p:cNvPr id="258" name="TextBox 257"/>
          <p:cNvSpPr txBox="1"/>
          <p:nvPr/>
        </p:nvSpPr>
        <p:spPr>
          <a:xfrm>
            <a:off x="3935760" y="329322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</a:t>
            </a:r>
            <a:endParaRPr lang="en-NZ" dirty="0"/>
          </a:p>
        </p:txBody>
      </p:sp>
      <p:sp>
        <p:nvSpPr>
          <p:cNvPr id="259" name="TextBox 258"/>
          <p:cNvSpPr txBox="1"/>
          <p:nvPr/>
        </p:nvSpPr>
        <p:spPr>
          <a:xfrm>
            <a:off x="4727848" y="335699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4</a:t>
            </a:r>
            <a:endParaRPr lang="en-NZ" dirty="0"/>
          </a:p>
        </p:txBody>
      </p:sp>
      <p:sp>
        <p:nvSpPr>
          <p:cNvPr id="260" name="TextBox 259"/>
          <p:cNvSpPr txBox="1"/>
          <p:nvPr/>
        </p:nvSpPr>
        <p:spPr>
          <a:xfrm>
            <a:off x="5519936" y="322121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4</a:t>
            </a:r>
            <a:endParaRPr lang="en-NZ" dirty="0"/>
          </a:p>
        </p:txBody>
      </p:sp>
      <p:sp>
        <p:nvSpPr>
          <p:cNvPr id="261" name="TextBox 260"/>
          <p:cNvSpPr txBox="1"/>
          <p:nvPr/>
        </p:nvSpPr>
        <p:spPr>
          <a:xfrm>
            <a:off x="5175543" y="325211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  <a:endParaRPr lang="en-NZ" dirty="0"/>
          </a:p>
        </p:txBody>
      </p:sp>
      <p:sp>
        <p:nvSpPr>
          <p:cNvPr id="262" name="TextBox 261"/>
          <p:cNvSpPr txBox="1"/>
          <p:nvPr/>
        </p:nvSpPr>
        <p:spPr>
          <a:xfrm>
            <a:off x="3935760" y="220486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  <a:endParaRPr lang="en-NZ" dirty="0"/>
          </a:p>
        </p:txBody>
      </p:sp>
      <p:sp>
        <p:nvSpPr>
          <p:cNvPr id="263" name="TextBox 262"/>
          <p:cNvSpPr txBox="1"/>
          <p:nvPr/>
        </p:nvSpPr>
        <p:spPr>
          <a:xfrm>
            <a:off x="3723716" y="271715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7</a:t>
            </a:r>
            <a:endParaRPr lang="en-NZ" dirty="0"/>
          </a:p>
        </p:txBody>
      </p:sp>
      <p:sp>
        <p:nvSpPr>
          <p:cNvPr id="264" name="TextBox 263"/>
          <p:cNvSpPr txBox="1"/>
          <p:nvPr/>
        </p:nvSpPr>
        <p:spPr>
          <a:xfrm>
            <a:off x="3723716" y="426269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8</a:t>
            </a:r>
            <a:endParaRPr lang="en-NZ" dirty="0"/>
          </a:p>
        </p:txBody>
      </p:sp>
      <p:sp>
        <p:nvSpPr>
          <p:cNvPr id="265" name="TextBox 264"/>
          <p:cNvSpPr txBox="1"/>
          <p:nvPr/>
        </p:nvSpPr>
        <p:spPr>
          <a:xfrm>
            <a:off x="3934228" y="522920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</a:t>
            </a:r>
            <a:endParaRPr lang="en-NZ" dirty="0"/>
          </a:p>
        </p:txBody>
      </p:sp>
      <p:sp>
        <p:nvSpPr>
          <p:cNvPr id="266" name="TextBox 265"/>
          <p:cNvSpPr txBox="1"/>
          <p:nvPr/>
        </p:nvSpPr>
        <p:spPr>
          <a:xfrm>
            <a:off x="4295800" y="56694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9</a:t>
            </a:r>
            <a:endParaRPr lang="en-NZ" dirty="0"/>
          </a:p>
        </p:txBody>
      </p:sp>
      <p:sp>
        <p:nvSpPr>
          <p:cNvPr id="267" name="TextBox 266"/>
          <p:cNvSpPr txBox="1"/>
          <p:nvPr/>
        </p:nvSpPr>
        <p:spPr>
          <a:xfrm>
            <a:off x="5735960" y="544522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8</a:t>
            </a:r>
            <a:endParaRPr lang="en-NZ" dirty="0"/>
          </a:p>
        </p:txBody>
      </p:sp>
      <p:sp>
        <p:nvSpPr>
          <p:cNvPr id="268" name="TextBox 267"/>
          <p:cNvSpPr txBox="1"/>
          <p:nvPr/>
        </p:nvSpPr>
        <p:spPr>
          <a:xfrm>
            <a:off x="9120336" y="321297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en-NZ" dirty="0"/>
          </a:p>
        </p:txBody>
      </p:sp>
      <p:sp>
        <p:nvSpPr>
          <p:cNvPr id="269" name="TextBox 268"/>
          <p:cNvSpPr txBox="1"/>
          <p:nvPr/>
        </p:nvSpPr>
        <p:spPr>
          <a:xfrm>
            <a:off x="9844396" y="342900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NZ" dirty="0"/>
          </a:p>
        </p:txBody>
      </p:sp>
      <p:sp>
        <p:nvSpPr>
          <p:cNvPr id="272" name="Oval 271"/>
          <p:cNvSpPr/>
          <p:nvPr/>
        </p:nvSpPr>
        <p:spPr bwMode="auto">
          <a:xfrm>
            <a:off x="4943872" y="2852936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cxnSp>
        <p:nvCxnSpPr>
          <p:cNvPr id="274" name="Curved Connector 273"/>
          <p:cNvCxnSpPr>
            <a:stCxn id="272" idx="4"/>
            <a:endCxn id="275" idx="1"/>
          </p:cNvCxnSpPr>
          <p:nvPr/>
        </p:nvCxnSpPr>
        <p:spPr bwMode="auto">
          <a:xfrm rot="16200000" flipH="1">
            <a:off x="4969803" y="3259054"/>
            <a:ext cx="854815" cy="618642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75" name="Oval 274"/>
          <p:cNvSpPr/>
          <p:nvPr/>
        </p:nvSpPr>
        <p:spPr bwMode="auto">
          <a:xfrm>
            <a:off x="5664349" y="3953602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96" name="TextBox 195"/>
          <p:cNvSpPr txBox="1"/>
          <p:nvPr/>
        </p:nvSpPr>
        <p:spPr>
          <a:xfrm>
            <a:off x="7833674" y="210862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3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7692495" y="345882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en-NZ" dirty="0"/>
          </a:p>
        </p:txBody>
      </p:sp>
      <p:cxnSp>
        <p:nvCxnSpPr>
          <p:cNvPr id="200" name="Curved Connector 199"/>
          <p:cNvCxnSpPr>
            <a:stCxn id="272" idx="6"/>
            <a:endCxn id="20" idx="2"/>
          </p:cNvCxnSpPr>
          <p:nvPr/>
        </p:nvCxnSpPr>
        <p:spPr bwMode="auto">
          <a:xfrm flipV="1">
            <a:off x="5231904" y="2924944"/>
            <a:ext cx="288032" cy="7200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1" name="TextBox 200"/>
          <p:cNvSpPr txBox="1"/>
          <p:nvPr/>
        </p:nvSpPr>
        <p:spPr>
          <a:xfrm>
            <a:off x="5166244" y="269626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  <a:endParaRPr lang="en-NZ" dirty="0"/>
          </a:p>
        </p:txBody>
      </p:sp>
      <p:sp>
        <p:nvSpPr>
          <p:cNvPr id="202" name="TextBox 201"/>
          <p:cNvSpPr txBox="1"/>
          <p:nvPr/>
        </p:nvSpPr>
        <p:spPr>
          <a:xfrm>
            <a:off x="5343459" y="371841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9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6111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you do it?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Prim’s Algorithm:</a:t>
            </a:r>
          </a:p>
          <a:p>
            <a:pPr lvl="1"/>
            <a:r>
              <a:rPr lang="en-US" dirty="0" smtClean="0"/>
              <a:t>Build connected subset outwards, </a:t>
            </a:r>
            <a:br>
              <a:rPr lang="en-US" dirty="0" smtClean="0"/>
            </a:br>
            <a:r>
              <a:rPr lang="en-US" dirty="0" smtClean="0"/>
              <a:t>always adding the smallest edge to an unconnected node </a:t>
            </a:r>
          </a:p>
          <a:p>
            <a:pPr lvl="1"/>
            <a:endParaRPr lang="en-US" dirty="0"/>
          </a:p>
          <a:p>
            <a:r>
              <a:rPr lang="en-US" dirty="0" err="1" smtClean="0"/>
              <a:t>Kruskal’s</a:t>
            </a:r>
            <a:r>
              <a:rPr lang="en-US" dirty="0" smtClean="0"/>
              <a:t> Algorithm:</a:t>
            </a:r>
          </a:p>
          <a:p>
            <a:pPr lvl="1"/>
            <a:r>
              <a:rPr lang="en-US" dirty="0" smtClean="0"/>
              <a:t>Add the next smallest edge that doesn’t make a loop</a:t>
            </a:r>
          </a:p>
          <a:p>
            <a:pPr marL="446088" lvl="1" indent="0">
              <a:buNone/>
            </a:pPr>
            <a:r>
              <a:rPr lang="en-US" dirty="0" smtClean="0"/>
              <a:t>	(have to keep track of the connected subsets)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0853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shortest path in graph.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 </a:t>
            </a:r>
            <a:endParaRPr lang="en-NZ" dirty="0"/>
          </a:p>
        </p:txBody>
      </p:sp>
      <p:sp>
        <p:nvSpPr>
          <p:cNvPr id="4" name="Oval 3"/>
          <p:cNvSpPr/>
          <p:nvPr/>
        </p:nvSpPr>
        <p:spPr bwMode="auto">
          <a:xfrm>
            <a:off x="2783632" y="1484784"/>
            <a:ext cx="288032" cy="288032"/>
          </a:xfrm>
          <a:prstGeom prst="ellipse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5" name="Oval 4"/>
          <p:cNvSpPr/>
          <p:nvPr/>
        </p:nvSpPr>
        <p:spPr bwMode="auto">
          <a:xfrm>
            <a:off x="3113584" y="2321873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6" name="Oval 5"/>
          <p:cNvSpPr/>
          <p:nvPr/>
        </p:nvSpPr>
        <p:spPr bwMode="auto">
          <a:xfrm>
            <a:off x="3979273" y="2564904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7" name="Oval 6"/>
          <p:cNvSpPr/>
          <p:nvPr/>
        </p:nvSpPr>
        <p:spPr bwMode="auto">
          <a:xfrm>
            <a:off x="3259799" y="4437112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8" name="Oval 7"/>
          <p:cNvSpPr/>
          <p:nvPr/>
        </p:nvSpPr>
        <p:spPr bwMode="auto">
          <a:xfrm>
            <a:off x="2495600" y="2609905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9" name="Oval 8"/>
          <p:cNvSpPr/>
          <p:nvPr/>
        </p:nvSpPr>
        <p:spPr bwMode="auto">
          <a:xfrm>
            <a:off x="3401616" y="2863695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0" name="Oval 9"/>
          <p:cNvSpPr/>
          <p:nvPr/>
        </p:nvSpPr>
        <p:spPr bwMode="auto">
          <a:xfrm>
            <a:off x="3698032" y="1916832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1" name="Oval 10"/>
          <p:cNvSpPr/>
          <p:nvPr/>
        </p:nvSpPr>
        <p:spPr bwMode="auto">
          <a:xfrm>
            <a:off x="4325515" y="1484784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2" name="Oval 11"/>
          <p:cNvSpPr/>
          <p:nvPr/>
        </p:nvSpPr>
        <p:spPr bwMode="auto">
          <a:xfrm>
            <a:off x="6037193" y="1988840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3" name="Oval 12"/>
          <p:cNvSpPr/>
          <p:nvPr/>
        </p:nvSpPr>
        <p:spPr bwMode="auto">
          <a:xfrm>
            <a:off x="5037137" y="3861048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4" name="Oval 13"/>
          <p:cNvSpPr/>
          <p:nvPr/>
        </p:nvSpPr>
        <p:spPr bwMode="auto">
          <a:xfrm>
            <a:off x="2423592" y="3819723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5" name="Oval 14"/>
          <p:cNvSpPr/>
          <p:nvPr/>
        </p:nvSpPr>
        <p:spPr bwMode="auto">
          <a:xfrm>
            <a:off x="4485013" y="2950362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6" name="Oval 15"/>
          <p:cNvSpPr/>
          <p:nvPr/>
        </p:nvSpPr>
        <p:spPr bwMode="auto">
          <a:xfrm>
            <a:off x="5366048" y="1517815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7" name="Oval 16"/>
          <p:cNvSpPr/>
          <p:nvPr/>
        </p:nvSpPr>
        <p:spPr bwMode="auto">
          <a:xfrm>
            <a:off x="4035284" y="3933056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8" name="Oval 17"/>
          <p:cNvSpPr/>
          <p:nvPr/>
        </p:nvSpPr>
        <p:spPr bwMode="auto">
          <a:xfrm>
            <a:off x="7059216" y="1268760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9" name="Oval 18"/>
          <p:cNvSpPr/>
          <p:nvPr/>
        </p:nvSpPr>
        <p:spPr bwMode="auto">
          <a:xfrm>
            <a:off x="5165479" y="5455563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20" name="Oval 19"/>
          <p:cNvSpPr/>
          <p:nvPr/>
        </p:nvSpPr>
        <p:spPr bwMode="auto">
          <a:xfrm>
            <a:off x="5519936" y="2780928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21" name="Oval 20"/>
          <p:cNvSpPr/>
          <p:nvPr/>
        </p:nvSpPr>
        <p:spPr bwMode="auto">
          <a:xfrm>
            <a:off x="6881664" y="4869160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22" name="Oval 21"/>
          <p:cNvSpPr/>
          <p:nvPr/>
        </p:nvSpPr>
        <p:spPr bwMode="auto">
          <a:xfrm>
            <a:off x="2325071" y="4927078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23" name="Oval 22"/>
          <p:cNvSpPr/>
          <p:nvPr/>
        </p:nvSpPr>
        <p:spPr bwMode="auto">
          <a:xfrm>
            <a:off x="6576864" y="4005064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24" name="Oval 23"/>
          <p:cNvSpPr/>
          <p:nvPr/>
        </p:nvSpPr>
        <p:spPr bwMode="auto">
          <a:xfrm>
            <a:off x="7338864" y="1844824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25" name="Oval 24"/>
          <p:cNvSpPr/>
          <p:nvPr/>
        </p:nvSpPr>
        <p:spPr bwMode="auto">
          <a:xfrm>
            <a:off x="4323316" y="4782228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26" name="Oval 25"/>
          <p:cNvSpPr/>
          <p:nvPr/>
        </p:nvSpPr>
        <p:spPr bwMode="auto">
          <a:xfrm>
            <a:off x="3326744" y="5301208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27" name="Oval 26"/>
          <p:cNvSpPr/>
          <p:nvPr/>
        </p:nvSpPr>
        <p:spPr bwMode="auto">
          <a:xfrm>
            <a:off x="5855498" y="3531691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28" name="Oval 27"/>
          <p:cNvSpPr/>
          <p:nvPr/>
        </p:nvSpPr>
        <p:spPr bwMode="auto">
          <a:xfrm>
            <a:off x="6881515" y="2336872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29" name="Oval 28"/>
          <p:cNvSpPr/>
          <p:nvPr/>
        </p:nvSpPr>
        <p:spPr bwMode="auto">
          <a:xfrm>
            <a:off x="6478283" y="2829792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30" name="Oval 29"/>
          <p:cNvSpPr/>
          <p:nvPr/>
        </p:nvSpPr>
        <p:spPr bwMode="auto">
          <a:xfrm>
            <a:off x="6190251" y="5589240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31" name="Oval 30"/>
          <p:cNvSpPr/>
          <p:nvPr/>
        </p:nvSpPr>
        <p:spPr bwMode="auto">
          <a:xfrm>
            <a:off x="5696000" y="4638212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32" name="Oval 31"/>
          <p:cNvSpPr/>
          <p:nvPr/>
        </p:nvSpPr>
        <p:spPr bwMode="auto">
          <a:xfrm>
            <a:off x="4097180" y="6119357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33" name="Oval 32"/>
          <p:cNvSpPr/>
          <p:nvPr/>
        </p:nvSpPr>
        <p:spPr bwMode="auto">
          <a:xfrm>
            <a:off x="8710464" y="3356992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34" name="Oval 33"/>
          <p:cNvSpPr/>
          <p:nvPr/>
        </p:nvSpPr>
        <p:spPr bwMode="auto">
          <a:xfrm>
            <a:off x="8656451" y="2492896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35" name="Oval 34"/>
          <p:cNvSpPr/>
          <p:nvPr/>
        </p:nvSpPr>
        <p:spPr bwMode="auto">
          <a:xfrm>
            <a:off x="7879426" y="2708920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36" name="Oval 35"/>
          <p:cNvSpPr/>
          <p:nvPr/>
        </p:nvSpPr>
        <p:spPr bwMode="auto">
          <a:xfrm>
            <a:off x="7156581" y="3522032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37" name="Oval 36"/>
          <p:cNvSpPr/>
          <p:nvPr/>
        </p:nvSpPr>
        <p:spPr bwMode="auto">
          <a:xfrm>
            <a:off x="9630601" y="1481830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38" name="Oval 37"/>
          <p:cNvSpPr/>
          <p:nvPr/>
        </p:nvSpPr>
        <p:spPr bwMode="auto">
          <a:xfrm>
            <a:off x="9626659" y="2962975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39" name="Oval 38"/>
          <p:cNvSpPr/>
          <p:nvPr/>
        </p:nvSpPr>
        <p:spPr bwMode="auto">
          <a:xfrm>
            <a:off x="7559408" y="4350180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40" name="Oval 39"/>
          <p:cNvSpPr/>
          <p:nvPr/>
        </p:nvSpPr>
        <p:spPr bwMode="auto">
          <a:xfrm>
            <a:off x="7045156" y="5946098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41" name="Oval 40"/>
          <p:cNvSpPr/>
          <p:nvPr/>
        </p:nvSpPr>
        <p:spPr bwMode="auto">
          <a:xfrm>
            <a:off x="8538395" y="4107755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42" name="Oval 41"/>
          <p:cNvSpPr/>
          <p:nvPr/>
        </p:nvSpPr>
        <p:spPr bwMode="auto">
          <a:xfrm>
            <a:off x="7879426" y="5013176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43" name="Oval 42"/>
          <p:cNvSpPr/>
          <p:nvPr/>
        </p:nvSpPr>
        <p:spPr bwMode="auto">
          <a:xfrm>
            <a:off x="8346603" y="1373305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44" name="Oval 43"/>
          <p:cNvSpPr/>
          <p:nvPr/>
        </p:nvSpPr>
        <p:spPr bwMode="auto">
          <a:xfrm>
            <a:off x="8251021" y="5949280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45" name="Oval 44"/>
          <p:cNvSpPr/>
          <p:nvPr/>
        </p:nvSpPr>
        <p:spPr bwMode="auto">
          <a:xfrm>
            <a:off x="8944483" y="5013176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46" name="Oval 45"/>
          <p:cNvSpPr/>
          <p:nvPr/>
        </p:nvSpPr>
        <p:spPr bwMode="auto">
          <a:xfrm>
            <a:off x="9624864" y="5589240"/>
            <a:ext cx="288032" cy="288032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47" name="Oval 46"/>
          <p:cNvSpPr/>
          <p:nvPr/>
        </p:nvSpPr>
        <p:spPr bwMode="auto">
          <a:xfrm>
            <a:off x="9624864" y="3870101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cxnSp>
        <p:nvCxnSpPr>
          <p:cNvPr id="51" name="Curved Connector 50"/>
          <p:cNvCxnSpPr>
            <a:stCxn id="4" idx="6"/>
            <a:endCxn id="11" idx="2"/>
          </p:cNvCxnSpPr>
          <p:nvPr/>
        </p:nvCxnSpPr>
        <p:spPr bwMode="auto">
          <a:xfrm>
            <a:off x="3071665" y="1628800"/>
            <a:ext cx="1253851" cy="12700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Curved Connector 52"/>
          <p:cNvCxnSpPr>
            <a:stCxn id="4" idx="4"/>
            <a:endCxn id="5" idx="1"/>
          </p:cNvCxnSpPr>
          <p:nvPr/>
        </p:nvCxnSpPr>
        <p:spPr bwMode="auto">
          <a:xfrm rot="16200000" flipH="1">
            <a:off x="2746087" y="1954377"/>
            <a:ext cx="591238" cy="228117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urved Connector 54"/>
          <p:cNvCxnSpPr>
            <a:stCxn id="11" idx="3"/>
            <a:endCxn id="10" idx="7"/>
          </p:cNvCxnSpPr>
          <p:nvPr/>
        </p:nvCxnSpPr>
        <p:spPr bwMode="auto">
          <a:xfrm rot="5400000">
            <a:off x="4041601" y="1632919"/>
            <a:ext cx="228378" cy="423813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Curved Connector 56"/>
          <p:cNvCxnSpPr>
            <a:stCxn id="5" idx="3"/>
            <a:endCxn id="8" idx="6"/>
          </p:cNvCxnSpPr>
          <p:nvPr/>
        </p:nvCxnSpPr>
        <p:spPr bwMode="auto">
          <a:xfrm rot="5400000">
            <a:off x="2876602" y="2474757"/>
            <a:ext cx="186197" cy="372133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Curved Connector 58"/>
          <p:cNvCxnSpPr>
            <a:stCxn id="8" idx="1"/>
            <a:endCxn id="4" idx="2"/>
          </p:cNvCxnSpPr>
          <p:nvPr/>
        </p:nvCxnSpPr>
        <p:spPr bwMode="auto">
          <a:xfrm rot="5400000" flipH="1" flipV="1">
            <a:off x="2149063" y="2017519"/>
            <a:ext cx="1023286" cy="245851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Curved Connector 60"/>
          <p:cNvCxnSpPr>
            <a:stCxn id="8" idx="4"/>
            <a:endCxn id="14" idx="0"/>
          </p:cNvCxnSpPr>
          <p:nvPr/>
        </p:nvCxnSpPr>
        <p:spPr bwMode="auto">
          <a:xfrm rot="5400000">
            <a:off x="2142719" y="3322826"/>
            <a:ext cx="921786" cy="72008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Curved Connector 62"/>
          <p:cNvCxnSpPr>
            <a:stCxn id="14" idx="4"/>
            <a:endCxn id="22" idx="0"/>
          </p:cNvCxnSpPr>
          <p:nvPr/>
        </p:nvCxnSpPr>
        <p:spPr bwMode="auto">
          <a:xfrm rot="5400000">
            <a:off x="2108688" y="4468157"/>
            <a:ext cx="819323" cy="98521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Curved Connector 64"/>
          <p:cNvCxnSpPr>
            <a:stCxn id="14" idx="6"/>
            <a:endCxn id="7" idx="1"/>
          </p:cNvCxnSpPr>
          <p:nvPr/>
        </p:nvCxnSpPr>
        <p:spPr bwMode="auto">
          <a:xfrm>
            <a:off x="2711624" y="3963739"/>
            <a:ext cx="590356" cy="515554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Curved Connector 66"/>
          <p:cNvCxnSpPr>
            <a:stCxn id="14" idx="7"/>
            <a:endCxn id="9" idx="3"/>
          </p:cNvCxnSpPr>
          <p:nvPr/>
        </p:nvCxnSpPr>
        <p:spPr bwMode="auto">
          <a:xfrm rot="5400000" flipH="1" flipV="1">
            <a:off x="2680441" y="3098548"/>
            <a:ext cx="752358" cy="774354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Curved Connector 68"/>
          <p:cNvCxnSpPr>
            <a:stCxn id="5" idx="6"/>
            <a:endCxn id="9" idx="0"/>
          </p:cNvCxnSpPr>
          <p:nvPr/>
        </p:nvCxnSpPr>
        <p:spPr bwMode="auto">
          <a:xfrm>
            <a:off x="3401616" y="2465889"/>
            <a:ext cx="144016" cy="397806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1" name="Curved Connector 70"/>
          <p:cNvCxnSpPr>
            <a:stCxn id="6" idx="1"/>
            <a:endCxn id="10" idx="5"/>
          </p:cNvCxnSpPr>
          <p:nvPr/>
        </p:nvCxnSpPr>
        <p:spPr bwMode="auto">
          <a:xfrm rot="16200000" flipV="1">
            <a:off x="3760468" y="2346099"/>
            <a:ext cx="444402" cy="77571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Curved Connector 72"/>
          <p:cNvCxnSpPr>
            <a:stCxn id="9" idx="6"/>
            <a:endCxn id="6" idx="3"/>
          </p:cNvCxnSpPr>
          <p:nvPr/>
        </p:nvCxnSpPr>
        <p:spPr bwMode="auto">
          <a:xfrm flipV="1">
            <a:off x="3689648" y="2810755"/>
            <a:ext cx="331806" cy="196956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Curved Connector 74"/>
          <p:cNvCxnSpPr>
            <a:stCxn id="5" idx="0"/>
            <a:endCxn id="10" idx="2"/>
          </p:cNvCxnSpPr>
          <p:nvPr/>
        </p:nvCxnSpPr>
        <p:spPr bwMode="auto">
          <a:xfrm rot="5400000" flipH="1" flipV="1">
            <a:off x="3347305" y="1971145"/>
            <a:ext cx="261025" cy="440432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Curved Connector 76"/>
          <p:cNvCxnSpPr>
            <a:stCxn id="11" idx="6"/>
          </p:cNvCxnSpPr>
          <p:nvPr/>
        </p:nvCxnSpPr>
        <p:spPr bwMode="auto">
          <a:xfrm>
            <a:off x="4613547" y="1628801"/>
            <a:ext cx="711622" cy="32537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Curved Connector 78"/>
          <p:cNvCxnSpPr>
            <a:stCxn id="6" idx="6"/>
            <a:endCxn id="12" idx="2"/>
          </p:cNvCxnSpPr>
          <p:nvPr/>
        </p:nvCxnSpPr>
        <p:spPr bwMode="auto">
          <a:xfrm flipV="1">
            <a:off x="4267305" y="2132856"/>
            <a:ext cx="1769888" cy="576064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1" name="Curved Connector 80"/>
          <p:cNvCxnSpPr>
            <a:stCxn id="16" idx="5"/>
            <a:endCxn id="12" idx="0"/>
          </p:cNvCxnSpPr>
          <p:nvPr/>
        </p:nvCxnSpPr>
        <p:spPr bwMode="auto">
          <a:xfrm rot="16200000" flipH="1">
            <a:off x="5783967" y="1591598"/>
            <a:ext cx="225174" cy="569310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3" name="Curved Connector 82"/>
          <p:cNvCxnSpPr>
            <a:stCxn id="11" idx="4"/>
            <a:endCxn id="20" idx="1"/>
          </p:cNvCxnSpPr>
          <p:nvPr/>
        </p:nvCxnSpPr>
        <p:spPr bwMode="auto">
          <a:xfrm rot="16200000" flipH="1">
            <a:off x="4490679" y="1751669"/>
            <a:ext cx="1050293" cy="1092586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Curved Connector 84"/>
          <p:cNvCxnSpPr>
            <a:stCxn id="20" idx="4"/>
            <a:endCxn id="27" idx="1"/>
          </p:cNvCxnSpPr>
          <p:nvPr/>
        </p:nvCxnSpPr>
        <p:spPr bwMode="auto">
          <a:xfrm rot="16200000" flipH="1">
            <a:off x="5528359" y="3204553"/>
            <a:ext cx="504912" cy="233727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Curved Connector 86"/>
          <p:cNvCxnSpPr>
            <a:stCxn id="15" idx="4"/>
            <a:endCxn id="13" idx="1"/>
          </p:cNvCxnSpPr>
          <p:nvPr/>
        </p:nvCxnSpPr>
        <p:spPr bwMode="auto">
          <a:xfrm rot="16200000" flipH="1">
            <a:off x="4521757" y="3345667"/>
            <a:ext cx="664835" cy="450289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9" name="Curved Connector 88"/>
          <p:cNvCxnSpPr>
            <a:stCxn id="6" idx="4"/>
            <a:endCxn id="15" idx="1"/>
          </p:cNvCxnSpPr>
          <p:nvPr/>
        </p:nvCxnSpPr>
        <p:spPr bwMode="auto">
          <a:xfrm rot="16200000" flipH="1">
            <a:off x="4255439" y="2720787"/>
            <a:ext cx="139607" cy="403905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1" name="Curved Connector 90"/>
          <p:cNvCxnSpPr>
            <a:stCxn id="6" idx="4"/>
            <a:endCxn id="17" idx="0"/>
          </p:cNvCxnSpPr>
          <p:nvPr/>
        </p:nvCxnSpPr>
        <p:spPr bwMode="auto">
          <a:xfrm rot="16200000" flipH="1">
            <a:off x="3611234" y="3364991"/>
            <a:ext cx="1080120" cy="56011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3" name="Curved Connector 92"/>
          <p:cNvCxnSpPr>
            <a:stCxn id="7" idx="7"/>
            <a:endCxn id="17" idx="3"/>
          </p:cNvCxnSpPr>
          <p:nvPr/>
        </p:nvCxnSpPr>
        <p:spPr bwMode="auto">
          <a:xfrm rot="5400000" flipH="1" flipV="1">
            <a:off x="3641364" y="4043194"/>
            <a:ext cx="300386" cy="571815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5" name="Curved Connector 94"/>
          <p:cNvCxnSpPr>
            <a:stCxn id="13" idx="5"/>
            <a:endCxn id="39" idx="2"/>
          </p:cNvCxnSpPr>
          <p:nvPr/>
        </p:nvCxnSpPr>
        <p:spPr bwMode="auto">
          <a:xfrm rot="16200000" flipH="1">
            <a:off x="6227551" y="3162337"/>
            <a:ext cx="387297" cy="2276420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7" name="Curved Connector 96"/>
          <p:cNvCxnSpPr>
            <a:endCxn id="25" idx="5"/>
          </p:cNvCxnSpPr>
          <p:nvPr/>
        </p:nvCxnSpPr>
        <p:spPr bwMode="auto">
          <a:xfrm rot="10800000" flipV="1">
            <a:off x="4569169" y="4782228"/>
            <a:ext cx="1126833" cy="245851"/>
          </a:xfrm>
          <a:prstGeom prst="curvedConnector4">
            <a:avLst>
              <a:gd name="adj1" fmla="val 48128"/>
              <a:gd name="adj2" fmla="val 21014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9" name="Curved Connector 98"/>
          <p:cNvCxnSpPr>
            <a:stCxn id="13" idx="3"/>
            <a:endCxn id="25" idx="1"/>
          </p:cNvCxnSpPr>
          <p:nvPr/>
        </p:nvCxnSpPr>
        <p:spPr bwMode="auto">
          <a:xfrm rot="5400000">
            <a:off x="4363653" y="4108745"/>
            <a:ext cx="717510" cy="713821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1" name="Curved Connector 100"/>
          <p:cNvCxnSpPr>
            <a:stCxn id="7" idx="6"/>
            <a:endCxn id="25" idx="2"/>
          </p:cNvCxnSpPr>
          <p:nvPr/>
        </p:nvCxnSpPr>
        <p:spPr bwMode="auto">
          <a:xfrm>
            <a:off x="3547832" y="4581128"/>
            <a:ext cx="775485" cy="345116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Curved Connector 102"/>
          <p:cNvCxnSpPr>
            <a:endCxn id="26" idx="1"/>
          </p:cNvCxnSpPr>
          <p:nvPr/>
        </p:nvCxnSpPr>
        <p:spPr bwMode="auto">
          <a:xfrm rot="5400000">
            <a:off x="3091520" y="5031092"/>
            <a:ext cx="589703" cy="34890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5" name="Curved Connector 104"/>
          <p:cNvCxnSpPr>
            <a:stCxn id="22" idx="5"/>
            <a:endCxn id="26" idx="3"/>
          </p:cNvCxnSpPr>
          <p:nvPr/>
        </p:nvCxnSpPr>
        <p:spPr bwMode="auto">
          <a:xfrm rot="16200000" flipH="1">
            <a:off x="2782858" y="4960993"/>
            <a:ext cx="374130" cy="798003"/>
          </a:xfrm>
          <a:prstGeom prst="curvedConnector3">
            <a:avLst>
              <a:gd name="adj1" fmla="val 172376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7" name="Curved Connector 106"/>
          <p:cNvCxnSpPr>
            <a:stCxn id="26" idx="6"/>
            <a:endCxn id="19" idx="2"/>
          </p:cNvCxnSpPr>
          <p:nvPr/>
        </p:nvCxnSpPr>
        <p:spPr bwMode="auto">
          <a:xfrm>
            <a:off x="3614777" y="5445225"/>
            <a:ext cx="1550703" cy="154355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9" name="Curved Connector 108"/>
          <p:cNvCxnSpPr>
            <a:stCxn id="32" idx="7"/>
            <a:endCxn id="25" idx="4"/>
          </p:cNvCxnSpPr>
          <p:nvPr/>
        </p:nvCxnSpPr>
        <p:spPr bwMode="auto">
          <a:xfrm rot="5400000" flipH="1" flipV="1">
            <a:off x="3859542" y="5553750"/>
            <a:ext cx="1091278" cy="124301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1" name="Curved Connector 110"/>
          <p:cNvCxnSpPr>
            <a:stCxn id="26" idx="4"/>
            <a:endCxn id="32" idx="2"/>
          </p:cNvCxnSpPr>
          <p:nvPr/>
        </p:nvCxnSpPr>
        <p:spPr bwMode="auto">
          <a:xfrm rot="16200000" flipH="1">
            <a:off x="3446905" y="5613096"/>
            <a:ext cx="674133" cy="626420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3" name="Curved Connector 112"/>
          <p:cNvCxnSpPr>
            <a:endCxn id="19" idx="4"/>
          </p:cNvCxnSpPr>
          <p:nvPr/>
        </p:nvCxnSpPr>
        <p:spPr bwMode="auto">
          <a:xfrm flipV="1">
            <a:off x="4390129" y="5743595"/>
            <a:ext cx="919366" cy="534984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5" name="Curved Connector 114"/>
          <p:cNvCxnSpPr>
            <a:stCxn id="19" idx="6"/>
            <a:endCxn id="30" idx="2"/>
          </p:cNvCxnSpPr>
          <p:nvPr/>
        </p:nvCxnSpPr>
        <p:spPr bwMode="auto">
          <a:xfrm>
            <a:off x="5453511" y="5599580"/>
            <a:ext cx="736740" cy="133677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7" name="Curved Connector 116"/>
          <p:cNvCxnSpPr>
            <a:endCxn id="40" idx="1"/>
          </p:cNvCxnSpPr>
          <p:nvPr/>
        </p:nvCxnSpPr>
        <p:spPr bwMode="auto">
          <a:xfrm>
            <a:off x="6478283" y="5733257"/>
            <a:ext cx="609054" cy="255023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9" name="Curved Connector 118"/>
          <p:cNvCxnSpPr>
            <a:stCxn id="40" idx="5"/>
            <a:endCxn id="44" idx="2"/>
          </p:cNvCxnSpPr>
          <p:nvPr/>
        </p:nvCxnSpPr>
        <p:spPr bwMode="auto">
          <a:xfrm rot="5400000" flipH="1" flipV="1">
            <a:off x="7721688" y="5662616"/>
            <a:ext cx="98653" cy="960014"/>
          </a:xfrm>
          <a:prstGeom prst="curvedConnector4">
            <a:avLst>
              <a:gd name="adj1" fmla="val -231721"/>
              <a:gd name="adj2" fmla="val 5219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1" name="Curved Connector 120"/>
          <p:cNvCxnSpPr>
            <a:stCxn id="44" idx="0"/>
            <a:endCxn id="42" idx="4"/>
          </p:cNvCxnSpPr>
          <p:nvPr/>
        </p:nvCxnSpPr>
        <p:spPr bwMode="auto">
          <a:xfrm rot="16200000" flipV="1">
            <a:off x="7885204" y="5439447"/>
            <a:ext cx="648072" cy="371595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3" name="Curved Connector 122"/>
          <p:cNvCxnSpPr>
            <a:stCxn id="42" idx="6"/>
            <a:endCxn id="45" idx="1"/>
          </p:cNvCxnSpPr>
          <p:nvPr/>
        </p:nvCxnSpPr>
        <p:spPr bwMode="auto">
          <a:xfrm flipV="1">
            <a:off x="8167458" y="5055358"/>
            <a:ext cx="819206" cy="101835"/>
          </a:xfrm>
          <a:prstGeom prst="curvedConnector4">
            <a:avLst>
              <a:gd name="adj1" fmla="val 47425"/>
              <a:gd name="adj2" fmla="val 365902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5" name="Curved Connector 124"/>
          <p:cNvCxnSpPr>
            <a:stCxn id="40" idx="7"/>
            <a:endCxn id="42" idx="3"/>
          </p:cNvCxnSpPr>
          <p:nvPr/>
        </p:nvCxnSpPr>
        <p:spPr bwMode="auto">
          <a:xfrm rot="5400000" flipH="1" flipV="1">
            <a:off x="7241681" y="5308353"/>
            <a:ext cx="729252" cy="630600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7" name="Curved Connector 126"/>
          <p:cNvCxnSpPr>
            <a:stCxn id="21" idx="6"/>
            <a:endCxn id="39" idx="3"/>
          </p:cNvCxnSpPr>
          <p:nvPr/>
        </p:nvCxnSpPr>
        <p:spPr bwMode="auto">
          <a:xfrm flipV="1">
            <a:off x="7169697" y="4596032"/>
            <a:ext cx="431893" cy="417145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9" name="Curved Connector 128"/>
          <p:cNvCxnSpPr>
            <a:endCxn id="42" idx="3"/>
          </p:cNvCxnSpPr>
          <p:nvPr/>
        </p:nvCxnSpPr>
        <p:spPr bwMode="auto">
          <a:xfrm>
            <a:off x="7045157" y="5157193"/>
            <a:ext cx="876451" cy="101835"/>
          </a:xfrm>
          <a:prstGeom prst="curvedConnector4">
            <a:avLst>
              <a:gd name="adj1" fmla="val 47594"/>
              <a:gd name="adj2" fmla="val 324481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1" name="Curved Connector 130"/>
          <p:cNvCxnSpPr>
            <a:stCxn id="21" idx="2"/>
            <a:endCxn id="30" idx="7"/>
          </p:cNvCxnSpPr>
          <p:nvPr/>
        </p:nvCxnSpPr>
        <p:spPr bwMode="auto">
          <a:xfrm rot="10800000" flipV="1">
            <a:off x="6436102" y="5013176"/>
            <a:ext cx="445562" cy="618245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3" name="Curved Connector 132"/>
          <p:cNvCxnSpPr>
            <a:stCxn id="31" idx="5"/>
            <a:endCxn id="21" idx="1"/>
          </p:cNvCxnSpPr>
          <p:nvPr/>
        </p:nvCxnSpPr>
        <p:spPr bwMode="auto">
          <a:xfrm rot="16200000" flipH="1">
            <a:off x="6419209" y="4406705"/>
            <a:ext cx="27278" cy="981994"/>
          </a:xfrm>
          <a:prstGeom prst="curvedConnector5">
            <a:avLst>
              <a:gd name="adj1" fmla="val 838038"/>
              <a:gd name="adj2" fmla="val 50000"/>
              <a:gd name="adj3" fmla="val -738038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5" name="Curved Connector 134"/>
          <p:cNvCxnSpPr>
            <a:stCxn id="31" idx="0"/>
            <a:endCxn id="23" idx="2"/>
          </p:cNvCxnSpPr>
          <p:nvPr/>
        </p:nvCxnSpPr>
        <p:spPr bwMode="auto">
          <a:xfrm rot="5400000" flipH="1" flipV="1">
            <a:off x="5963874" y="4025222"/>
            <a:ext cx="489132" cy="736848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7" name="Curved Connector 136"/>
          <p:cNvCxnSpPr>
            <a:stCxn id="27" idx="2"/>
            <a:endCxn id="13" idx="6"/>
          </p:cNvCxnSpPr>
          <p:nvPr/>
        </p:nvCxnSpPr>
        <p:spPr bwMode="auto">
          <a:xfrm rot="10800000" flipV="1">
            <a:off x="5325171" y="3675707"/>
            <a:ext cx="530329" cy="329357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9" name="Curved Connector 138"/>
          <p:cNvCxnSpPr>
            <a:stCxn id="23" idx="6"/>
            <a:endCxn id="39" idx="1"/>
          </p:cNvCxnSpPr>
          <p:nvPr/>
        </p:nvCxnSpPr>
        <p:spPr bwMode="auto">
          <a:xfrm>
            <a:off x="6864897" y="4149081"/>
            <a:ext cx="736693" cy="243281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1" name="Curved Connector 140"/>
          <p:cNvCxnSpPr>
            <a:stCxn id="23" idx="7"/>
            <a:endCxn id="28" idx="5"/>
          </p:cNvCxnSpPr>
          <p:nvPr/>
        </p:nvCxnSpPr>
        <p:spPr bwMode="auto">
          <a:xfrm rot="5400000" flipH="1" flipV="1">
            <a:off x="6242779" y="3162660"/>
            <a:ext cx="1464522" cy="304651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3" name="Curved Connector 142"/>
          <p:cNvCxnSpPr>
            <a:stCxn id="29" idx="6"/>
            <a:endCxn id="33" idx="2"/>
          </p:cNvCxnSpPr>
          <p:nvPr/>
        </p:nvCxnSpPr>
        <p:spPr bwMode="auto">
          <a:xfrm>
            <a:off x="6766316" y="2973808"/>
            <a:ext cx="1944149" cy="527200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5" name="Curved Connector 144"/>
          <p:cNvCxnSpPr>
            <a:stCxn id="29" idx="3"/>
            <a:endCxn id="27" idx="0"/>
          </p:cNvCxnSpPr>
          <p:nvPr/>
        </p:nvCxnSpPr>
        <p:spPr bwMode="auto">
          <a:xfrm rot="5400000">
            <a:off x="6031965" y="3043192"/>
            <a:ext cx="456048" cy="520950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7" name="Curved Connector 146"/>
          <p:cNvCxnSpPr>
            <a:stCxn id="12" idx="5"/>
            <a:endCxn id="28" idx="1"/>
          </p:cNvCxnSpPr>
          <p:nvPr/>
        </p:nvCxnSpPr>
        <p:spPr bwMode="auto">
          <a:xfrm rot="16200000" flipH="1">
            <a:off x="6531189" y="1986546"/>
            <a:ext cx="144362" cy="640652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9" name="Curved Connector 148"/>
          <p:cNvCxnSpPr>
            <a:stCxn id="20" idx="6"/>
            <a:endCxn id="29" idx="1"/>
          </p:cNvCxnSpPr>
          <p:nvPr/>
        </p:nvCxnSpPr>
        <p:spPr bwMode="auto">
          <a:xfrm flipV="1">
            <a:off x="5807968" y="2871974"/>
            <a:ext cx="712496" cy="52971"/>
          </a:xfrm>
          <a:prstGeom prst="curvedConnector4">
            <a:avLst>
              <a:gd name="adj1" fmla="val 47040"/>
              <a:gd name="adj2" fmla="val 703434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1" name="Curved Connector 150"/>
          <p:cNvCxnSpPr>
            <a:stCxn id="12" idx="7"/>
            <a:endCxn id="18" idx="2"/>
          </p:cNvCxnSpPr>
          <p:nvPr/>
        </p:nvCxnSpPr>
        <p:spPr bwMode="auto">
          <a:xfrm rot="5400000" flipH="1" flipV="1">
            <a:off x="6362009" y="1333813"/>
            <a:ext cx="618245" cy="776172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3" name="Curved Connector 152"/>
          <p:cNvCxnSpPr>
            <a:stCxn id="12" idx="6"/>
            <a:endCxn id="24" idx="2"/>
          </p:cNvCxnSpPr>
          <p:nvPr/>
        </p:nvCxnSpPr>
        <p:spPr bwMode="auto">
          <a:xfrm flipV="1">
            <a:off x="6325226" y="1988840"/>
            <a:ext cx="1013639" cy="144016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5" name="Curved Connector 154"/>
          <p:cNvCxnSpPr>
            <a:endCxn id="37" idx="3"/>
          </p:cNvCxnSpPr>
          <p:nvPr/>
        </p:nvCxnSpPr>
        <p:spPr bwMode="auto">
          <a:xfrm flipV="1">
            <a:off x="7626896" y="1727682"/>
            <a:ext cx="2045886" cy="261159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7" name="Curved Connector 156"/>
          <p:cNvCxnSpPr>
            <a:stCxn id="37" idx="1"/>
            <a:endCxn id="43" idx="6"/>
          </p:cNvCxnSpPr>
          <p:nvPr/>
        </p:nvCxnSpPr>
        <p:spPr bwMode="auto">
          <a:xfrm rot="16200000" flipV="1">
            <a:off x="9150364" y="1001593"/>
            <a:ext cx="6690" cy="1038147"/>
          </a:xfrm>
          <a:prstGeom prst="curvedConnector4">
            <a:avLst>
              <a:gd name="adj1" fmla="val 3417040"/>
              <a:gd name="adj2" fmla="val 52032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9" name="Curved Connector 158"/>
          <p:cNvCxnSpPr>
            <a:endCxn id="18" idx="7"/>
          </p:cNvCxnSpPr>
          <p:nvPr/>
        </p:nvCxnSpPr>
        <p:spPr bwMode="auto">
          <a:xfrm rot="10800000">
            <a:off x="7305067" y="1310943"/>
            <a:ext cx="1041536" cy="173843"/>
          </a:xfrm>
          <a:prstGeom prst="curvedConnector4">
            <a:avLst>
              <a:gd name="adj1" fmla="val 47975"/>
              <a:gd name="adj2" fmla="val 231498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1" name="Curved Connector 160"/>
          <p:cNvCxnSpPr>
            <a:stCxn id="43" idx="4"/>
            <a:endCxn id="34" idx="0"/>
          </p:cNvCxnSpPr>
          <p:nvPr/>
        </p:nvCxnSpPr>
        <p:spPr bwMode="auto">
          <a:xfrm rot="16200000" flipH="1">
            <a:off x="8229765" y="1922192"/>
            <a:ext cx="831559" cy="309848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3" name="Curved Connector 162"/>
          <p:cNvCxnSpPr>
            <a:stCxn id="43" idx="3"/>
            <a:endCxn id="35" idx="0"/>
          </p:cNvCxnSpPr>
          <p:nvPr/>
        </p:nvCxnSpPr>
        <p:spPr bwMode="auto">
          <a:xfrm rot="5400000">
            <a:off x="7661231" y="1981367"/>
            <a:ext cx="1089764" cy="365342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5" name="Curved Connector 164"/>
          <p:cNvCxnSpPr>
            <a:stCxn id="37" idx="4"/>
          </p:cNvCxnSpPr>
          <p:nvPr/>
        </p:nvCxnSpPr>
        <p:spPr bwMode="auto">
          <a:xfrm rot="5400000">
            <a:off x="9184367" y="2360112"/>
            <a:ext cx="1180500" cy="12700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7" name="Curved Connector 166"/>
          <p:cNvCxnSpPr>
            <a:stCxn id="34" idx="5"/>
            <a:endCxn id="38" idx="2"/>
          </p:cNvCxnSpPr>
          <p:nvPr/>
        </p:nvCxnSpPr>
        <p:spPr bwMode="auto">
          <a:xfrm rot="16200000" flipH="1">
            <a:off x="9080358" y="2560691"/>
            <a:ext cx="368244" cy="724357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9" name="Curved Connector 168"/>
          <p:cNvCxnSpPr>
            <a:stCxn id="34" idx="3"/>
            <a:endCxn id="41" idx="2"/>
          </p:cNvCxnSpPr>
          <p:nvPr/>
        </p:nvCxnSpPr>
        <p:spPr bwMode="auto">
          <a:xfrm rot="5400000">
            <a:off x="7862002" y="3415142"/>
            <a:ext cx="1513024" cy="160237"/>
          </a:xfrm>
          <a:prstGeom prst="curvedConnector4">
            <a:avLst>
              <a:gd name="adj1" fmla="val 43847"/>
              <a:gd name="adj2" fmla="val 242664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1" name="Curved Connector 170"/>
          <p:cNvCxnSpPr>
            <a:stCxn id="33" idx="6"/>
            <a:endCxn id="38" idx="3"/>
          </p:cNvCxnSpPr>
          <p:nvPr/>
        </p:nvCxnSpPr>
        <p:spPr bwMode="auto">
          <a:xfrm flipV="1">
            <a:off x="8998496" y="3208826"/>
            <a:ext cx="670344" cy="292182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3" name="Curved Connector 172"/>
          <p:cNvCxnSpPr>
            <a:stCxn id="33" idx="5"/>
            <a:endCxn id="47" idx="3"/>
          </p:cNvCxnSpPr>
          <p:nvPr/>
        </p:nvCxnSpPr>
        <p:spPr bwMode="auto">
          <a:xfrm rot="16200000" flipH="1">
            <a:off x="9055127" y="3504032"/>
            <a:ext cx="513109" cy="710730"/>
          </a:xfrm>
          <a:prstGeom prst="curvedConnector3">
            <a:avLst>
              <a:gd name="adj1" fmla="val 152773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5" name="Curved Connector 174"/>
          <p:cNvCxnSpPr>
            <a:stCxn id="45" idx="6"/>
            <a:endCxn id="47" idx="5"/>
          </p:cNvCxnSpPr>
          <p:nvPr/>
        </p:nvCxnSpPr>
        <p:spPr bwMode="auto">
          <a:xfrm flipV="1">
            <a:off x="9232515" y="4115952"/>
            <a:ext cx="638200" cy="1041240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7" name="Curved Connector 176"/>
          <p:cNvCxnSpPr>
            <a:stCxn id="47" idx="6"/>
            <a:endCxn id="46" idx="7"/>
          </p:cNvCxnSpPr>
          <p:nvPr/>
        </p:nvCxnSpPr>
        <p:spPr bwMode="auto">
          <a:xfrm flipH="1">
            <a:off x="9870716" y="4014117"/>
            <a:ext cx="42181" cy="1617304"/>
          </a:xfrm>
          <a:prstGeom prst="curvedConnector4">
            <a:avLst>
              <a:gd name="adj1" fmla="val -541950"/>
              <a:gd name="adj2" fmla="val 53148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9" name="Curved Connector 178"/>
          <p:cNvCxnSpPr>
            <a:stCxn id="46" idx="2"/>
            <a:endCxn id="42" idx="5"/>
          </p:cNvCxnSpPr>
          <p:nvPr/>
        </p:nvCxnSpPr>
        <p:spPr bwMode="auto">
          <a:xfrm rot="10800000">
            <a:off x="8125279" y="5259029"/>
            <a:ext cx="1499587" cy="474229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1" name="Curved Connector 180"/>
          <p:cNvCxnSpPr>
            <a:stCxn id="46" idx="4"/>
            <a:endCxn id="44" idx="6"/>
          </p:cNvCxnSpPr>
          <p:nvPr/>
        </p:nvCxnSpPr>
        <p:spPr bwMode="auto">
          <a:xfrm rot="5400000">
            <a:off x="9045955" y="5370372"/>
            <a:ext cx="216024" cy="1229827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3" name="Curved Connector 182"/>
          <p:cNvCxnSpPr>
            <a:stCxn id="45" idx="0"/>
            <a:endCxn id="41" idx="6"/>
          </p:cNvCxnSpPr>
          <p:nvPr/>
        </p:nvCxnSpPr>
        <p:spPr bwMode="auto">
          <a:xfrm rot="16200000" flipV="1">
            <a:off x="8576762" y="4501438"/>
            <a:ext cx="761405" cy="262072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5" name="Curved Connector 184"/>
          <p:cNvCxnSpPr>
            <a:stCxn id="39" idx="6"/>
            <a:endCxn id="41" idx="3"/>
          </p:cNvCxnSpPr>
          <p:nvPr/>
        </p:nvCxnSpPr>
        <p:spPr bwMode="auto">
          <a:xfrm flipV="1">
            <a:off x="7847440" y="4353606"/>
            <a:ext cx="733136" cy="140590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7" name="Curved Connector 186"/>
          <p:cNvCxnSpPr>
            <a:stCxn id="36" idx="6"/>
            <a:endCxn id="35" idx="4"/>
          </p:cNvCxnSpPr>
          <p:nvPr/>
        </p:nvCxnSpPr>
        <p:spPr bwMode="auto">
          <a:xfrm flipV="1">
            <a:off x="7444614" y="2996952"/>
            <a:ext cx="578829" cy="669096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9" name="Curved Connector 188"/>
          <p:cNvCxnSpPr>
            <a:stCxn id="36" idx="2"/>
            <a:endCxn id="27" idx="6"/>
          </p:cNvCxnSpPr>
          <p:nvPr/>
        </p:nvCxnSpPr>
        <p:spPr bwMode="auto">
          <a:xfrm rot="10800000" flipV="1">
            <a:off x="6143532" y="3666048"/>
            <a:ext cx="1013051" cy="9659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1" name="Curved Connector 190"/>
          <p:cNvCxnSpPr>
            <a:stCxn id="36" idx="5"/>
            <a:endCxn id="39" idx="7"/>
          </p:cNvCxnSpPr>
          <p:nvPr/>
        </p:nvCxnSpPr>
        <p:spPr bwMode="auto">
          <a:xfrm rot="16200000" flipH="1">
            <a:off x="7291606" y="3878709"/>
            <a:ext cx="624478" cy="402827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3" name="Curved Connector 192"/>
          <p:cNvCxnSpPr>
            <a:stCxn id="38" idx="5"/>
            <a:endCxn id="47" idx="7"/>
          </p:cNvCxnSpPr>
          <p:nvPr/>
        </p:nvCxnSpPr>
        <p:spPr bwMode="auto">
          <a:xfrm rot="5400000">
            <a:off x="9519885" y="3559658"/>
            <a:ext cx="703456" cy="1795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5" name="Curved Connector 194"/>
          <p:cNvCxnSpPr>
            <a:stCxn id="8" idx="5"/>
            <a:endCxn id="17" idx="2"/>
          </p:cNvCxnSpPr>
          <p:nvPr/>
        </p:nvCxnSpPr>
        <p:spPr bwMode="auto">
          <a:xfrm rot="16200000" flipH="1">
            <a:off x="2777709" y="2819498"/>
            <a:ext cx="1221316" cy="1293833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7" name="Curved Connector 196"/>
          <p:cNvCxnSpPr>
            <a:stCxn id="24" idx="4"/>
            <a:endCxn id="36" idx="7"/>
          </p:cNvCxnSpPr>
          <p:nvPr/>
        </p:nvCxnSpPr>
        <p:spPr bwMode="auto">
          <a:xfrm rot="5400000">
            <a:off x="6726979" y="2808310"/>
            <a:ext cx="1431357" cy="80448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9" name="Curved Connector 198"/>
          <p:cNvCxnSpPr>
            <a:stCxn id="32" idx="5"/>
            <a:endCxn id="40" idx="3"/>
          </p:cNvCxnSpPr>
          <p:nvPr/>
        </p:nvCxnSpPr>
        <p:spPr bwMode="auto">
          <a:xfrm rot="5400000" flipH="1" flipV="1">
            <a:off x="5628555" y="4906426"/>
            <a:ext cx="173259" cy="2744306"/>
          </a:xfrm>
          <a:prstGeom prst="curvedConnector3">
            <a:avLst>
              <a:gd name="adj1" fmla="val -15628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3" name="TextBox 202"/>
          <p:cNvSpPr txBox="1"/>
          <p:nvPr/>
        </p:nvSpPr>
        <p:spPr>
          <a:xfrm>
            <a:off x="9023319" y="113738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en-NZ" dirty="0"/>
          </a:p>
        </p:txBody>
      </p:sp>
      <p:sp>
        <p:nvSpPr>
          <p:cNvPr id="204" name="TextBox 203"/>
          <p:cNvSpPr txBox="1"/>
          <p:nvPr/>
        </p:nvSpPr>
        <p:spPr>
          <a:xfrm>
            <a:off x="9175719" y="160905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en-NZ" dirty="0"/>
          </a:p>
        </p:txBody>
      </p:sp>
      <p:sp>
        <p:nvSpPr>
          <p:cNvPr id="205" name="TextBox 204"/>
          <p:cNvSpPr txBox="1"/>
          <p:nvPr/>
        </p:nvSpPr>
        <p:spPr>
          <a:xfrm>
            <a:off x="9556364" y="211311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en-NZ" dirty="0"/>
          </a:p>
        </p:txBody>
      </p:sp>
      <p:sp>
        <p:nvSpPr>
          <p:cNvPr id="206" name="TextBox 205"/>
          <p:cNvSpPr txBox="1"/>
          <p:nvPr/>
        </p:nvSpPr>
        <p:spPr>
          <a:xfrm>
            <a:off x="9048328" y="27611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  <a:endParaRPr lang="en-NZ" dirty="0"/>
          </a:p>
        </p:txBody>
      </p:sp>
      <p:sp>
        <p:nvSpPr>
          <p:cNvPr id="207" name="TextBox 206"/>
          <p:cNvSpPr txBox="1"/>
          <p:nvPr/>
        </p:nvSpPr>
        <p:spPr>
          <a:xfrm>
            <a:off x="8040216" y="321297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en-NZ" dirty="0"/>
          </a:p>
        </p:txBody>
      </p:sp>
      <p:sp>
        <p:nvSpPr>
          <p:cNvPr id="208" name="TextBox 207"/>
          <p:cNvSpPr txBox="1"/>
          <p:nvPr/>
        </p:nvSpPr>
        <p:spPr>
          <a:xfrm>
            <a:off x="7252108" y="256490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NZ" dirty="0"/>
          </a:p>
        </p:txBody>
      </p:sp>
      <p:sp>
        <p:nvSpPr>
          <p:cNvPr id="209" name="TextBox 208"/>
          <p:cNvSpPr txBox="1"/>
          <p:nvPr/>
        </p:nvSpPr>
        <p:spPr>
          <a:xfrm>
            <a:off x="6604036" y="184482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en-NZ" dirty="0"/>
          </a:p>
        </p:txBody>
      </p:sp>
      <p:sp>
        <p:nvSpPr>
          <p:cNvPr id="210" name="TextBox 209"/>
          <p:cNvSpPr txBox="1"/>
          <p:nvPr/>
        </p:nvSpPr>
        <p:spPr>
          <a:xfrm>
            <a:off x="6460020" y="132102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endParaRPr lang="en-NZ" dirty="0"/>
          </a:p>
        </p:txBody>
      </p:sp>
      <p:sp>
        <p:nvSpPr>
          <p:cNvPr id="211" name="TextBox 210"/>
          <p:cNvSpPr txBox="1"/>
          <p:nvPr/>
        </p:nvSpPr>
        <p:spPr>
          <a:xfrm>
            <a:off x="7612148" y="117700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NZ" dirty="0"/>
          </a:p>
        </p:txBody>
      </p:sp>
      <p:sp>
        <p:nvSpPr>
          <p:cNvPr id="212" name="TextBox 211"/>
          <p:cNvSpPr txBox="1"/>
          <p:nvPr/>
        </p:nvSpPr>
        <p:spPr>
          <a:xfrm>
            <a:off x="8472264" y="206084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en-NZ" dirty="0"/>
          </a:p>
        </p:txBody>
      </p:sp>
      <p:sp>
        <p:nvSpPr>
          <p:cNvPr id="213" name="TextBox 212"/>
          <p:cNvSpPr txBox="1"/>
          <p:nvPr/>
        </p:nvSpPr>
        <p:spPr>
          <a:xfrm>
            <a:off x="8404236" y="30492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NZ" dirty="0"/>
          </a:p>
        </p:txBody>
      </p:sp>
      <p:sp>
        <p:nvSpPr>
          <p:cNvPr id="214" name="TextBox 213"/>
          <p:cNvSpPr txBox="1"/>
          <p:nvPr/>
        </p:nvSpPr>
        <p:spPr>
          <a:xfrm>
            <a:off x="9124316" y="405732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endParaRPr lang="en-NZ" dirty="0"/>
          </a:p>
        </p:txBody>
      </p:sp>
      <p:sp>
        <p:nvSpPr>
          <p:cNvPr id="215" name="TextBox 214"/>
          <p:cNvSpPr txBox="1"/>
          <p:nvPr/>
        </p:nvSpPr>
        <p:spPr>
          <a:xfrm>
            <a:off x="9916404" y="458112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  <a:endParaRPr lang="en-NZ" dirty="0"/>
          </a:p>
        </p:txBody>
      </p:sp>
      <p:sp>
        <p:nvSpPr>
          <p:cNvPr id="216" name="TextBox 215"/>
          <p:cNvSpPr txBox="1"/>
          <p:nvPr/>
        </p:nvSpPr>
        <p:spPr>
          <a:xfrm>
            <a:off x="9484356" y="465313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en-NZ" dirty="0"/>
          </a:p>
        </p:txBody>
      </p:sp>
      <p:sp>
        <p:nvSpPr>
          <p:cNvPr id="217" name="TextBox 216"/>
          <p:cNvSpPr txBox="1"/>
          <p:nvPr/>
        </p:nvSpPr>
        <p:spPr>
          <a:xfrm>
            <a:off x="8836284" y="448937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en-NZ" dirty="0"/>
          </a:p>
        </p:txBody>
      </p:sp>
      <p:sp>
        <p:nvSpPr>
          <p:cNvPr id="218" name="TextBox 217"/>
          <p:cNvSpPr txBox="1"/>
          <p:nvPr/>
        </p:nvSpPr>
        <p:spPr>
          <a:xfrm>
            <a:off x="8328248" y="48494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en-NZ" dirty="0"/>
          </a:p>
        </p:txBody>
      </p:sp>
      <p:sp>
        <p:nvSpPr>
          <p:cNvPr id="219" name="TextBox 218"/>
          <p:cNvSpPr txBox="1"/>
          <p:nvPr/>
        </p:nvSpPr>
        <p:spPr>
          <a:xfrm>
            <a:off x="8620260" y="537321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  <a:endParaRPr lang="en-NZ" dirty="0"/>
          </a:p>
        </p:txBody>
      </p:sp>
      <p:sp>
        <p:nvSpPr>
          <p:cNvPr id="220" name="TextBox 219"/>
          <p:cNvSpPr txBox="1"/>
          <p:nvPr/>
        </p:nvSpPr>
        <p:spPr>
          <a:xfrm>
            <a:off x="8832304" y="607355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NZ" dirty="0"/>
          </a:p>
        </p:txBody>
      </p:sp>
      <p:sp>
        <p:nvSpPr>
          <p:cNvPr id="221" name="TextBox 220"/>
          <p:cNvSpPr txBox="1"/>
          <p:nvPr/>
        </p:nvSpPr>
        <p:spPr>
          <a:xfrm>
            <a:off x="7536160" y="609329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en-NZ" dirty="0"/>
          </a:p>
        </p:txBody>
      </p:sp>
      <p:sp>
        <p:nvSpPr>
          <p:cNvPr id="222" name="TextBox 221"/>
          <p:cNvSpPr txBox="1"/>
          <p:nvPr/>
        </p:nvSpPr>
        <p:spPr>
          <a:xfrm>
            <a:off x="6168008" y="63615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NZ" dirty="0"/>
          </a:p>
        </p:txBody>
      </p:sp>
      <p:sp>
        <p:nvSpPr>
          <p:cNvPr id="223" name="TextBox 222"/>
          <p:cNvSpPr txBox="1"/>
          <p:nvPr/>
        </p:nvSpPr>
        <p:spPr>
          <a:xfrm>
            <a:off x="4799856" y="5877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NZ" dirty="0"/>
          </a:p>
        </p:txBody>
      </p:sp>
      <p:sp>
        <p:nvSpPr>
          <p:cNvPr id="224" name="TextBox 223"/>
          <p:cNvSpPr txBox="1"/>
          <p:nvPr/>
        </p:nvSpPr>
        <p:spPr>
          <a:xfrm>
            <a:off x="3579700" y="585752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  <a:endParaRPr lang="en-NZ" dirty="0"/>
          </a:p>
        </p:txBody>
      </p:sp>
      <p:sp>
        <p:nvSpPr>
          <p:cNvPr id="225" name="TextBox 224"/>
          <p:cNvSpPr txBox="1"/>
          <p:nvPr/>
        </p:nvSpPr>
        <p:spPr>
          <a:xfrm>
            <a:off x="2787612" y="558924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7</a:t>
            </a:r>
            <a:endParaRPr lang="en-NZ" dirty="0"/>
          </a:p>
        </p:txBody>
      </p:sp>
      <p:sp>
        <p:nvSpPr>
          <p:cNvPr id="226" name="TextBox 225"/>
          <p:cNvSpPr txBox="1"/>
          <p:nvPr/>
        </p:nvSpPr>
        <p:spPr>
          <a:xfrm>
            <a:off x="2499580" y="436510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</a:t>
            </a:r>
            <a:endParaRPr lang="en-NZ" dirty="0"/>
          </a:p>
        </p:txBody>
      </p:sp>
      <p:sp>
        <p:nvSpPr>
          <p:cNvPr id="227" name="TextBox 226"/>
          <p:cNvSpPr txBox="1"/>
          <p:nvPr/>
        </p:nvSpPr>
        <p:spPr>
          <a:xfrm>
            <a:off x="2355564" y="326524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4</a:t>
            </a:r>
            <a:endParaRPr lang="en-NZ" dirty="0"/>
          </a:p>
        </p:txBody>
      </p:sp>
      <p:sp>
        <p:nvSpPr>
          <p:cNvPr id="228" name="TextBox 227"/>
          <p:cNvSpPr txBox="1"/>
          <p:nvPr/>
        </p:nvSpPr>
        <p:spPr>
          <a:xfrm>
            <a:off x="2355564" y="198884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  <a:endParaRPr lang="en-NZ" dirty="0"/>
          </a:p>
        </p:txBody>
      </p:sp>
      <p:sp>
        <p:nvSpPr>
          <p:cNvPr id="229" name="TextBox 228"/>
          <p:cNvSpPr txBox="1"/>
          <p:nvPr/>
        </p:nvSpPr>
        <p:spPr>
          <a:xfrm>
            <a:off x="3507692" y="139303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8</a:t>
            </a:r>
            <a:endParaRPr lang="en-NZ" dirty="0"/>
          </a:p>
        </p:txBody>
      </p:sp>
      <p:sp>
        <p:nvSpPr>
          <p:cNvPr id="230" name="TextBox 229"/>
          <p:cNvSpPr txBox="1"/>
          <p:nvPr/>
        </p:nvSpPr>
        <p:spPr>
          <a:xfrm>
            <a:off x="4803836" y="134076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</a:t>
            </a:r>
            <a:endParaRPr lang="en-NZ" dirty="0"/>
          </a:p>
        </p:txBody>
      </p:sp>
      <p:sp>
        <p:nvSpPr>
          <p:cNvPr id="231" name="TextBox 230"/>
          <p:cNvSpPr txBox="1"/>
          <p:nvPr/>
        </p:nvSpPr>
        <p:spPr>
          <a:xfrm>
            <a:off x="5739940" y="162880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4</a:t>
            </a:r>
            <a:endParaRPr lang="en-NZ" dirty="0"/>
          </a:p>
        </p:txBody>
      </p:sp>
      <p:sp>
        <p:nvSpPr>
          <p:cNvPr id="232" name="TextBox 231"/>
          <p:cNvSpPr txBox="1"/>
          <p:nvPr/>
        </p:nvSpPr>
        <p:spPr>
          <a:xfrm>
            <a:off x="6528048" y="225712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9</a:t>
            </a:r>
            <a:endParaRPr lang="en-NZ" dirty="0"/>
          </a:p>
        </p:txBody>
      </p:sp>
      <p:sp>
        <p:nvSpPr>
          <p:cNvPr id="233" name="TextBox 232"/>
          <p:cNvSpPr txBox="1"/>
          <p:nvPr/>
        </p:nvSpPr>
        <p:spPr>
          <a:xfrm>
            <a:off x="6820060" y="333724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  <a:endParaRPr lang="en-NZ" dirty="0"/>
          </a:p>
        </p:txBody>
      </p:sp>
      <p:sp>
        <p:nvSpPr>
          <p:cNvPr id="234" name="TextBox 233"/>
          <p:cNvSpPr txBox="1"/>
          <p:nvPr/>
        </p:nvSpPr>
        <p:spPr>
          <a:xfrm>
            <a:off x="7468132" y="384130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  <a:endParaRPr lang="en-NZ" dirty="0"/>
          </a:p>
        </p:txBody>
      </p:sp>
      <p:sp>
        <p:nvSpPr>
          <p:cNvPr id="235" name="TextBox 234"/>
          <p:cNvSpPr txBox="1"/>
          <p:nvPr/>
        </p:nvSpPr>
        <p:spPr>
          <a:xfrm>
            <a:off x="8116204" y="441736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8</a:t>
            </a:r>
            <a:endParaRPr lang="en-NZ" dirty="0"/>
          </a:p>
        </p:txBody>
      </p:sp>
      <p:sp>
        <p:nvSpPr>
          <p:cNvPr id="236" name="TextBox 235"/>
          <p:cNvSpPr txBox="1"/>
          <p:nvPr/>
        </p:nvSpPr>
        <p:spPr>
          <a:xfrm>
            <a:off x="7392144" y="564150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8</a:t>
            </a:r>
            <a:endParaRPr lang="en-NZ" dirty="0"/>
          </a:p>
        </p:txBody>
      </p:sp>
      <p:sp>
        <p:nvSpPr>
          <p:cNvPr id="237" name="TextBox 236"/>
          <p:cNvSpPr txBox="1"/>
          <p:nvPr/>
        </p:nvSpPr>
        <p:spPr>
          <a:xfrm>
            <a:off x="6528048" y="508518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  <a:endParaRPr lang="en-NZ" dirty="0"/>
          </a:p>
        </p:txBody>
      </p:sp>
      <p:sp>
        <p:nvSpPr>
          <p:cNvPr id="238" name="TextBox 237"/>
          <p:cNvSpPr txBox="1"/>
          <p:nvPr/>
        </p:nvSpPr>
        <p:spPr>
          <a:xfrm>
            <a:off x="6168008" y="47054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7</a:t>
            </a:r>
            <a:endParaRPr lang="en-NZ" dirty="0"/>
          </a:p>
        </p:txBody>
      </p:sp>
      <p:sp>
        <p:nvSpPr>
          <p:cNvPr id="239" name="TextBox 238"/>
          <p:cNvSpPr txBox="1"/>
          <p:nvPr/>
        </p:nvSpPr>
        <p:spPr>
          <a:xfrm>
            <a:off x="6027972" y="400506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9</a:t>
            </a:r>
            <a:endParaRPr lang="en-NZ" dirty="0"/>
          </a:p>
        </p:txBody>
      </p:sp>
      <p:sp>
        <p:nvSpPr>
          <p:cNvPr id="240" name="TextBox 239"/>
          <p:cNvSpPr txBox="1"/>
          <p:nvPr/>
        </p:nvSpPr>
        <p:spPr>
          <a:xfrm>
            <a:off x="5451908" y="405732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  <a:endParaRPr lang="en-NZ" dirty="0"/>
          </a:p>
        </p:txBody>
      </p:sp>
      <p:sp>
        <p:nvSpPr>
          <p:cNvPr id="241" name="TextBox 240"/>
          <p:cNvSpPr txBox="1"/>
          <p:nvPr/>
        </p:nvSpPr>
        <p:spPr>
          <a:xfrm>
            <a:off x="4583832" y="422108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7</a:t>
            </a:r>
            <a:endParaRPr lang="en-NZ" dirty="0"/>
          </a:p>
        </p:txBody>
      </p:sp>
      <p:sp>
        <p:nvSpPr>
          <p:cNvPr id="242" name="TextBox 241"/>
          <p:cNvSpPr txBox="1"/>
          <p:nvPr/>
        </p:nvSpPr>
        <p:spPr>
          <a:xfrm>
            <a:off x="3867732" y="45613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  <a:endParaRPr lang="en-NZ" dirty="0"/>
          </a:p>
        </p:txBody>
      </p:sp>
      <p:sp>
        <p:nvSpPr>
          <p:cNvPr id="243" name="TextBox 242"/>
          <p:cNvSpPr txBox="1"/>
          <p:nvPr/>
        </p:nvSpPr>
        <p:spPr>
          <a:xfrm>
            <a:off x="3151632" y="49016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4</a:t>
            </a:r>
            <a:endParaRPr lang="en-NZ" dirty="0"/>
          </a:p>
        </p:txBody>
      </p:sp>
      <p:sp>
        <p:nvSpPr>
          <p:cNvPr id="244" name="TextBox 243"/>
          <p:cNvSpPr txBox="1"/>
          <p:nvPr/>
        </p:nvSpPr>
        <p:spPr>
          <a:xfrm>
            <a:off x="4947852" y="486916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</a:t>
            </a:r>
            <a:endParaRPr lang="en-NZ" dirty="0"/>
          </a:p>
        </p:txBody>
      </p:sp>
      <p:sp>
        <p:nvSpPr>
          <p:cNvPr id="245" name="TextBox 244"/>
          <p:cNvSpPr txBox="1"/>
          <p:nvPr/>
        </p:nvSpPr>
        <p:spPr>
          <a:xfrm>
            <a:off x="7252108" y="465313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7</a:t>
            </a:r>
            <a:endParaRPr lang="en-NZ" dirty="0"/>
          </a:p>
        </p:txBody>
      </p:sp>
      <p:sp>
        <p:nvSpPr>
          <p:cNvPr id="246" name="TextBox 245"/>
          <p:cNvSpPr txBox="1"/>
          <p:nvPr/>
        </p:nvSpPr>
        <p:spPr>
          <a:xfrm>
            <a:off x="7036084" y="393305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</a:t>
            </a:r>
            <a:endParaRPr lang="en-NZ" dirty="0"/>
          </a:p>
        </p:txBody>
      </p:sp>
      <p:sp>
        <p:nvSpPr>
          <p:cNvPr id="247" name="TextBox 246"/>
          <p:cNvSpPr txBox="1"/>
          <p:nvPr/>
        </p:nvSpPr>
        <p:spPr>
          <a:xfrm>
            <a:off x="6240016" y="344299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  <a:endParaRPr lang="en-NZ" dirty="0"/>
          </a:p>
        </p:txBody>
      </p:sp>
      <p:sp>
        <p:nvSpPr>
          <p:cNvPr id="248" name="TextBox 247"/>
          <p:cNvSpPr txBox="1"/>
          <p:nvPr/>
        </p:nvSpPr>
        <p:spPr>
          <a:xfrm>
            <a:off x="6171988" y="30771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</a:t>
            </a:r>
            <a:endParaRPr lang="en-NZ" dirty="0"/>
          </a:p>
        </p:txBody>
      </p:sp>
      <p:sp>
        <p:nvSpPr>
          <p:cNvPr id="249" name="TextBox 248"/>
          <p:cNvSpPr txBox="1"/>
          <p:nvPr/>
        </p:nvSpPr>
        <p:spPr>
          <a:xfrm>
            <a:off x="5951984" y="256490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  <a:endParaRPr lang="en-NZ" dirty="0"/>
          </a:p>
        </p:txBody>
      </p:sp>
      <p:sp>
        <p:nvSpPr>
          <p:cNvPr id="250" name="TextBox 249"/>
          <p:cNvSpPr txBox="1"/>
          <p:nvPr/>
        </p:nvSpPr>
        <p:spPr>
          <a:xfrm>
            <a:off x="5307892" y="198884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9</a:t>
            </a:r>
            <a:endParaRPr lang="en-NZ" dirty="0"/>
          </a:p>
        </p:txBody>
      </p:sp>
      <p:sp>
        <p:nvSpPr>
          <p:cNvPr id="251" name="TextBox 250"/>
          <p:cNvSpPr txBox="1"/>
          <p:nvPr/>
        </p:nvSpPr>
        <p:spPr>
          <a:xfrm>
            <a:off x="4663800" y="199707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8</a:t>
            </a:r>
            <a:endParaRPr lang="en-NZ" dirty="0"/>
          </a:p>
        </p:txBody>
      </p:sp>
      <p:sp>
        <p:nvSpPr>
          <p:cNvPr id="252" name="TextBox 251"/>
          <p:cNvSpPr txBox="1"/>
          <p:nvPr/>
        </p:nvSpPr>
        <p:spPr>
          <a:xfrm>
            <a:off x="4019708" y="177281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4</a:t>
            </a:r>
            <a:endParaRPr lang="en-NZ" dirty="0"/>
          </a:p>
        </p:txBody>
      </p:sp>
      <p:sp>
        <p:nvSpPr>
          <p:cNvPr id="253" name="TextBox 252"/>
          <p:cNvSpPr txBox="1"/>
          <p:nvPr/>
        </p:nvSpPr>
        <p:spPr>
          <a:xfrm>
            <a:off x="3375616" y="20690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  <a:endParaRPr lang="en-NZ" dirty="0"/>
          </a:p>
        </p:txBody>
      </p:sp>
      <p:sp>
        <p:nvSpPr>
          <p:cNvPr id="254" name="TextBox 253"/>
          <p:cNvSpPr txBox="1"/>
          <p:nvPr/>
        </p:nvSpPr>
        <p:spPr>
          <a:xfrm>
            <a:off x="2868519" y="201459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</a:t>
            </a:r>
            <a:endParaRPr lang="en-NZ" dirty="0"/>
          </a:p>
        </p:txBody>
      </p:sp>
      <p:sp>
        <p:nvSpPr>
          <p:cNvPr id="255" name="TextBox 254"/>
          <p:cNvSpPr txBox="1"/>
          <p:nvPr/>
        </p:nvSpPr>
        <p:spPr>
          <a:xfrm>
            <a:off x="2822269" y="245952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  <a:endParaRPr lang="en-NZ" dirty="0"/>
          </a:p>
        </p:txBody>
      </p:sp>
      <p:sp>
        <p:nvSpPr>
          <p:cNvPr id="256" name="TextBox 255"/>
          <p:cNvSpPr txBox="1"/>
          <p:nvPr/>
        </p:nvSpPr>
        <p:spPr>
          <a:xfrm>
            <a:off x="2776019" y="30771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  <a:endParaRPr lang="en-NZ" dirty="0"/>
          </a:p>
        </p:txBody>
      </p:sp>
      <p:sp>
        <p:nvSpPr>
          <p:cNvPr id="257" name="TextBox 256"/>
          <p:cNvSpPr txBox="1"/>
          <p:nvPr/>
        </p:nvSpPr>
        <p:spPr>
          <a:xfrm>
            <a:off x="3143672" y="314920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</a:t>
            </a:r>
            <a:endParaRPr lang="en-NZ" dirty="0"/>
          </a:p>
        </p:txBody>
      </p:sp>
      <p:sp>
        <p:nvSpPr>
          <p:cNvPr id="258" name="TextBox 257"/>
          <p:cNvSpPr txBox="1"/>
          <p:nvPr/>
        </p:nvSpPr>
        <p:spPr>
          <a:xfrm>
            <a:off x="3935760" y="329322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</a:t>
            </a:r>
            <a:endParaRPr lang="en-NZ" dirty="0"/>
          </a:p>
        </p:txBody>
      </p:sp>
      <p:sp>
        <p:nvSpPr>
          <p:cNvPr id="259" name="TextBox 258"/>
          <p:cNvSpPr txBox="1"/>
          <p:nvPr/>
        </p:nvSpPr>
        <p:spPr>
          <a:xfrm>
            <a:off x="4727848" y="335699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4</a:t>
            </a:r>
            <a:endParaRPr lang="en-NZ" dirty="0"/>
          </a:p>
        </p:txBody>
      </p:sp>
      <p:sp>
        <p:nvSpPr>
          <p:cNvPr id="260" name="TextBox 259"/>
          <p:cNvSpPr txBox="1"/>
          <p:nvPr/>
        </p:nvSpPr>
        <p:spPr>
          <a:xfrm>
            <a:off x="5519936" y="322121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4</a:t>
            </a:r>
            <a:endParaRPr lang="en-NZ" dirty="0"/>
          </a:p>
        </p:txBody>
      </p:sp>
      <p:sp>
        <p:nvSpPr>
          <p:cNvPr id="261" name="TextBox 260"/>
          <p:cNvSpPr txBox="1"/>
          <p:nvPr/>
        </p:nvSpPr>
        <p:spPr>
          <a:xfrm>
            <a:off x="5375920" y="365326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  <a:endParaRPr lang="en-NZ" dirty="0"/>
          </a:p>
        </p:txBody>
      </p:sp>
      <p:sp>
        <p:nvSpPr>
          <p:cNvPr id="262" name="TextBox 261"/>
          <p:cNvSpPr txBox="1"/>
          <p:nvPr/>
        </p:nvSpPr>
        <p:spPr>
          <a:xfrm>
            <a:off x="3935760" y="220486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  <a:endParaRPr lang="en-NZ" dirty="0"/>
          </a:p>
        </p:txBody>
      </p:sp>
      <p:sp>
        <p:nvSpPr>
          <p:cNvPr id="263" name="TextBox 262"/>
          <p:cNvSpPr txBox="1"/>
          <p:nvPr/>
        </p:nvSpPr>
        <p:spPr>
          <a:xfrm>
            <a:off x="3723716" y="271715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7</a:t>
            </a:r>
            <a:endParaRPr lang="en-NZ" dirty="0"/>
          </a:p>
        </p:txBody>
      </p:sp>
      <p:sp>
        <p:nvSpPr>
          <p:cNvPr id="264" name="TextBox 263"/>
          <p:cNvSpPr txBox="1"/>
          <p:nvPr/>
        </p:nvSpPr>
        <p:spPr>
          <a:xfrm>
            <a:off x="3723716" y="426269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8</a:t>
            </a:r>
            <a:endParaRPr lang="en-NZ" dirty="0"/>
          </a:p>
        </p:txBody>
      </p:sp>
      <p:sp>
        <p:nvSpPr>
          <p:cNvPr id="265" name="TextBox 264"/>
          <p:cNvSpPr txBox="1"/>
          <p:nvPr/>
        </p:nvSpPr>
        <p:spPr>
          <a:xfrm>
            <a:off x="3934228" y="522920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</a:t>
            </a:r>
            <a:endParaRPr lang="en-NZ" dirty="0"/>
          </a:p>
        </p:txBody>
      </p:sp>
      <p:sp>
        <p:nvSpPr>
          <p:cNvPr id="266" name="TextBox 265"/>
          <p:cNvSpPr txBox="1"/>
          <p:nvPr/>
        </p:nvSpPr>
        <p:spPr>
          <a:xfrm>
            <a:off x="4295800" y="56694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9</a:t>
            </a:r>
            <a:endParaRPr lang="en-NZ" dirty="0"/>
          </a:p>
        </p:txBody>
      </p:sp>
      <p:sp>
        <p:nvSpPr>
          <p:cNvPr id="267" name="TextBox 266"/>
          <p:cNvSpPr txBox="1"/>
          <p:nvPr/>
        </p:nvSpPr>
        <p:spPr>
          <a:xfrm>
            <a:off x="5735960" y="544522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8</a:t>
            </a:r>
            <a:endParaRPr lang="en-NZ" dirty="0"/>
          </a:p>
        </p:txBody>
      </p:sp>
      <p:sp>
        <p:nvSpPr>
          <p:cNvPr id="268" name="TextBox 267"/>
          <p:cNvSpPr txBox="1"/>
          <p:nvPr/>
        </p:nvSpPr>
        <p:spPr>
          <a:xfrm>
            <a:off x="9120336" y="321297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en-NZ" dirty="0"/>
          </a:p>
        </p:txBody>
      </p:sp>
      <p:sp>
        <p:nvSpPr>
          <p:cNvPr id="269" name="TextBox 268"/>
          <p:cNvSpPr txBox="1"/>
          <p:nvPr/>
        </p:nvSpPr>
        <p:spPr>
          <a:xfrm>
            <a:off x="9844396" y="342900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NZ" dirty="0"/>
          </a:p>
        </p:txBody>
      </p:sp>
      <p:sp>
        <p:nvSpPr>
          <p:cNvPr id="270" name="TextBox 269"/>
          <p:cNvSpPr txBox="1"/>
          <p:nvPr/>
        </p:nvSpPr>
        <p:spPr>
          <a:xfrm>
            <a:off x="1948529" y="1290246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Start</a:t>
            </a:r>
            <a:endParaRPr lang="en-NZ" sz="1600" b="1" dirty="0"/>
          </a:p>
        </p:txBody>
      </p:sp>
      <p:sp>
        <p:nvSpPr>
          <p:cNvPr id="271" name="TextBox 270"/>
          <p:cNvSpPr txBox="1"/>
          <p:nvPr/>
        </p:nvSpPr>
        <p:spPr>
          <a:xfrm>
            <a:off x="9818908" y="5888885"/>
            <a:ext cx="5709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End</a:t>
            </a:r>
            <a:endParaRPr lang="en-NZ" sz="1600" b="1" dirty="0"/>
          </a:p>
        </p:txBody>
      </p:sp>
      <p:sp>
        <p:nvSpPr>
          <p:cNvPr id="272" name="Oval 271"/>
          <p:cNvSpPr/>
          <p:nvPr/>
        </p:nvSpPr>
        <p:spPr bwMode="auto">
          <a:xfrm>
            <a:off x="4943872" y="2852936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cxnSp>
        <p:nvCxnSpPr>
          <p:cNvPr id="274" name="Curved Connector 273"/>
          <p:cNvCxnSpPr>
            <a:stCxn id="272" idx="4"/>
            <a:endCxn id="275" idx="1"/>
          </p:cNvCxnSpPr>
          <p:nvPr/>
        </p:nvCxnSpPr>
        <p:spPr bwMode="auto">
          <a:xfrm rot="16200000" flipH="1">
            <a:off x="4969803" y="3259054"/>
            <a:ext cx="854815" cy="618642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75" name="Oval 274"/>
          <p:cNvSpPr/>
          <p:nvPr/>
        </p:nvSpPr>
        <p:spPr bwMode="auto">
          <a:xfrm>
            <a:off x="5664349" y="3953602"/>
            <a:ext cx="288032" cy="288032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196" name="TextBox 195"/>
          <p:cNvSpPr txBox="1"/>
          <p:nvPr/>
        </p:nvSpPr>
        <p:spPr>
          <a:xfrm>
            <a:off x="7833674" y="210862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3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7692495" y="345882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701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you do it?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Dijkstra’s</a:t>
            </a:r>
            <a:r>
              <a:rPr lang="en-US" dirty="0" smtClean="0"/>
              <a:t> Algorithm:</a:t>
            </a:r>
          </a:p>
          <a:p>
            <a:pPr lvl="1"/>
            <a:r>
              <a:rPr lang="en-US" dirty="0" smtClean="0"/>
              <a:t>Build connected subset outwards, </a:t>
            </a:r>
            <a:br>
              <a:rPr lang="en-US" dirty="0" smtClean="0"/>
            </a:br>
            <a:r>
              <a:rPr lang="en-US" dirty="0" smtClean="0"/>
              <a:t>always adding the edge for the shortest PATH to unconnected node </a:t>
            </a:r>
          </a:p>
          <a:p>
            <a:pPr lvl="1"/>
            <a:r>
              <a:rPr lang="en-US" dirty="0" smtClean="0"/>
              <a:t>Stop when you reach the goal</a:t>
            </a:r>
          </a:p>
          <a:p>
            <a:pPr lvl="1"/>
            <a:endParaRPr lang="en-US" dirty="0"/>
          </a:p>
          <a:p>
            <a:r>
              <a:rPr lang="en-US" dirty="0" smtClean="0"/>
              <a:t>A* search Algorithm:</a:t>
            </a:r>
          </a:p>
          <a:p>
            <a:pPr lvl="1"/>
            <a:r>
              <a:rPr lang="en-US" dirty="0" smtClean="0"/>
              <a:t>Same as </a:t>
            </a:r>
            <a:r>
              <a:rPr lang="en-US" dirty="0" err="1" smtClean="0"/>
              <a:t>Dijkstra</a:t>
            </a:r>
            <a:r>
              <a:rPr lang="en-US" dirty="0" smtClean="0"/>
              <a:t>, but have heuristic look ahead to aim towards goal.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1942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Searching in a list.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“Find the name ‘Stevens, </a:t>
            </a:r>
            <a:r>
              <a:rPr lang="en-NZ" dirty="0"/>
              <a:t>D</a:t>
            </a:r>
            <a:r>
              <a:rPr lang="en-NZ" dirty="0" smtClean="0"/>
              <a:t>’ in the list”</a:t>
            </a:r>
          </a:p>
          <a:p>
            <a:r>
              <a:rPr lang="en-NZ" dirty="0" smtClean="0"/>
              <a:t>What algorithm should you use?</a:t>
            </a:r>
          </a:p>
          <a:p>
            <a:r>
              <a:rPr lang="en-NZ" dirty="0" smtClean="0"/>
              <a:t>Linear Search for target item</a:t>
            </a:r>
          </a:p>
          <a:p>
            <a:pPr marL="411163" lvl="1" indent="0">
              <a:buNone/>
            </a:pPr>
            <a:r>
              <a:rPr lang="en-NZ" dirty="0" smtClean="0"/>
              <a:t>from position 1 to position 300</a:t>
            </a:r>
          </a:p>
          <a:p>
            <a:pPr marL="819150" lvl="2" indent="0">
              <a:buNone/>
            </a:pPr>
            <a:r>
              <a:rPr lang="en-NZ" dirty="0" smtClean="0"/>
              <a:t>if item at the position is target,  exit with “found”</a:t>
            </a:r>
          </a:p>
          <a:p>
            <a:pPr marL="411163" lvl="1" indent="0">
              <a:buNone/>
            </a:pPr>
            <a:r>
              <a:rPr lang="en-AU" dirty="0" smtClean="0"/>
              <a:t>exit with “not found”</a:t>
            </a:r>
            <a:endParaRPr lang="en-NZ" dirty="0" smtClean="0"/>
          </a:p>
          <a:p>
            <a:r>
              <a:rPr lang="en-NZ" dirty="0" smtClean="0"/>
              <a:t>Binary Search</a:t>
            </a:r>
          </a:p>
          <a:p>
            <a:pPr marL="411163" lvl="1" indent="0">
              <a:buNone/>
            </a:pPr>
            <a:r>
              <a:rPr lang="en-NZ" dirty="0" smtClean="0"/>
              <a:t>lower </a:t>
            </a:r>
            <a:r>
              <a:rPr lang="en-NZ" dirty="0"/>
              <a:t> </a:t>
            </a:r>
            <a:r>
              <a:rPr lang="en-NZ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←</a:t>
            </a:r>
            <a:r>
              <a:rPr lang="en-NZ" dirty="0"/>
              <a:t> </a:t>
            </a:r>
            <a:r>
              <a:rPr lang="en-NZ" dirty="0" smtClean="0"/>
              <a:t>1,    upper </a:t>
            </a:r>
            <a:r>
              <a:rPr lang="en-NZ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←</a:t>
            </a:r>
            <a:r>
              <a:rPr lang="en-NZ" dirty="0" smtClean="0"/>
              <a:t> 300, </a:t>
            </a:r>
          </a:p>
          <a:p>
            <a:pPr marL="411163" lvl="1" indent="0">
              <a:buNone/>
            </a:pPr>
            <a:r>
              <a:rPr lang="en-NZ" dirty="0" smtClean="0"/>
              <a:t>while (lower </a:t>
            </a:r>
            <a:r>
              <a:rPr lang="en-NZ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≤ upper)</a:t>
            </a:r>
          </a:p>
          <a:p>
            <a:pPr marL="819150" lvl="2" indent="0">
              <a:buNone/>
            </a:pPr>
            <a:r>
              <a:rPr lang="en-AU" dirty="0" smtClean="0"/>
              <a:t>position </a:t>
            </a:r>
            <a:r>
              <a:rPr lang="en-A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← (upper + lower)/2</a:t>
            </a:r>
            <a:endParaRPr lang="en-NZ" dirty="0"/>
          </a:p>
          <a:p>
            <a:pPr marL="819150" lvl="2" indent="0">
              <a:buNone/>
            </a:pPr>
            <a:r>
              <a:rPr lang="en-NZ" dirty="0" smtClean="0"/>
              <a:t>if target is at position:  exit with “found”</a:t>
            </a:r>
          </a:p>
          <a:p>
            <a:pPr marL="819150" lvl="2" indent="0">
              <a:buNone/>
            </a:pPr>
            <a:r>
              <a:rPr lang="en-AU" dirty="0" smtClean="0"/>
              <a:t>if target &lt; item at position: upper = position-1</a:t>
            </a:r>
          </a:p>
          <a:p>
            <a:pPr marL="819150" lvl="2" indent="0">
              <a:buNone/>
            </a:pPr>
            <a:r>
              <a:rPr lang="en-AU" dirty="0" smtClean="0"/>
              <a:t>if target &gt; item at position:  lower = position + 1</a:t>
            </a:r>
          </a:p>
          <a:p>
            <a:pPr marL="411163" lvl="1" indent="0">
              <a:buNone/>
            </a:pPr>
            <a:r>
              <a:rPr lang="en-AU" dirty="0" smtClean="0"/>
              <a:t>exit with “not found”</a:t>
            </a: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92953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Searching in a list.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Interpolation Search for target item</a:t>
            </a:r>
          </a:p>
          <a:p>
            <a:pPr marL="411163" lvl="1" indent="0">
              <a:buNone/>
            </a:pPr>
            <a:r>
              <a:rPr lang="en-NZ" dirty="0" smtClean="0"/>
              <a:t>lower  </a:t>
            </a:r>
            <a:r>
              <a:rPr lang="en-NZ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←</a:t>
            </a:r>
            <a:r>
              <a:rPr lang="en-NZ" dirty="0" smtClean="0"/>
              <a:t> 1,    upper </a:t>
            </a:r>
            <a:r>
              <a:rPr lang="en-NZ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←</a:t>
            </a:r>
            <a:r>
              <a:rPr lang="en-NZ" dirty="0" smtClean="0"/>
              <a:t> 300, </a:t>
            </a:r>
          </a:p>
          <a:p>
            <a:pPr marL="411163" lvl="1" indent="0">
              <a:buNone/>
            </a:pPr>
            <a:r>
              <a:rPr lang="en-NZ" dirty="0" smtClean="0"/>
              <a:t>while (lower </a:t>
            </a:r>
            <a:r>
              <a:rPr lang="en-NZ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≤ upper)</a:t>
            </a:r>
          </a:p>
          <a:p>
            <a:pPr marL="819150" lvl="2" indent="0">
              <a:buNone/>
            </a:pPr>
            <a:r>
              <a:rPr lang="en-AU" dirty="0" smtClean="0"/>
              <a:t>position </a:t>
            </a:r>
            <a:r>
              <a:rPr lang="en-A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← compute estimate of position of target based on</a:t>
            </a:r>
          </a:p>
          <a:p>
            <a:pPr marL="819150" lvl="2" indent="0">
              <a:buNone/>
            </a:pPr>
            <a:r>
              <a:rPr lang="en-A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A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   items at lower and upper</a:t>
            </a:r>
            <a:endParaRPr lang="en-NZ" dirty="0" smtClean="0"/>
          </a:p>
          <a:p>
            <a:pPr marL="819150" lvl="2" indent="0">
              <a:buNone/>
            </a:pPr>
            <a:r>
              <a:rPr lang="en-NZ" dirty="0" smtClean="0"/>
              <a:t>if target = item at position:  exit with “found”</a:t>
            </a:r>
          </a:p>
          <a:p>
            <a:pPr marL="819150" lvl="2" indent="0">
              <a:buNone/>
            </a:pPr>
            <a:r>
              <a:rPr lang="en-AU" dirty="0" smtClean="0"/>
              <a:t>if target &lt; item at position: upper = position-1</a:t>
            </a:r>
          </a:p>
          <a:p>
            <a:pPr marL="819150" lvl="2" indent="0">
              <a:buNone/>
            </a:pPr>
            <a:r>
              <a:rPr lang="en-AU" dirty="0" smtClean="0"/>
              <a:t>if target &gt; item at position:  lower = position + 1</a:t>
            </a:r>
          </a:p>
          <a:p>
            <a:pPr marL="411163" lvl="1" indent="0">
              <a:buNone/>
            </a:pPr>
            <a:r>
              <a:rPr lang="en-AU" dirty="0" smtClean="0"/>
              <a:t>exit with “not found”</a:t>
            </a:r>
          </a:p>
          <a:p>
            <a:pPr marL="411163" lvl="1" indent="0">
              <a:buNone/>
            </a:pPr>
            <a:endParaRPr lang="en-AU" dirty="0"/>
          </a:p>
          <a:p>
            <a:pPr marL="411163" lvl="1" indent="0">
              <a:buNone/>
            </a:pPr>
            <a:endParaRPr lang="en-AU" dirty="0" smtClean="0"/>
          </a:p>
          <a:p>
            <a:pPr marL="411163" lvl="1" indent="0">
              <a:buNone/>
            </a:pPr>
            <a:r>
              <a:rPr lang="en-AU" dirty="0" smtClean="0"/>
              <a:t>fraction </a:t>
            </a:r>
            <a:r>
              <a:rPr lang="en-A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←</a:t>
            </a:r>
            <a:r>
              <a:rPr lang="en-AU" dirty="0" smtClean="0"/>
              <a:t> (target – </a:t>
            </a:r>
            <a:r>
              <a:rPr lang="en-AU" dirty="0" err="1" smtClean="0"/>
              <a:t>item@lower</a:t>
            </a:r>
            <a:r>
              <a:rPr lang="en-AU" dirty="0" smtClean="0"/>
              <a:t>)/(</a:t>
            </a:r>
            <a:r>
              <a:rPr lang="en-AU" dirty="0" err="1" smtClean="0"/>
              <a:t>item@upper</a:t>
            </a:r>
            <a:r>
              <a:rPr lang="en-AU" dirty="0" smtClean="0"/>
              <a:t> – </a:t>
            </a:r>
            <a:r>
              <a:rPr lang="en-AU" dirty="0" err="1" smtClean="0"/>
              <a:t>item@lower</a:t>
            </a:r>
            <a:r>
              <a:rPr lang="en-AU" dirty="0" smtClean="0"/>
              <a:t>) </a:t>
            </a:r>
          </a:p>
          <a:p>
            <a:pPr marL="411163" lvl="1" indent="0">
              <a:buNone/>
            </a:pPr>
            <a:r>
              <a:rPr lang="en-AU" dirty="0" smtClean="0"/>
              <a:t>position </a:t>
            </a:r>
            <a:r>
              <a:rPr lang="en-A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← lower + fraction ∗ (upper-lower)</a:t>
            </a: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101084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 list of items?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algorithm did you use?</a:t>
            </a:r>
          </a:p>
          <a:p>
            <a:pPr lvl="1"/>
            <a:r>
              <a:rPr lang="en-US" dirty="0" smtClean="0"/>
              <a:t>Insertion Sort</a:t>
            </a:r>
          </a:p>
          <a:p>
            <a:pPr lvl="2"/>
            <a:r>
              <a:rPr lang="en-US" dirty="0" smtClean="0"/>
              <a:t>insert each item in turn into its right place in the growing list</a:t>
            </a:r>
          </a:p>
          <a:p>
            <a:pPr lvl="1"/>
            <a:r>
              <a:rPr lang="en-US" dirty="0" smtClean="0"/>
              <a:t>Selection Sort</a:t>
            </a:r>
          </a:p>
          <a:p>
            <a:pPr lvl="2"/>
            <a:r>
              <a:rPr lang="en-US" dirty="0" smtClean="0"/>
              <a:t>Repeatedly find the smallest (or largest) and put it next in the sorted list</a:t>
            </a:r>
          </a:p>
          <a:p>
            <a:pPr lvl="1"/>
            <a:r>
              <a:rPr lang="en-US" dirty="0" smtClean="0"/>
              <a:t>Radix Sort</a:t>
            </a:r>
          </a:p>
          <a:p>
            <a:pPr lvl="2"/>
            <a:r>
              <a:rPr lang="en-US" dirty="0" smtClean="0"/>
              <a:t>Put items in piles based on the first letter</a:t>
            </a:r>
          </a:p>
          <a:p>
            <a:pPr lvl="2"/>
            <a:r>
              <a:rPr lang="en-US" dirty="0" smtClean="0"/>
              <a:t>Sort each pile </a:t>
            </a:r>
          </a:p>
          <a:p>
            <a:pPr lvl="1"/>
            <a:r>
              <a:rPr lang="en-US" dirty="0" smtClean="0"/>
              <a:t>Quick Sort</a:t>
            </a:r>
          </a:p>
          <a:p>
            <a:pPr lvl="2"/>
            <a:r>
              <a:rPr lang="en-US" dirty="0" smtClean="0"/>
              <a:t>Separate into lists of the smaller items and larger items, </a:t>
            </a:r>
            <a:br>
              <a:rPr lang="en-US" dirty="0" smtClean="0"/>
            </a:br>
            <a:r>
              <a:rPr lang="en-US" dirty="0" smtClean="0"/>
              <a:t>(by comparing each item to the first item – “pivot”)</a:t>
            </a:r>
          </a:p>
          <a:p>
            <a:pPr lvl="2"/>
            <a:r>
              <a:rPr lang="en-US" dirty="0" smtClean="0"/>
              <a:t>Sort each list</a:t>
            </a:r>
          </a:p>
          <a:p>
            <a:pPr lvl="1"/>
            <a:r>
              <a:rPr lang="en-US" dirty="0" smtClean="0"/>
              <a:t>Merge Sort</a:t>
            </a:r>
          </a:p>
          <a:p>
            <a:pPr lvl="2"/>
            <a:r>
              <a:rPr lang="en-US" dirty="0" smtClean="0"/>
              <a:t>Lay out items as a sequence of of one item lists</a:t>
            </a:r>
          </a:p>
          <a:p>
            <a:pPr lvl="2"/>
            <a:r>
              <a:rPr lang="en-US" dirty="0" smtClean="0"/>
              <a:t>Repeatedly merge adjacent lists into larger lists.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2004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it matter which you use?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6159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a string in text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string  “T A N D W H A”  in the text.</a:t>
            </a:r>
          </a:p>
          <a:p>
            <a:pPr marL="0" indent="0">
              <a:buNone/>
            </a:pPr>
            <a:r>
              <a:rPr lang="en-US" dirty="0" smtClean="0"/>
              <a:t>                           </a:t>
            </a:r>
          </a:p>
          <a:p>
            <a:pPr lvl="1"/>
            <a:r>
              <a:rPr lang="en-US" dirty="0" smtClean="0"/>
              <a:t>Remember, the computer can only look at one character in the text at a time!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How did you do it?</a:t>
            </a:r>
          </a:p>
          <a:p>
            <a:pPr lvl="1"/>
            <a:r>
              <a:rPr lang="en-US" dirty="0" smtClean="0"/>
              <a:t>Can we do it faster?</a:t>
            </a:r>
          </a:p>
          <a:p>
            <a:pPr lvl="1"/>
            <a:r>
              <a:rPr lang="en-US" dirty="0" smtClean="0"/>
              <a:t>Simplified Boyer-Moore Algorithm:</a:t>
            </a:r>
          </a:p>
          <a:p>
            <a:pPr marL="1196975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Key idea:  search from the END of the string</a:t>
            </a:r>
            <a:br>
              <a:rPr lang="en-US" dirty="0" smtClean="0"/>
            </a:br>
            <a:r>
              <a:rPr lang="en-US" dirty="0" smtClean="0"/>
              <a:t>if there is a mismatch, you can jump ahead</a:t>
            </a:r>
          </a:p>
          <a:p>
            <a:pPr marL="1196975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Doesn’t even look at every character in the text once!</a:t>
            </a:r>
          </a:p>
          <a:p>
            <a:pPr marL="1196975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Needs a “jump” table to say how far to move.</a:t>
            </a:r>
          </a:p>
          <a:p>
            <a:pPr marL="1196975" lvl="2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46088" lvl="1" indent="0">
              <a:buNone/>
            </a:pP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4211643" y="1282751"/>
            <a:ext cx="2222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7   6    5     4    3     2     1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25906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Boyer-Moore Algorithm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string  “T A N D W H A”  in the text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 H E N A L I C E H A D A H A T A N D W H A T A H A T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1703513" y="2967336"/>
            <a:ext cx="2194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 A N D W H A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549838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21875 -0.0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3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Boyer-Moore Algorithm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“jump” table:                     “</a:t>
            </a:r>
            <a:r>
              <a:rPr lang="en-US" dirty="0"/>
              <a:t>T A N D W H A”  </a:t>
            </a:r>
            <a:endParaRPr lang="en-US" dirty="0" smtClean="0"/>
          </a:p>
          <a:p>
            <a:pPr marL="446088" lvl="1" indent="0">
              <a:buNone/>
            </a:pPr>
            <a:endParaRPr lang="en-US" dirty="0" smtClean="0"/>
          </a:p>
          <a:p>
            <a:pPr marL="373063" lvl="1" indent="0">
              <a:buNone/>
            </a:pPr>
            <a:r>
              <a:rPr lang="en-US" dirty="0" err="1" smtClean="0"/>
              <a:t>textpos</a:t>
            </a:r>
            <a:r>
              <a:rPr lang="en-US" dirty="0" smtClean="0"/>
              <a:t>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←</a:t>
            </a:r>
            <a:r>
              <a:rPr lang="en-US" dirty="0" smtClean="0"/>
              <a:t> 7   (length of string)</a:t>
            </a:r>
          </a:p>
          <a:p>
            <a:pPr marL="373063" lvl="1" indent="0">
              <a:buNone/>
            </a:pPr>
            <a:r>
              <a:rPr lang="en-US" dirty="0" err="1" smtClean="0"/>
              <a:t>stringpos</a:t>
            </a:r>
            <a:r>
              <a:rPr lang="en-US" dirty="0" smtClean="0"/>
              <a:t>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← 0</a:t>
            </a:r>
          </a:p>
          <a:p>
            <a:pPr marL="373063" lvl="1" indent="0">
              <a:buNone/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while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textpos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≤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end of text</a:t>
            </a:r>
          </a:p>
          <a:p>
            <a:pPr marL="781050" lvl="2" indent="0">
              <a:buNone/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jump ← look up character at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textpos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the table</a:t>
            </a:r>
          </a:p>
          <a:p>
            <a:pPr marL="781050" lvl="2" indent="0">
              <a:buNone/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while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stringpos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&lt; length of string</a:t>
            </a:r>
          </a:p>
          <a:p>
            <a:pPr marL="1189038" lvl="3" indent="0">
              <a:buNone/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if text char at (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textpos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stringpos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= string char at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stringpos</a:t>
            </a:r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597025" lvl="4" indent="0">
              <a:buNone/>
            </a:pP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stringpos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←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stringpos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+ 1 </a:t>
            </a:r>
          </a:p>
          <a:p>
            <a:pPr marL="1189038" lvl="3" indent="0">
              <a:buNone/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else</a:t>
            </a:r>
          </a:p>
          <a:p>
            <a:pPr marL="1597025" lvl="4" indent="0">
              <a:buNone/>
            </a:pP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stringpos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← 0</a:t>
            </a:r>
          </a:p>
          <a:p>
            <a:pPr marL="1597025" lvl="4" indent="0">
              <a:buNone/>
            </a:pP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textpos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←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textpos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+ jump</a:t>
            </a:r>
          </a:p>
          <a:p>
            <a:pPr marL="1597025" lvl="4" indent="0">
              <a:buNone/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 back to outer loop </a:t>
            </a:r>
          </a:p>
          <a:p>
            <a:pPr marL="781050" lvl="2" indent="0">
              <a:buNone/>
            </a:pPr>
            <a:r>
              <a:rPr lang="en-US" dirty="0" smtClean="0"/>
              <a:t>exit with “found”</a:t>
            </a:r>
          </a:p>
          <a:p>
            <a:pPr marL="373063" lvl="1" indent="0">
              <a:buNone/>
            </a:pPr>
            <a:r>
              <a:rPr lang="en-US" dirty="0" smtClean="0"/>
              <a:t>exit with “not found”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9142273" y="1196753"/>
            <a:ext cx="939681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363538" algn="l"/>
              </a:tabLst>
            </a:pPr>
            <a:r>
              <a:rPr lang="en-US" sz="2000" dirty="0"/>
              <a:t>A:  5 </a:t>
            </a:r>
          </a:p>
          <a:p>
            <a:pPr>
              <a:tabLst>
                <a:tab pos="363538" algn="l"/>
              </a:tabLst>
            </a:pPr>
            <a:r>
              <a:rPr lang="en-US" sz="2000" dirty="0"/>
              <a:t>D: 	3</a:t>
            </a:r>
          </a:p>
          <a:p>
            <a:pPr>
              <a:tabLst>
                <a:tab pos="363538" algn="l"/>
              </a:tabLst>
            </a:pPr>
            <a:r>
              <a:rPr lang="en-US" sz="2000" dirty="0"/>
              <a:t>H: 	1</a:t>
            </a:r>
          </a:p>
          <a:p>
            <a:pPr>
              <a:tabLst>
                <a:tab pos="363538" algn="l"/>
              </a:tabLst>
            </a:pPr>
            <a:r>
              <a:rPr lang="en-US" sz="2000" dirty="0"/>
              <a:t>N: 	4</a:t>
            </a:r>
          </a:p>
          <a:p>
            <a:pPr>
              <a:tabLst>
                <a:tab pos="363538" algn="l"/>
              </a:tabLst>
            </a:pPr>
            <a:r>
              <a:rPr lang="en-US" sz="2000" dirty="0"/>
              <a:t>T:  	6</a:t>
            </a:r>
          </a:p>
          <a:p>
            <a:pPr>
              <a:tabLst>
                <a:tab pos="363538" algn="l"/>
              </a:tabLst>
            </a:pPr>
            <a:r>
              <a:rPr lang="en-US" sz="2000" dirty="0"/>
              <a:t>W: 2</a:t>
            </a:r>
          </a:p>
          <a:p>
            <a:pPr>
              <a:tabLst>
                <a:tab pos="363538" algn="l"/>
              </a:tabLst>
            </a:pPr>
            <a:r>
              <a:rPr lang="en-US" sz="2000" dirty="0"/>
              <a:t>else: 7</a:t>
            </a:r>
            <a:endParaRPr lang="en-NZ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672064" y="1321024"/>
            <a:ext cx="2172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6    5     4    3     2     1   0</a:t>
            </a:r>
            <a:endParaRPr lang="en-NZ" dirty="0"/>
          </a:p>
        </p:txBody>
      </p:sp>
      <p:sp>
        <p:nvSpPr>
          <p:cNvPr id="6" name="Freeform 5"/>
          <p:cNvSpPr/>
          <p:nvPr/>
        </p:nvSpPr>
        <p:spPr bwMode="auto">
          <a:xfrm>
            <a:off x="5375921" y="2737114"/>
            <a:ext cx="1973155" cy="2974298"/>
          </a:xfrm>
          <a:custGeom>
            <a:avLst/>
            <a:gdLst>
              <a:gd name="connsiteX0" fmla="*/ 526094 w 1973155"/>
              <a:gd name="connsiteY0" fmla="*/ 2974298 h 2974298"/>
              <a:gd name="connsiteX1" fmla="*/ 1440494 w 1973155"/>
              <a:gd name="connsiteY1" fmla="*/ 2535887 h 2974298"/>
              <a:gd name="connsiteX2" fmla="*/ 1966587 w 1973155"/>
              <a:gd name="connsiteY2" fmla="*/ 1158024 h 2974298"/>
              <a:gd name="connsiteX3" fmla="*/ 1089765 w 1973155"/>
              <a:gd name="connsiteY3" fmla="*/ 143416 h 2974298"/>
              <a:gd name="connsiteX4" fmla="*/ 0 w 1973155"/>
              <a:gd name="connsiteY4" fmla="*/ 30682 h 297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3155" h="2974298">
                <a:moveTo>
                  <a:pt x="526094" y="2974298"/>
                </a:moveTo>
                <a:cubicBezTo>
                  <a:pt x="863253" y="2906448"/>
                  <a:pt x="1200412" y="2838599"/>
                  <a:pt x="1440494" y="2535887"/>
                </a:cubicBezTo>
                <a:cubicBezTo>
                  <a:pt x="1680576" y="2233175"/>
                  <a:pt x="2025042" y="1556769"/>
                  <a:pt x="1966587" y="1158024"/>
                </a:cubicBezTo>
                <a:cubicBezTo>
                  <a:pt x="1908132" y="759279"/>
                  <a:pt x="1417529" y="331306"/>
                  <a:pt x="1089765" y="143416"/>
                </a:cubicBezTo>
                <a:cubicBezTo>
                  <a:pt x="762001" y="-44474"/>
                  <a:pt x="381000" y="-6896"/>
                  <a:pt x="0" y="30682"/>
                </a:cubicBezTo>
              </a:path>
            </a:pathLst>
          </a:cu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8630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Analysing</a:t>
            </a:r>
            <a:r>
              <a:rPr lang="en-US" dirty="0" smtClean="0"/>
              <a:t> Networks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“Spanning Trees”</a:t>
            </a:r>
          </a:p>
          <a:p>
            <a:pPr lvl="1"/>
            <a:r>
              <a:rPr lang="en-US" dirty="0" smtClean="0"/>
              <a:t>How could I connect all these towns by </a:t>
            </a:r>
            <a:r>
              <a:rPr lang="en-US" dirty="0" err="1" smtClean="0"/>
              <a:t>fibre</a:t>
            </a:r>
            <a:r>
              <a:rPr lang="en-US" dirty="0" smtClean="0"/>
              <a:t> optic cables at the minimum cost! </a:t>
            </a:r>
            <a:br>
              <a:rPr lang="en-US" dirty="0" smtClean="0"/>
            </a:br>
            <a:r>
              <a:rPr lang="en-US" dirty="0" smtClean="0"/>
              <a:t>(cost might depend on distance, terrain, and land ownership)</a:t>
            </a:r>
          </a:p>
          <a:p>
            <a:pPr lvl="1"/>
            <a:endParaRPr lang="en-US" dirty="0"/>
          </a:p>
          <a:p>
            <a:r>
              <a:rPr lang="en-US" dirty="0" smtClean="0"/>
              <a:t>Shortest Path from here to there</a:t>
            </a:r>
          </a:p>
          <a:p>
            <a:pPr lvl="1"/>
            <a:r>
              <a:rPr lang="en-US" dirty="0" smtClean="0"/>
              <a:t>How does Google maps find the shortest path in the network of roads?</a:t>
            </a:r>
          </a:p>
          <a:p>
            <a:pPr lvl="1"/>
            <a:r>
              <a:rPr lang="en-US" dirty="0" smtClean="0"/>
              <a:t>How do the NPC’s in games work out where to go?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Lots more “graph” algorithms</a:t>
            </a:r>
          </a:p>
          <a:p>
            <a:pPr lvl="1"/>
            <a:r>
              <a:rPr lang="en-US" dirty="0" smtClean="0"/>
              <a:t>Articulation Points  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critical nodes that would disconnect the network</a:t>
            </a:r>
          </a:p>
          <a:p>
            <a:pPr lvl="1"/>
            <a:r>
              <a:rPr lang="en-US" dirty="0" smtClean="0"/>
              <a:t>Maximum Flow 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given a network of railways/pipes/… with maximum capacities, what is the maximum amount of freight/oil/… that can be pushed through the network from A to B.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4845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02">
  <a:themeElements>
    <a:clrScheme name="2_102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102">
      <a:majorFont>
        <a:latin typeface="Arial Unicode MS"/>
        <a:ea typeface="Arial Unicode MS"/>
        <a:cs typeface="Arial Unicode MS"/>
      </a:majorFont>
      <a:minorFont>
        <a:latin typeface="Arial Unicode MS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CC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2_1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</Template>
  <TotalTime>1122</TotalTime>
  <Words>694</Words>
  <Application>Microsoft Office PowerPoint</Application>
  <PresentationFormat>Widescreen</PresentationFormat>
  <Paragraphs>276</Paragraphs>
  <Slides>13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 Unicode MS</vt:lpstr>
      <vt:lpstr>Arial</vt:lpstr>
      <vt:lpstr>102</vt:lpstr>
      <vt:lpstr>Algorithms</vt:lpstr>
      <vt:lpstr>Searching in a list.</vt:lpstr>
      <vt:lpstr>Searching in a list.</vt:lpstr>
      <vt:lpstr>Sorting a list of items?</vt:lpstr>
      <vt:lpstr>Does it matter which you use?</vt:lpstr>
      <vt:lpstr>Searching for a string in text</vt:lpstr>
      <vt:lpstr>Simplified Boyer-Moore Algorithm</vt:lpstr>
      <vt:lpstr>Simplified Boyer-Moore Algorithm</vt:lpstr>
      <vt:lpstr>Analysing Networks</vt:lpstr>
      <vt:lpstr>Find Minimum Spanning Tree.</vt:lpstr>
      <vt:lpstr>Minimum Spanning Tree</vt:lpstr>
      <vt:lpstr>Find shortest path in graph.</vt:lpstr>
      <vt:lpstr>Shortest Path</vt:lpstr>
    </vt:vector>
  </TitlesOfParts>
  <Company>Victoria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Graphs, Tries, QuadTrees COMP 261    Tutorial 1</dc:title>
  <dc:creator>pondy</dc:creator>
  <cp:lastModifiedBy>Peter Andreae</cp:lastModifiedBy>
  <cp:revision>25</cp:revision>
  <cp:lastPrinted>2014-12-09T06:57:07Z</cp:lastPrinted>
  <dcterms:created xsi:type="dcterms:W3CDTF">2013-07-21T00:11:24Z</dcterms:created>
  <dcterms:modified xsi:type="dcterms:W3CDTF">2014-12-10T08:37:39Z</dcterms:modified>
</cp:coreProperties>
</file>