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85" r:id="rId4"/>
    <p:sldId id="261" r:id="rId5"/>
    <p:sldId id="259" r:id="rId6"/>
    <p:sldId id="263" r:id="rId7"/>
    <p:sldId id="281" r:id="rId8"/>
    <p:sldId id="283" r:id="rId9"/>
    <p:sldId id="264" r:id="rId10"/>
    <p:sldId id="284" r:id="rId11"/>
    <p:sldId id="262" r:id="rId12"/>
    <p:sldId id="277" r:id="rId13"/>
    <p:sldId id="278" r:id="rId14"/>
    <p:sldId id="279" r:id="rId15"/>
    <p:sldId id="280" r:id="rId16"/>
    <p:sldId id="274" r:id="rId17"/>
    <p:sldId id="275" r:id="rId18"/>
    <p:sldId id="276" r:id="rId19"/>
    <p:sldId id="273" r:id="rId20"/>
  </p:sldIdLst>
  <p:sldSz cx="9144000" cy="6858000" type="screen4x3"/>
  <p:notesSz cx="9653588" cy="6642100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891503A3-45B8-3740-A9C6-B06DA92FD69A}">
          <p14:sldIdLst>
            <p14:sldId id="257"/>
            <p14:sldId id="258"/>
            <p14:sldId id="285"/>
            <p14:sldId id="261"/>
            <p14:sldId id="259"/>
            <p14:sldId id="263"/>
            <p14:sldId id="281"/>
            <p14:sldId id="283"/>
            <p14:sldId id="264"/>
            <p14:sldId id="284"/>
            <p14:sldId id="262"/>
            <p14:sldId id="277"/>
            <p14:sldId id="278"/>
            <p14:sldId id="279"/>
            <p14:sldId id="280"/>
            <p14:sldId id="274"/>
            <p14:sldId id="275"/>
            <p14:sldId id="276"/>
            <p14:sldId id="273"/>
          </p14:sldIdLst>
        </p14:section>
        <p14:section name="what" id="{3FCA9636-6D56-734B-B5BB-91258E9E91B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009A75"/>
    <a:srgbClr val="990099"/>
    <a:srgbClr val="009900"/>
    <a:srgbClr val="95600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7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30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68938" y="0"/>
            <a:ext cx="41830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08725"/>
            <a:ext cx="41830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68938" y="6308725"/>
            <a:ext cx="41830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0A070-F87F-44AF-8D53-A3728799BCD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5873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30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68938" y="0"/>
            <a:ext cx="41830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67063" y="498475"/>
            <a:ext cx="3319462" cy="248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3154363"/>
            <a:ext cx="7723188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/>
              <a:t>Click to edit Master text styles</a:t>
            </a:r>
          </a:p>
          <a:p>
            <a:pPr lvl="1"/>
            <a:r>
              <a:rPr lang="en-NZ" noProof="0"/>
              <a:t>Second level</a:t>
            </a:r>
          </a:p>
          <a:p>
            <a:pPr lvl="2"/>
            <a:r>
              <a:rPr lang="en-NZ" noProof="0"/>
              <a:t>Third level</a:t>
            </a:r>
          </a:p>
          <a:p>
            <a:pPr lvl="3"/>
            <a:r>
              <a:rPr lang="en-NZ" noProof="0"/>
              <a:t>Fourth level</a:t>
            </a:r>
          </a:p>
          <a:p>
            <a:pPr lvl="4"/>
            <a:r>
              <a:rPr lang="en-NZ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08725"/>
            <a:ext cx="41830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68938" y="6308725"/>
            <a:ext cx="41830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E2A76E-CDF0-45B2-BB77-2F0AE6C3F3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1221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(16/03/14 10:52) -----</a:t>
            </a:r>
          </a:p>
          <a:p>
            <a:r>
              <a:rPr lang="en-US"/>
              <a:t>WE HAVE BROKEN DOWN A 4 DISC MOVE into</a:t>
            </a:r>
          </a:p>
          <a:p>
            <a:r>
              <a:rPr lang="en-US"/>
              <a:t>two 3 disc moves and a one disc move</a:t>
            </a:r>
          </a:p>
          <a:p>
            <a:r>
              <a:rPr lang="en-US"/>
              <a:t>ALSO</a:t>
            </a:r>
          </a:p>
          <a:p>
            <a:r>
              <a:rPr lang="en-US"/>
              <a:t>we have broken a 3 disc move into </a:t>
            </a:r>
          </a:p>
          <a:p>
            <a:r>
              <a:rPr lang="en-US"/>
              <a:t>      two 2 disc moves and a one disc move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2A76E-CDF0-45B2-BB77-2F0AE6C3F368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82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(16/03/14 10:52) -----</a:t>
            </a:r>
          </a:p>
          <a:p>
            <a:r>
              <a:rPr lang="en-US"/>
              <a:t>WE HAVE BROKEN DOWN A 4 DISC MOVE into</a:t>
            </a:r>
          </a:p>
          <a:p>
            <a:r>
              <a:rPr lang="en-US"/>
              <a:t>two 3 disc moves and a one disc move</a:t>
            </a:r>
          </a:p>
          <a:p>
            <a:r>
              <a:rPr lang="en-US"/>
              <a:t>ALSO</a:t>
            </a:r>
          </a:p>
          <a:p>
            <a:r>
              <a:rPr lang="en-US"/>
              <a:t>we have broken a 3 disc move into </a:t>
            </a:r>
          </a:p>
          <a:p>
            <a:r>
              <a:rPr lang="en-US"/>
              <a:t>      two 2 disc moves and a one disc move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2A76E-CDF0-45B2-BB77-2F0AE6C3F368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981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476250"/>
            <a:ext cx="8785225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489825" cy="1593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spcAft>
                <a:spcPct val="30000"/>
              </a:spcAft>
              <a:defRPr/>
            </a:pPr>
            <a:r>
              <a:rPr lang="en-NZ" sz="2800" b="1" dirty="0">
                <a:solidFill>
                  <a:schemeClr val="accent2"/>
                </a:solidFill>
                <a:latin typeface="Arial Unicode MS" pitchFamily="34" charset="-128"/>
              </a:rPr>
              <a:t>David</a:t>
            </a:r>
            <a:r>
              <a:rPr lang="en-NZ" sz="2800" b="1" baseline="0" dirty="0">
                <a:solidFill>
                  <a:schemeClr val="accent2"/>
                </a:solidFill>
                <a:latin typeface="Arial Unicode MS" pitchFamily="34" charset="-128"/>
              </a:rPr>
              <a:t> Streader</a:t>
            </a:r>
            <a:endParaRPr lang="en-NZ" sz="2800" b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40000"/>
              </a:spcBef>
              <a:spcAft>
                <a:spcPct val="30000"/>
              </a:spcAft>
              <a:defRPr/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Computer Science</a:t>
            </a:r>
          </a:p>
          <a:p>
            <a:pPr algn="ctr">
              <a:spcBef>
                <a:spcPct val="40000"/>
              </a:spcBef>
              <a:spcAft>
                <a:spcPct val="30000"/>
              </a:spcAft>
              <a:defRPr/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Victoria University of Wellington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9388" y="6092825"/>
            <a:ext cx="8785225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41484" y="6381750"/>
            <a:ext cx="4765713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rIns="0"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rgbClr val="3333CC"/>
                </a:solidFill>
              </a:rPr>
              <a:t>Copyright: David Streader, Victoria University of Wellington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59563" y="6381750"/>
            <a:ext cx="7921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Box 3"/>
          <p:cNvSpPr txBox="1"/>
          <p:nvPr userDrawn="1"/>
        </p:nvSpPr>
        <p:spPr>
          <a:xfrm>
            <a:off x="7596336" y="6525344"/>
            <a:ext cx="108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©</a:t>
            </a:r>
            <a:r>
              <a:rPr lang="en-US" sz="1200" baseline="0" dirty="0">
                <a:solidFill>
                  <a:srgbClr val="0000FF"/>
                </a:solidFill>
              </a:rPr>
              <a:t> </a:t>
            </a:r>
            <a:r>
              <a:rPr lang="en-US" sz="1200" baseline="0" dirty="0" err="1">
                <a:solidFill>
                  <a:srgbClr val="0000FF"/>
                </a:solidFill>
              </a:rPr>
              <a:t>D.Streader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150" y="981075"/>
            <a:ext cx="87757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text styles</a:t>
            </a:r>
          </a:p>
          <a:p>
            <a:pPr lvl="1"/>
            <a:r>
              <a:rPr lang="en-NZ"/>
              <a:t>Second level</a:t>
            </a:r>
          </a:p>
          <a:p>
            <a:pPr lvl="2"/>
            <a:r>
              <a:rPr lang="en-NZ"/>
              <a:t>Third level</a:t>
            </a:r>
          </a:p>
          <a:p>
            <a:pPr lvl="3"/>
            <a:r>
              <a:rPr lang="en-NZ"/>
              <a:t>Fourth level</a:t>
            </a:r>
          </a:p>
          <a:p>
            <a:pPr lvl="4"/>
            <a:r>
              <a:rPr lang="en-NZ"/>
              <a:t>Fifth level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TextBox 6"/>
          <p:cNvSpPr txBox="1"/>
          <p:nvPr userDrawn="1"/>
        </p:nvSpPr>
        <p:spPr>
          <a:xfrm>
            <a:off x="7559675" y="0"/>
            <a:ext cx="157493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NZ" dirty="0">
                <a:solidFill>
                  <a:schemeClr val="accent6"/>
                </a:solidFill>
              </a:rPr>
              <a:t>COMP 112  6: </a:t>
            </a:r>
            <a:fld id="{03193454-DF65-4482-A5C1-4A0453ECD435}" type="slidenum">
              <a:rPr lang="en-NZ">
                <a:solidFill>
                  <a:schemeClr val="accent6"/>
                </a:solidFill>
              </a:rPr>
              <a:pPr>
                <a:defRPr/>
              </a:pPr>
              <a:t>‹#›</a:t>
            </a:fld>
            <a:endParaRPr lang="en-NZ" dirty="0">
              <a:solidFill>
                <a:schemeClr val="accent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2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1936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47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557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637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3209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NZ" dirty="0"/>
              <a:t>Recursion</a:t>
            </a:r>
            <a:br>
              <a:rPr lang="en-NZ" dirty="0"/>
            </a:br>
            <a:r>
              <a:rPr lang="en-NZ" dirty="0"/>
              <a:t> </a:t>
            </a:r>
            <a:r>
              <a:rPr lang="en-NZ" sz="2400" dirty="0"/>
              <a:t>COMP 112  2018T1   #6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06A9-D620-8444-BA2F-C5B05595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then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E1A11-8CA8-7244-A914-FE767C36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not written a line of code</a:t>
            </a:r>
          </a:p>
          <a:p>
            <a:r>
              <a:rPr lang="en-US" dirty="0"/>
              <a:t>But we think we have a solution</a:t>
            </a:r>
          </a:p>
          <a:p>
            <a:endParaRPr lang="en-US" dirty="0"/>
          </a:p>
          <a:p>
            <a:r>
              <a:rPr lang="en-US" dirty="0"/>
              <a:t>Coding  our solution will either:</a:t>
            </a:r>
          </a:p>
          <a:p>
            <a:pPr marL="830263" lvl="1" indent="-457200">
              <a:buFont typeface="+mj-lt"/>
              <a:buAutoNum type="arabicPeriod"/>
            </a:pPr>
            <a:r>
              <a:rPr lang="en-US" dirty="0"/>
              <a:t>Give us confidence in out problem solving ability</a:t>
            </a:r>
          </a:p>
          <a:p>
            <a:pPr marL="830263" lvl="1" indent="-457200">
              <a:buFont typeface="+mj-lt"/>
              <a:buAutoNum type="arabicPeriod"/>
            </a:pPr>
            <a:r>
              <a:rPr lang="en-US" dirty="0"/>
              <a:t>Improve our understanding of the problem</a:t>
            </a:r>
          </a:p>
          <a:p>
            <a:endParaRPr lang="en-US" dirty="0"/>
          </a:p>
          <a:p>
            <a:r>
              <a:rPr lang="en-US" dirty="0"/>
              <a:t>Just hacking a solution means we learn little or nothing.</a:t>
            </a:r>
          </a:p>
        </p:txBody>
      </p:sp>
    </p:spTree>
    <p:extLst>
      <p:ext uri="{BB962C8B-B14F-4D97-AF65-F5344CB8AC3E}">
        <p14:creationId xmlns:p14="http://schemas.microsoft.com/office/powerpoint/2010/main" val="240496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077200" cy="838200"/>
          </a:xfrm>
        </p:spPr>
        <p:txBody>
          <a:bodyPr/>
          <a:lstStyle/>
          <a:p>
            <a:r>
              <a:rPr lang="en-US" dirty="0"/>
              <a:t>Towers of Hanoi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problem can be </a:t>
            </a:r>
            <a:r>
              <a:rPr lang="en-US" dirty="0">
                <a:solidFill>
                  <a:srgbClr val="FF0000"/>
                </a:solidFill>
              </a:rPr>
              <a:t>solved in three lines </a:t>
            </a:r>
            <a:r>
              <a:rPr lang="en-US" dirty="0"/>
              <a:t>of recursive code.</a:t>
            </a:r>
          </a:p>
          <a:p>
            <a:pPr marL="0" indent="0" algn="ctr">
              <a:buNone/>
            </a:pPr>
            <a:r>
              <a:rPr lang="en-US" dirty="0"/>
              <a:t>Plus a lot of boiler plate.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the only method that actually moves any disc is </a:t>
            </a:r>
            <a:r>
              <a:rPr lang="en-US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moveonedisc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();</a:t>
            </a:r>
          </a:p>
          <a:p>
            <a:r>
              <a:rPr lang="en-US" dirty="0"/>
              <a:t>Method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move()</a:t>
            </a:r>
            <a:r>
              <a:rPr lang="en-US" dirty="0"/>
              <a:t> sets up when </a:t>
            </a:r>
            <a:r>
              <a:rPr lang="en-US" dirty="0" err="1">
                <a:solidFill>
                  <a:schemeClr val="accent2"/>
                </a:solidFill>
                <a:latin typeface="American Typewriter Condensed"/>
              </a:rPr>
              <a:t>moveonedisc</a:t>
            </a:r>
            <a:r>
              <a:rPr lang="en-US" dirty="0">
                <a:solidFill>
                  <a:schemeClr val="accent2"/>
                </a:solidFill>
                <a:latin typeface="American Typewriter Condensed"/>
              </a:rPr>
              <a:t>()</a:t>
            </a:r>
            <a:r>
              <a:rPr lang="en-US" dirty="0"/>
              <a:t>is called.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HanoiCo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235200"/>
            <a:ext cx="72771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96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 for design and speed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" y="1916832"/>
            <a:ext cx="8775700" cy="4941168"/>
          </a:xfrm>
        </p:spPr>
        <p:txBody>
          <a:bodyPr/>
          <a:lstStyle/>
          <a:p>
            <a:pPr marL="830263" lvl="1" indent="-457200">
              <a:buFont typeface="+mj-lt"/>
              <a:buAutoNum type="arabicPeriod"/>
            </a:pPr>
            <a:r>
              <a:rPr lang="en-US" sz="3200" dirty="0"/>
              <a:t>Hanoi   recursion for easy of design</a:t>
            </a:r>
          </a:p>
          <a:p>
            <a:pPr marL="830263" lvl="1" indent="-457200">
              <a:buFont typeface="+mj-lt"/>
              <a:buAutoNum type="arabicPeriod"/>
            </a:pPr>
            <a:r>
              <a:rPr lang="en-US" sz="3200" dirty="0"/>
              <a:t>Sorting  recursion for speed</a:t>
            </a:r>
          </a:p>
        </p:txBody>
      </p:sp>
    </p:spTree>
    <p:extLst>
      <p:ext uri="{BB962C8B-B14F-4D97-AF65-F5344CB8AC3E}">
        <p14:creationId xmlns:p14="http://schemas.microsoft.com/office/powerpoint/2010/main" val="154558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 notation - Order 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 array with n elements The algorithm to:</a:t>
            </a:r>
          </a:p>
          <a:p>
            <a:r>
              <a:rPr lang="en-US" dirty="0"/>
              <a:t>read each element one at a time is  </a:t>
            </a:r>
            <a:r>
              <a:rPr lang="en-US" sz="2800" dirty="0">
                <a:solidFill>
                  <a:srgbClr val="0000FF"/>
                </a:solidFill>
              </a:rPr>
              <a:t>O(n)</a:t>
            </a:r>
          </a:p>
          <a:p>
            <a:r>
              <a:rPr lang="en-US" dirty="0"/>
              <a:t>read each element and then for each element read each element again is </a:t>
            </a:r>
            <a:r>
              <a:rPr lang="en-US" sz="2800" dirty="0">
                <a:solidFill>
                  <a:srgbClr val="0000FF"/>
                </a:solidFill>
              </a:rPr>
              <a:t>O(n</a:t>
            </a:r>
            <a:r>
              <a:rPr lang="en-US" sz="2800" baseline="30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As </a:t>
            </a:r>
            <a:r>
              <a:rPr lang="en-US" sz="2800" dirty="0">
                <a:solidFill>
                  <a:srgbClr val="0000FF"/>
                </a:solidFill>
              </a:rPr>
              <a:t>n</a:t>
            </a:r>
            <a:r>
              <a:rPr lang="en-US" dirty="0"/>
              <a:t> becomes large </a:t>
            </a:r>
            <a:r>
              <a:rPr lang="en-US" sz="2800" dirty="0">
                <a:solidFill>
                  <a:srgbClr val="0000FF"/>
                </a:solidFill>
              </a:rPr>
              <a:t>n</a:t>
            </a:r>
            <a:r>
              <a:rPr lang="en-US" sz="2800" baseline="30000" dirty="0">
                <a:solidFill>
                  <a:srgbClr val="0000FF"/>
                </a:solidFill>
              </a:rPr>
              <a:t>2</a:t>
            </a:r>
            <a:r>
              <a:rPr lang="en-US" dirty="0"/>
              <a:t> becomes very very large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4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Size  - Big 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2D square array with n cells on each side.</a:t>
            </a:r>
          </a:p>
          <a:p>
            <a:endParaRPr lang="en-US" dirty="0"/>
          </a:p>
          <a:p>
            <a:r>
              <a:rPr lang="en-US" dirty="0"/>
              <a:t>Adding the elements in each of the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/>
              <a:t> cells requires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/>
              <a:t> additions.  </a:t>
            </a:r>
          </a:p>
          <a:p>
            <a:pPr marL="0" indent="0">
              <a:buNone/>
            </a:pPr>
            <a:r>
              <a:rPr lang="en-US" dirty="0"/>
              <a:t>                complexity </a:t>
            </a:r>
            <a:r>
              <a:rPr lang="en-US" dirty="0">
                <a:solidFill>
                  <a:srgbClr val="FF0000"/>
                </a:solidFill>
              </a:rPr>
              <a:t>O(n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order  n</a:t>
            </a:r>
            <a:r>
              <a:rPr lang="en-US" baseline="30000" dirty="0">
                <a:solidFill>
                  <a:srgbClr val="FF0000"/>
                </a:solidFill>
              </a:rPr>
              <a:t>2”</a:t>
            </a:r>
          </a:p>
          <a:p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Adding the cells in the top right triangle cells requires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/2</a:t>
            </a:r>
            <a:r>
              <a:rPr lang="en-US" dirty="0"/>
              <a:t> additions. If further you add one row of cells you have performed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/2+n</a:t>
            </a:r>
            <a:r>
              <a:rPr lang="en-US" dirty="0"/>
              <a:t> additions. </a:t>
            </a:r>
          </a:p>
          <a:p>
            <a:pPr marL="0" indent="0">
              <a:buNone/>
            </a:pPr>
            <a:r>
              <a:rPr lang="en-US" dirty="0"/>
              <a:t>                 complexity </a:t>
            </a:r>
            <a:r>
              <a:rPr lang="en-US" dirty="0">
                <a:solidFill>
                  <a:srgbClr val="FF0000"/>
                </a:solidFill>
              </a:rPr>
              <a:t>O(n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order  n</a:t>
            </a:r>
            <a:r>
              <a:rPr lang="en-US" baseline="30000" dirty="0">
                <a:solidFill>
                  <a:srgbClr val="FF0000"/>
                </a:solidFill>
              </a:rPr>
              <a:t>2”</a:t>
            </a:r>
          </a:p>
          <a:p>
            <a:r>
              <a:rPr lang="en-US" dirty="0"/>
              <a:t>We ignore both the </a:t>
            </a:r>
          </a:p>
          <a:p>
            <a:pPr marL="2092325" lvl="4" indent="-457200">
              <a:buFont typeface="+mj-lt"/>
              <a:buAutoNum type="arabicPeriod"/>
            </a:pPr>
            <a:r>
              <a:rPr lang="en-US" sz="2400" dirty="0"/>
              <a:t>   constants </a:t>
            </a:r>
            <a:r>
              <a:rPr lang="en-US" sz="2400" dirty="0">
                <a:solidFill>
                  <a:srgbClr val="0000FF"/>
                </a:solidFill>
              </a:rPr>
              <a:t>½</a:t>
            </a:r>
            <a:r>
              <a:rPr lang="en-US" sz="2400" dirty="0"/>
              <a:t>  </a:t>
            </a:r>
          </a:p>
          <a:p>
            <a:pPr marL="2092325" lvl="4" indent="-457200">
              <a:buFont typeface="+mj-lt"/>
              <a:buAutoNum type="arabicPeriod"/>
            </a:pPr>
            <a:r>
              <a:rPr lang="en-US" sz="2400" dirty="0"/>
              <a:t>   lower order factors  </a:t>
            </a:r>
            <a:r>
              <a:rPr lang="en-US" sz="2400" dirty="0">
                <a:solidFill>
                  <a:srgbClr val="0000FF"/>
                </a:solidFill>
              </a:rPr>
              <a:t>+n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11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for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75700" cy="5876925"/>
          </a:xfrm>
        </p:spPr>
        <p:txBody>
          <a:bodyPr/>
          <a:lstStyle/>
          <a:p>
            <a:r>
              <a:rPr lang="en-US" dirty="0"/>
              <a:t>Find an element in a </a:t>
            </a:r>
            <a:r>
              <a:rPr lang="en-US" b="1" dirty="0"/>
              <a:t>sorted list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size n</a:t>
            </a:r>
            <a:r>
              <a:rPr lang="en-US" dirty="0"/>
              <a:t>   </a:t>
            </a:r>
          </a:p>
          <a:p>
            <a:r>
              <a:rPr lang="en-US" dirty="0"/>
              <a:t>Look at each element in turn until you find the element.</a:t>
            </a:r>
          </a:p>
          <a:p>
            <a:pPr marL="0" indent="0">
              <a:buNone/>
            </a:pPr>
            <a:r>
              <a:rPr lang="en-US" dirty="0"/>
              <a:t>                       complexity </a:t>
            </a:r>
            <a:r>
              <a:rPr lang="en-US" dirty="0">
                <a:solidFill>
                  <a:srgbClr val="FF0000"/>
                </a:solidFill>
              </a:rPr>
              <a:t>O(n)</a:t>
            </a:r>
            <a:r>
              <a:rPr lang="en-US" dirty="0"/>
              <a:t>  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Divide the list into two parts and search one of the shorter lists. Which depends on the value at the split.</a:t>
            </a:r>
          </a:p>
          <a:p>
            <a:r>
              <a:rPr lang="en-US" dirty="0"/>
              <a:t>Do this  recursively until there is one element. </a:t>
            </a:r>
          </a:p>
          <a:p>
            <a:r>
              <a:rPr lang="en-US" dirty="0"/>
              <a:t>How many recursive calls can you make?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n = (1/2)</a:t>
            </a:r>
            <a:r>
              <a:rPr lang="en-US" sz="3200" baseline="30000" dirty="0">
                <a:solidFill>
                  <a:srgbClr val="FF0000"/>
                </a:solidFill>
              </a:rPr>
              <a:t>r</a:t>
            </a:r>
            <a:r>
              <a:rPr lang="en-US" sz="3200" dirty="0"/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log(n) = r </a:t>
            </a:r>
            <a:endParaRPr lang="en-US" baseline="30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/>
              <a:t>complexity </a:t>
            </a:r>
            <a:r>
              <a:rPr lang="en-US" dirty="0">
                <a:solidFill>
                  <a:srgbClr val="FF0000"/>
                </a:solidFill>
              </a:rPr>
              <a:t>O(log(n))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this </a:t>
            </a:r>
            <a:r>
              <a:rPr lang="en-US" dirty="0">
                <a:solidFill>
                  <a:srgbClr val="FF0000"/>
                </a:solidFill>
              </a:rPr>
              <a:t>log(n)</a:t>
            </a:r>
            <a:r>
              <a:rPr lang="en-US" dirty="0"/>
              <a:t>?</a:t>
            </a:r>
          </a:p>
          <a:p>
            <a:r>
              <a:rPr lang="en-US" dirty="0"/>
              <a:t>How much faster is log(n)/n ?</a:t>
            </a:r>
          </a:p>
        </p:txBody>
      </p:sp>
    </p:spTree>
    <p:extLst>
      <p:ext uri="{BB962C8B-B14F-4D97-AF65-F5344CB8AC3E}">
        <p14:creationId xmlns:p14="http://schemas.microsoft.com/office/powerpoint/2010/main" val="369818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Log(n) for  large n (data sizes)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84150" y="981075"/>
            <a:ext cx="4819898" cy="5876925"/>
          </a:xfrm>
        </p:spPr>
        <p:txBody>
          <a:bodyPr/>
          <a:lstStyle/>
          <a:p>
            <a:r>
              <a:rPr lang="en-US" dirty="0"/>
              <a:t>data with 1,099,511,627,776  elements  can only be split in two 40 times. Recursive call stack depth 40.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O(log(n))  </a:t>
            </a:r>
            <a:r>
              <a:rPr lang="en-US" dirty="0"/>
              <a:t>algorithms become very very much faster than   </a:t>
            </a:r>
            <a:r>
              <a:rPr lang="en-US" dirty="0">
                <a:solidFill>
                  <a:srgbClr val="0000FF"/>
                </a:solidFill>
              </a:rPr>
              <a:t>O(n) </a:t>
            </a:r>
            <a:r>
              <a:rPr lang="en-US" dirty="0"/>
              <a:t>algorithms</a:t>
            </a:r>
          </a:p>
          <a:p>
            <a:endParaRPr lang="en-US" dirty="0"/>
          </a:p>
          <a:p>
            <a:r>
              <a:rPr lang="en-US" dirty="0"/>
              <a:t>This is truly algorithm efficiency that is worth the effort!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recursively splitting a problem in 2 can be VERY efficient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21522"/>
              </p:ext>
            </p:extLst>
          </p:nvPr>
        </p:nvGraphicFramePr>
        <p:xfrm>
          <a:off x="5508104" y="1484784"/>
          <a:ext cx="2448272" cy="504079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58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500" dirty="0"/>
                        <a:t>m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</a:t>
                      </a:r>
                      <a:r>
                        <a:rPr lang="en-US" sz="1500" baseline="30000" dirty="0"/>
                        <a:t>m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4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8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16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32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64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128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256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512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1024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664"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32,768</a:t>
                      </a:r>
                      <a:endParaRPr lang="en-US" sz="1500" dirty="0"/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664"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1,048,576</a:t>
                      </a:r>
                      <a:endParaRPr lang="en-US" sz="1500" dirty="0"/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664"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</a:t>
                      </a:r>
                      <a:r>
                        <a:rPr lang="en-US" sz="1600" dirty="0"/>
                        <a:t>1,073,741,824</a:t>
                      </a:r>
                      <a:endParaRPr lang="en-US" sz="1500" dirty="0"/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664">
                <a:tc>
                  <a:txBody>
                    <a:bodyPr/>
                    <a:lstStyle/>
                    <a:p>
                      <a:r>
                        <a:rPr lang="en-US" sz="1500" dirty="0"/>
                        <a:t>40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1,099,511,627,776</a:t>
                      </a:r>
                      <a:endParaRPr lang="en-US" sz="1500" dirty="0"/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641">
                <a:tc>
                  <a:txBody>
                    <a:bodyPr/>
                    <a:lstStyle/>
                    <a:p>
                      <a:r>
                        <a:rPr lang="en-US" sz="1500" dirty="0"/>
                        <a:t>log n</a:t>
                      </a:r>
                    </a:p>
                  </a:txBody>
                  <a:tcPr marL="77585" marR="77585" marT="38793" marB="387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n</a:t>
                      </a:r>
                    </a:p>
                  </a:txBody>
                  <a:tcPr marL="77585" marR="77585" marT="38793" marB="38793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613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Bubble sort is of complexity </a:t>
            </a:r>
            <a:r>
              <a:rPr lang="en-US" dirty="0">
                <a:solidFill>
                  <a:srgbClr val="0000FF"/>
                </a:solidFill>
              </a:rPr>
              <a:t>O(n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Repeat until no element switched</a:t>
            </a:r>
          </a:p>
          <a:p>
            <a:r>
              <a:rPr lang="en-US" dirty="0"/>
              <a:t> For each element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e=list[</a:t>
            </a:r>
            <a:r>
              <a:rPr lang="en-US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]</a:t>
            </a:r>
            <a:r>
              <a:rPr lang="en-US" dirty="0"/>
              <a:t> in 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list</a:t>
            </a:r>
          </a:p>
          <a:p>
            <a:r>
              <a:rPr lang="en-US" dirty="0"/>
              <a:t>       If 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e=list[i+1] </a:t>
            </a:r>
            <a:r>
              <a:rPr lang="en-US" dirty="0"/>
              <a:t>switch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list[i+1]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Using divide and conquer design a faster </a:t>
            </a:r>
            <a:r>
              <a:rPr lang="en-US" dirty="0">
                <a:solidFill>
                  <a:srgbClr val="0000FF"/>
                </a:solidFill>
              </a:rPr>
              <a:t>O(</a:t>
            </a:r>
            <a:r>
              <a:rPr lang="en-US" dirty="0" err="1">
                <a:solidFill>
                  <a:srgbClr val="0000FF"/>
                </a:solidFill>
              </a:rPr>
              <a:t>nlog</a:t>
            </a:r>
            <a:r>
              <a:rPr lang="en-US" dirty="0">
                <a:solidFill>
                  <a:srgbClr val="0000FF"/>
                </a:solidFill>
              </a:rPr>
              <a:t>(n)) </a:t>
            </a:r>
            <a:r>
              <a:rPr lang="en-US" dirty="0"/>
              <a:t>algorithm!</a:t>
            </a:r>
          </a:p>
          <a:p>
            <a:endParaRPr lang="en-US" dirty="0"/>
          </a:p>
          <a:p>
            <a:r>
              <a:rPr lang="en-US" dirty="0"/>
              <a:t>Merge sort:</a:t>
            </a:r>
          </a:p>
          <a:p>
            <a:r>
              <a:rPr lang="en-US" dirty="0"/>
              <a:t>Recursively split unsorted list into two parts until list is a one element sorted list. Then merge sorted lists and return.</a:t>
            </a:r>
          </a:p>
        </p:txBody>
      </p:sp>
    </p:spTree>
    <p:extLst>
      <p:ext uri="{BB962C8B-B14F-4D97-AF65-F5344CB8AC3E}">
        <p14:creationId xmlns:p14="http://schemas.microsoft.com/office/powerpoint/2010/main" val="815952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(Wikipedia) </a:t>
            </a:r>
          </a:p>
        </p:txBody>
      </p:sp>
      <p:pic>
        <p:nvPicPr>
          <p:cNvPr id="4" name="Content Placeholder 3" descr="MergeSor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749" r="-21749"/>
          <a:stretch>
            <a:fillRect/>
          </a:stretch>
        </p:blipFill>
        <p:spPr>
          <a:xfrm>
            <a:off x="-27236" y="981075"/>
            <a:ext cx="8775700" cy="5876925"/>
          </a:xfrm>
        </p:spPr>
      </p:pic>
      <p:sp>
        <p:nvSpPr>
          <p:cNvPr id="3" name="Rounded Rectangle 2"/>
          <p:cNvSpPr/>
          <p:nvPr/>
        </p:nvSpPr>
        <p:spPr bwMode="auto">
          <a:xfrm>
            <a:off x="7596336" y="764704"/>
            <a:ext cx="1224136" cy="792088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kumimoji="0" lang="en-US" sz="2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 = 8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8388424" y="4077072"/>
            <a:ext cx="432048" cy="612648"/>
          </a:xfrm>
          <a:prstGeom prst="wedgeRoundRectCallout">
            <a:avLst>
              <a:gd name="adj1" fmla="val -351274"/>
              <a:gd name="adj2" fmla="val 238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8388424" y="4941168"/>
            <a:ext cx="432048" cy="612648"/>
          </a:xfrm>
          <a:prstGeom prst="wedgeRoundRectCallout">
            <a:avLst>
              <a:gd name="adj1" fmla="val -571736"/>
              <a:gd name="adj2" fmla="val 1067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8388424" y="5733256"/>
            <a:ext cx="432048" cy="612648"/>
          </a:xfrm>
          <a:prstGeom prst="wedgeRoundRectCallout">
            <a:avLst>
              <a:gd name="adj1" fmla="val -809834"/>
              <a:gd name="adj2" fmla="val 1689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44401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Recursive methods call them selves</a:t>
            </a:r>
          </a:p>
          <a:p>
            <a:r>
              <a:rPr lang="en-US" sz="2800" dirty="0"/>
              <a:t>Recursion can be used</a:t>
            </a:r>
          </a:p>
          <a:p>
            <a:pPr marL="1276350" lvl="2" indent="-457200">
              <a:buFont typeface="+mj-lt"/>
              <a:buAutoNum type="arabicPeriod"/>
            </a:pPr>
            <a:r>
              <a:rPr lang="en-US" sz="2800" dirty="0"/>
              <a:t>To solve some problems cleanly</a:t>
            </a:r>
          </a:p>
          <a:p>
            <a:pPr marL="1276350" lvl="2" indent="-457200">
              <a:buFont typeface="+mj-lt"/>
              <a:buAutoNum type="arabicPeriod"/>
            </a:pPr>
            <a:r>
              <a:rPr lang="en-US" sz="2800" dirty="0"/>
              <a:t>To solve some problems quickly</a:t>
            </a:r>
          </a:p>
          <a:p>
            <a:endParaRPr lang="en-US" sz="2800" dirty="0"/>
          </a:p>
          <a:p>
            <a:r>
              <a:rPr lang="en-US" sz="2800" dirty="0"/>
              <a:t>Recursion can be implemented with  iteration and a </a:t>
            </a:r>
            <a:r>
              <a:rPr lang="en-US" sz="2800" dirty="0" err="1"/>
              <a:t>todo</a:t>
            </a:r>
            <a:r>
              <a:rPr lang="en-US" sz="2800" dirty="0"/>
              <a:t> list. That is hand code the </a:t>
            </a:r>
            <a:r>
              <a:rPr lang="en-US" sz="2800"/>
              <a:t>call stack.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866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recursion?</a:t>
            </a:r>
          </a:p>
          <a:p>
            <a:r>
              <a:rPr lang="en-US" dirty="0"/>
              <a:t>How dose  iteration relate to recursion?</a:t>
            </a:r>
          </a:p>
          <a:p>
            <a:r>
              <a:rPr lang="en-US" dirty="0"/>
              <a:t>Why use recursion?</a:t>
            </a:r>
          </a:p>
          <a:p>
            <a:pPr marL="1276350" lvl="2" indent="-457200">
              <a:buFont typeface="+mj-lt"/>
              <a:buAutoNum type="arabicPeriod"/>
            </a:pPr>
            <a:r>
              <a:rPr lang="en-US" sz="2400" dirty="0"/>
              <a:t>Make some problems are easier to solve  </a:t>
            </a:r>
          </a:p>
          <a:p>
            <a:pPr marL="1276350" lvl="2" indent="-457200">
              <a:buFont typeface="+mj-lt"/>
              <a:buAutoNum type="arabicPeriod"/>
            </a:pPr>
            <a:r>
              <a:rPr lang="en-US" sz="2400" dirty="0"/>
              <a:t>Makes some problems quicker to solve</a:t>
            </a:r>
          </a:p>
          <a:p>
            <a:r>
              <a:rPr lang="en-US" dirty="0"/>
              <a:t>Recursion is more important now we have Java 8</a:t>
            </a:r>
          </a:p>
          <a:p>
            <a:endParaRPr lang="en-US" dirty="0"/>
          </a:p>
          <a:p>
            <a:r>
              <a:rPr lang="en-US" dirty="0"/>
              <a:t>Ideally you should be able to decide if recursion is appropriate or not for the problems that you have to solve.</a:t>
            </a:r>
          </a:p>
          <a:p>
            <a:endParaRPr lang="en-US" dirty="0"/>
          </a:p>
          <a:p>
            <a:r>
              <a:rPr lang="en-US" dirty="0"/>
              <a:t>Functions over infinite domains frequently use recursion.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1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A252-DA29-114C-A658-05AC791F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as Problem Solver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EC8EA-6C30-174D-BF82-04108068C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look at a classic problem that is easy to solve with recursion.</a:t>
            </a:r>
          </a:p>
          <a:p>
            <a:r>
              <a:rPr lang="en-US" dirty="0"/>
              <a:t>This introduces a Design Patten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sz="3200" dirty="0">
                <a:solidFill>
                  <a:srgbClr val="FF0000"/>
                </a:solidFill>
              </a:rPr>
              <a:t>Divide and conquer!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r>
              <a:rPr lang="en-US" dirty="0"/>
              <a:t>Try to understand and solve prior to coding!</a:t>
            </a:r>
          </a:p>
        </p:txBody>
      </p:sp>
    </p:spTree>
    <p:extLst>
      <p:ext uri="{BB962C8B-B14F-4D97-AF65-F5344CB8AC3E}">
        <p14:creationId xmlns:p14="http://schemas.microsoft.com/office/powerpoint/2010/main" val="275542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  (run demo)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Goal is to move discs to the right hand place</a:t>
            </a:r>
          </a:p>
          <a:p>
            <a:r>
              <a:rPr lang="en-US" dirty="0"/>
              <a:t>Rules:</a:t>
            </a:r>
          </a:p>
          <a:p>
            <a:pPr marL="1684338" lvl="3" indent="-457200">
              <a:buFont typeface="+mj-lt"/>
              <a:buAutoNum type="arabicPeriod"/>
            </a:pPr>
            <a:r>
              <a:rPr lang="en-US" sz="2400" dirty="0"/>
              <a:t>Move only one disc at a time</a:t>
            </a:r>
          </a:p>
          <a:p>
            <a:pPr marL="1684338" lvl="3" indent="-457200">
              <a:buFont typeface="+mj-lt"/>
              <a:buAutoNum type="arabicPeriod"/>
            </a:pPr>
            <a:r>
              <a:rPr lang="en-US" sz="2400" dirty="0"/>
              <a:t>Do not place any disc on top of a smaller disc</a:t>
            </a:r>
          </a:p>
          <a:p>
            <a:r>
              <a:rPr lang="en-US" dirty="0"/>
              <a:t>Try to design an algorithm that will work no mater how many discs there are but with out recursion (using iteration)</a:t>
            </a:r>
          </a:p>
        </p:txBody>
      </p:sp>
      <p:pic>
        <p:nvPicPr>
          <p:cNvPr id="4" name="Picture 3" descr="Hanoi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4503293" cy="262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0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what is 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recursive method is a method that calls itself.</a:t>
            </a:r>
          </a:p>
          <a:p>
            <a:r>
              <a:rPr lang="en-US" dirty="0"/>
              <a:t>Even with out recursion Java is functional complete.</a:t>
            </a:r>
          </a:p>
          <a:p>
            <a:r>
              <a:rPr lang="en-US" dirty="0"/>
              <a:t>That is you do not need recursion to solve any problem. But thinking recursively can greatly help.</a:t>
            </a:r>
          </a:p>
          <a:p>
            <a:endParaRPr lang="en-US" dirty="0"/>
          </a:p>
          <a:p>
            <a:r>
              <a:rPr lang="en-US" dirty="0"/>
              <a:t>Java maintains a call stack – </a:t>
            </a:r>
            <a:r>
              <a:rPr lang="en-US" dirty="0">
                <a:solidFill>
                  <a:srgbClr val="FF0000"/>
                </a:solidFill>
              </a:rPr>
              <a:t>see </a:t>
            </a:r>
            <a:r>
              <a:rPr lang="en-US" dirty="0" err="1">
                <a:solidFill>
                  <a:srgbClr val="FF0000"/>
                </a:solidFill>
              </a:rPr>
              <a:t>BlueJ</a:t>
            </a:r>
            <a:r>
              <a:rPr lang="en-US" dirty="0">
                <a:solidFill>
                  <a:srgbClr val="FF0000"/>
                </a:solidFill>
              </a:rPr>
              <a:t> debugging</a:t>
            </a:r>
          </a:p>
          <a:p>
            <a:endParaRPr lang="en-US" dirty="0"/>
          </a:p>
          <a:p>
            <a:r>
              <a:rPr lang="en-US" dirty="0"/>
              <a:t>Calling method </a:t>
            </a:r>
            <a:r>
              <a:rPr lang="en-US" i="1" dirty="0">
                <a:solidFill>
                  <a:srgbClr val="000000"/>
                </a:solidFill>
              </a:rPr>
              <a:t>Move</a:t>
            </a:r>
            <a:r>
              <a:rPr lang="en-US" dirty="0"/>
              <a:t> adds </a:t>
            </a:r>
            <a:r>
              <a:rPr lang="en-US" i="1" dirty="0"/>
              <a:t>Move</a:t>
            </a:r>
            <a:r>
              <a:rPr lang="en-US" dirty="0"/>
              <a:t> to the call stack</a:t>
            </a:r>
          </a:p>
          <a:p>
            <a:r>
              <a:rPr lang="en-US" dirty="0"/>
              <a:t>If method </a:t>
            </a:r>
            <a:r>
              <a:rPr lang="en-US" i="1" dirty="0">
                <a:solidFill>
                  <a:srgbClr val="000000"/>
                </a:solidFill>
              </a:rPr>
              <a:t>Move</a:t>
            </a:r>
            <a:r>
              <a:rPr lang="en-US" dirty="0"/>
              <a:t> calls itself a new call to </a:t>
            </a:r>
            <a:r>
              <a:rPr lang="en-US" i="1" dirty="0"/>
              <a:t>Move</a:t>
            </a:r>
            <a:r>
              <a:rPr lang="en-US" dirty="0"/>
              <a:t> is added to the stack before the initial call terminates and is removed from the stack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7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75700" cy="5876925"/>
          </a:xfrm>
        </p:spPr>
        <p:txBody>
          <a:bodyPr/>
          <a:lstStyle/>
          <a:p>
            <a:r>
              <a:rPr lang="en-US" dirty="0"/>
              <a:t>A classic problem solving metaphor is</a:t>
            </a:r>
          </a:p>
          <a:p>
            <a:pPr lvl="6"/>
            <a:r>
              <a:rPr lang="en-US" sz="2400" dirty="0">
                <a:solidFill>
                  <a:srgbClr val="0000FF"/>
                </a:solidFill>
              </a:rPr>
              <a:t>Divide and conquer</a:t>
            </a:r>
            <a:endParaRPr lang="en-US" dirty="0"/>
          </a:p>
          <a:p>
            <a:r>
              <a:rPr lang="en-US" dirty="0"/>
              <a:t> The size of the </a:t>
            </a:r>
            <a:r>
              <a:rPr lang="en-US" dirty="0" err="1"/>
              <a:t>TofH</a:t>
            </a:r>
            <a:r>
              <a:rPr lang="en-US" dirty="0"/>
              <a:t> problem is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the number of discs.</a:t>
            </a:r>
          </a:p>
          <a:p>
            <a:r>
              <a:rPr lang="en-US" dirty="0"/>
              <a:t>A solution for </a:t>
            </a:r>
            <a:r>
              <a:rPr lang="en-US" dirty="0" err="1"/>
              <a:t>TofH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can be constructed assuming a solution for </a:t>
            </a:r>
            <a:r>
              <a:rPr lang="en-US" dirty="0" err="1"/>
              <a:t>TofH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(n-1)</a:t>
            </a:r>
            <a:r>
              <a:rPr lang="en-US" dirty="0"/>
              <a:t>. </a:t>
            </a:r>
          </a:p>
        </p:txBody>
      </p:sp>
      <p:pic>
        <p:nvPicPr>
          <p:cNvPr id="5" name="Picture 4" descr="HanoiP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7" b="1"/>
          <a:stretch/>
        </p:blipFill>
        <p:spPr>
          <a:xfrm>
            <a:off x="5436096" y="3429000"/>
            <a:ext cx="3312368" cy="1247629"/>
          </a:xfrm>
          <a:prstGeom prst="rect">
            <a:avLst/>
          </a:prstGeom>
        </p:spPr>
      </p:pic>
      <p:pic>
        <p:nvPicPr>
          <p:cNvPr id="7" name="Picture 6" descr="HanoiP3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71"/>
          <a:stretch/>
        </p:blipFill>
        <p:spPr>
          <a:xfrm>
            <a:off x="5508104" y="5301208"/>
            <a:ext cx="3384376" cy="1194948"/>
          </a:xfrm>
          <a:prstGeom prst="rect">
            <a:avLst/>
          </a:prstGeom>
        </p:spPr>
      </p:pic>
      <p:pic>
        <p:nvPicPr>
          <p:cNvPr id="8" name="Picture 7" descr="HanoiP4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15"/>
          <a:stretch/>
        </p:blipFill>
        <p:spPr>
          <a:xfrm>
            <a:off x="179512" y="5373216"/>
            <a:ext cx="3666426" cy="1140891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>
            <a:off x="4427984" y="3789040"/>
            <a:ext cx="978408" cy="484632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6228184" y="4869160"/>
            <a:ext cx="484632" cy="978408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Left Arrow 10"/>
          <p:cNvSpPr/>
          <p:nvPr/>
        </p:nvSpPr>
        <p:spPr bwMode="auto">
          <a:xfrm>
            <a:off x="4139952" y="5517232"/>
            <a:ext cx="978408" cy="484632"/>
          </a:xfrm>
          <a:prstGeom prst="lef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3356992"/>
            <a:ext cx="177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Move 3 L discs to 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4869160"/>
            <a:ext cx="1664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Move 1 L disc to 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5896" y="6093296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Move 3 M discs to R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3528" y="3212976"/>
            <a:ext cx="3312368" cy="1491009"/>
            <a:chOff x="323528" y="3212976"/>
            <a:chExt cx="3312368" cy="1491009"/>
          </a:xfrm>
        </p:grpSpPr>
        <p:grpSp>
          <p:nvGrpSpPr>
            <p:cNvPr id="13" name="Group 12"/>
            <p:cNvGrpSpPr/>
            <p:nvPr/>
          </p:nvGrpSpPr>
          <p:grpSpPr>
            <a:xfrm>
              <a:off x="323528" y="3212976"/>
              <a:ext cx="3312368" cy="1491009"/>
              <a:chOff x="323528" y="3212976"/>
              <a:chExt cx="3312368" cy="1491009"/>
            </a:xfrm>
          </p:grpSpPr>
          <p:pic>
            <p:nvPicPr>
              <p:cNvPr id="4" name="Picture 3" descr="HanoiP1.png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9233"/>
              <a:stretch/>
            </p:blipFill>
            <p:spPr>
              <a:xfrm>
                <a:off x="323528" y="3429000"/>
                <a:ext cx="3312368" cy="1274985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1979712" y="3212976"/>
                <a:ext cx="3983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99592" y="3212976"/>
                <a:ext cx="3177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059832" y="3212976"/>
                <a:ext cx="3698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15616" y="3573016"/>
              <a:ext cx="762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n</a:t>
              </a:r>
              <a:r>
                <a:rPr lang="en-US" sz="2000" dirty="0"/>
                <a:t> = 4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</p:spTree>
    <p:extLst>
      <p:ext uri="{BB962C8B-B14F-4D97-AF65-F5344CB8AC3E}">
        <p14:creationId xmlns:p14="http://schemas.microsoft.com/office/powerpoint/2010/main" val="18006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2" grpId="0"/>
      <p:bldP spid="12" grpId="1"/>
      <p:bldP spid="12" grpId="2"/>
      <p:bldP spid="14" grpId="0"/>
      <p:bldP spid="14" grpId="1"/>
      <p:bldP spid="14" grpId="2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BCA5-E78E-F143-A031-ABD4FD81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divide and conquer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336B6-7ACE-E74E-8ACE-CDCF2BDC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solve </a:t>
            </a:r>
            <a:r>
              <a:rPr lang="en-US" dirty="0" err="1"/>
              <a:t>TofH</a:t>
            </a:r>
            <a:r>
              <a:rPr lang="en-US" dirty="0"/>
              <a:t>(n) if we can solve </a:t>
            </a:r>
            <a:r>
              <a:rPr lang="en-US" dirty="0" err="1"/>
              <a:t>TofH</a:t>
            </a:r>
            <a:r>
              <a:rPr lang="en-US" dirty="0"/>
              <a:t>(n-1).</a:t>
            </a:r>
          </a:p>
          <a:p>
            <a:endParaRPr lang="en-US" dirty="0"/>
          </a:p>
          <a:p>
            <a:r>
              <a:rPr lang="en-US" dirty="0"/>
              <a:t>Code </a:t>
            </a:r>
            <a:r>
              <a:rPr lang="en-US" dirty="0" err="1"/>
              <a:t>TofH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n)  and in it call </a:t>
            </a:r>
            <a:r>
              <a:rPr lang="en-US" dirty="0" err="1"/>
              <a:t>TofH</a:t>
            </a:r>
            <a:r>
              <a:rPr lang="en-US" dirty="0"/>
              <a:t>(n-1).</a:t>
            </a:r>
          </a:p>
          <a:p>
            <a:endParaRPr lang="en-US" dirty="0"/>
          </a:p>
          <a:p>
            <a:r>
              <a:rPr lang="en-US" dirty="0"/>
              <a:t>Clearly </a:t>
            </a:r>
            <a:r>
              <a:rPr lang="en-US" dirty="0" err="1"/>
              <a:t>TofH</a:t>
            </a:r>
            <a:r>
              <a:rPr lang="en-US" dirty="0"/>
              <a:t>(1) can be solved directly.</a:t>
            </a:r>
          </a:p>
          <a:p>
            <a:endParaRPr lang="en-US" dirty="0"/>
          </a:p>
          <a:p>
            <a:r>
              <a:rPr lang="en-US" dirty="0"/>
              <a:t>So we know the recursive call must terminate</a:t>
            </a:r>
          </a:p>
          <a:p>
            <a:endParaRPr lang="en-US" dirty="0"/>
          </a:p>
          <a:p>
            <a:r>
              <a:rPr lang="en-US" dirty="0"/>
              <a:t>With out writing the code –do you believe this is a solution?</a:t>
            </a:r>
          </a:p>
          <a:p>
            <a:endParaRPr lang="en-US" dirty="0"/>
          </a:p>
          <a:p>
            <a:r>
              <a:rPr lang="en-US" dirty="0"/>
              <a:t>There is still some wiring of the method calls to define</a:t>
            </a:r>
          </a:p>
        </p:txBody>
      </p:sp>
    </p:spTree>
    <p:extLst>
      <p:ext uri="{BB962C8B-B14F-4D97-AF65-F5344CB8AC3E}">
        <p14:creationId xmlns:p14="http://schemas.microsoft.com/office/powerpoint/2010/main" val="101545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05" y="-265547"/>
            <a:ext cx="8775700" cy="671888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TofH</a:t>
            </a:r>
            <a:r>
              <a:rPr lang="en-US" dirty="0"/>
              <a:t>(</a:t>
            </a:r>
            <a:r>
              <a:rPr lang="en-US" dirty="0" err="1"/>
              <a:t>n,L,R</a:t>
            </a:r>
            <a:r>
              <a:rPr lang="en-US" dirty="0"/>
              <a:t>) =  </a:t>
            </a:r>
            <a:r>
              <a:rPr lang="en-US" dirty="0" err="1"/>
              <a:t>TofH</a:t>
            </a:r>
            <a:r>
              <a:rPr lang="en-US" dirty="0"/>
              <a:t>(n-1,L,M);</a:t>
            </a:r>
          </a:p>
          <a:p>
            <a:r>
              <a:rPr lang="en-US" dirty="0"/>
              <a:t>                        </a:t>
            </a:r>
            <a:r>
              <a:rPr lang="en-US" dirty="0" err="1"/>
              <a:t>TofH</a:t>
            </a:r>
            <a:r>
              <a:rPr lang="en-US" dirty="0"/>
              <a:t>(1,L,R);</a:t>
            </a:r>
          </a:p>
          <a:p>
            <a:r>
              <a:rPr lang="en-US" dirty="0"/>
              <a:t>                        </a:t>
            </a:r>
            <a:r>
              <a:rPr lang="en-US" dirty="0" err="1"/>
              <a:t>TofH</a:t>
            </a:r>
            <a:r>
              <a:rPr lang="en-US" dirty="0"/>
              <a:t>(n-1,M,R);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anoiP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7" b="1"/>
          <a:stretch/>
        </p:blipFill>
        <p:spPr>
          <a:xfrm>
            <a:off x="5454152" y="1261079"/>
            <a:ext cx="3312368" cy="1247629"/>
          </a:xfrm>
          <a:prstGeom prst="rect">
            <a:avLst/>
          </a:prstGeom>
        </p:spPr>
      </p:pic>
      <p:pic>
        <p:nvPicPr>
          <p:cNvPr id="7" name="Picture 6" descr="HanoiP3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71"/>
          <a:stretch/>
        </p:blipFill>
        <p:spPr>
          <a:xfrm>
            <a:off x="5377642" y="3650141"/>
            <a:ext cx="3384376" cy="1194948"/>
          </a:xfrm>
          <a:prstGeom prst="rect">
            <a:avLst/>
          </a:prstGeom>
        </p:spPr>
      </p:pic>
      <p:pic>
        <p:nvPicPr>
          <p:cNvPr id="8" name="Picture 7" descr="HanoiP4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15"/>
          <a:stretch/>
        </p:blipFill>
        <p:spPr>
          <a:xfrm>
            <a:off x="179512" y="3614988"/>
            <a:ext cx="3666426" cy="1140891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>
            <a:off x="3995936" y="1731580"/>
            <a:ext cx="978408" cy="484632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7176434" y="2746681"/>
            <a:ext cx="484632" cy="978408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Left Arrow 10"/>
          <p:cNvSpPr/>
          <p:nvPr/>
        </p:nvSpPr>
        <p:spPr bwMode="auto">
          <a:xfrm>
            <a:off x="4122586" y="3501775"/>
            <a:ext cx="978408" cy="484632"/>
          </a:xfrm>
          <a:prstGeom prst="lef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5938" y="1332371"/>
            <a:ext cx="177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Move 3 L discs to 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87370" y="3081997"/>
            <a:ext cx="1664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Move 1 L disc to 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12060" y="4159692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Move 3 M discs to R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56541" y="1124744"/>
            <a:ext cx="3312368" cy="1491009"/>
            <a:chOff x="323528" y="3212976"/>
            <a:chExt cx="3312368" cy="1491009"/>
          </a:xfrm>
        </p:grpSpPr>
        <p:grpSp>
          <p:nvGrpSpPr>
            <p:cNvPr id="13" name="Group 12"/>
            <p:cNvGrpSpPr/>
            <p:nvPr/>
          </p:nvGrpSpPr>
          <p:grpSpPr>
            <a:xfrm>
              <a:off x="323528" y="3212976"/>
              <a:ext cx="3312368" cy="1491009"/>
              <a:chOff x="323528" y="3212976"/>
              <a:chExt cx="3312368" cy="1491009"/>
            </a:xfrm>
          </p:grpSpPr>
          <p:pic>
            <p:nvPicPr>
              <p:cNvPr id="4" name="Picture 3" descr="HanoiP1.png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9233"/>
              <a:stretch/>
            </p:blipFill>
            <p:spPr>
              <a:xfrm>
                <a:off x="323528" y="3429000"/>
                <a:ext cx="3312368" cy="1274985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1979712" y="3212976"/>
                <a:ext cx="3983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99592" y="3212976"/>
                <a:ext cx="3177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059832" y="3212976"/>
                <a:ext cx="3698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15616" y="3573016"/>
              <a:ext cx="762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n</a:t>
              </a:r>
              <a:r>
                <a:rPr lang="en-US" sz="2000" dirty="0"/>
                <a:t> = 4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</a:t>
            </a:r>
            <a:r>
              <a:rPr lang="en-US" dirty="0" err="1"/>
              <a:t>TofH</a:t>
            </a:r>
            <a:r>
              <a:rPr lang="en-US" dirty="0"/>
              <a:t>( n, ?, ? 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B78552-A384-D74F-A9D9-C1512E722E0D}"/>
              </a:ext>
            </a:extLst>
          </p:cNvPr>
          <p:cNvSpPr/>
          <p:nvPr/>
        </p:nvSpPr>
        <p:spPr bwMode="auto">
          <a:xfrm>
            <a:off x="5620395" y="4941168"/>
            <a:ext cx="3056061" cy="144016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Given two posts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compute Other-p</a:t>
            </a:r>
            <a:r>
              <a:rPr lang="en-US" sz="2400" dirty="0"/>
              <a:t>ost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0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2" grpId="0"/>
      <p:bldP spid="12" grpId="1"/>
      <p:bldP spid="12" grpId="2"/>
      <p:bldP spid="14" grpId="0"/>
      <p:bldP spid="14" grpId="1"/>
      <p:bldP spid="14" grpId="2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constructive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and conquer decomposes a large problem into smaller problems</a:t>
            </a:r>
          </a:p>
          <a:p>
            <a:r>
              <a:rPr lang="en-US" dirty="0"/>
              <a:t>Alternatively use solution to smaller problems to build solutions to larger problems</a:t>
            </a:r>
          </a:p>
          <a:p>
            <a:r>
              <a:rPr lang="en-US" dirty="0"/>
              <a:t>Solution with 2 discs  -</a:t>
            </a:r>
          </a:p>
          <a:p>
            <a:r>
              <a:rPr lang="en-US" dirty="0"/>
              <a:t>        Move 1 disc L2M and 1 disc L2R and 1 disc M2R</a:t>
            </a:r>
          </a:p>
          <a:p>
            <a:r>
              <a:rPr lang="en-US" dirty="0"/>
              <a:t>Solution with 3 discs  -</a:t>
            </a:r>
          </a:p>
          <a:p>
            <a:r>
              <a:rPr lang="en-US" dirty="0"/>
              <a:t>        Move 2 discs L2M and 1 disc L2R and 2 discs M2R</a:t>
            </a:r>
          </a:p>
          <a:p>
            <a:r>
              <a:rPr lang="en-US" dirty="0"/>
              <a:t>Solution with 4 discs  -</a:t>
            </a:r>
          </a:p>
          <a:p>
            <a:r>
              <a:rPr lang="en-US" dirty="0"/>
              <a:t>        Move 3 discs L2M and 1 disc L2R and 3 discs M2R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dirty="0">
                <a:solidFill>
                  <a:srgbClr val="FF0000"/>
                </a:solidFill>
              </a:rPr>
              <a:t>See the pattern?</a:t>
            </a:r>
          </a:p>
          <a:p>
            <a:r>
              <a:rPr lang="en-US" dirty="0"/>
              <a:t>Solution with n discs  -</a:t>
            </a:r>
          </a:p>
          <a:p>
            <a:r>
              <a:rPr lang="en-US" dirty="0"/>
              <a:t>        Move n-1 discs L2M and 1 disc L2R and n-1 discs M2R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9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102">
  <a:themeElements>
    <a:clrScheme name="2_10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12270</TotalTime>
  <Words>1270</Words>
  <Application>Microsoft Macintosh PowerPoint</Application>
  <PresentationFormat>On-screen Show (4:3)</PresentationFormat>
  <Paragraphs>240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 Unicode MS</vt:lpstr>
      <vt:lpstr>American Typewriter Condensed</vt:lpstr>
      <vt:lpstr>Arial</vt:lpstr>
      <vt:lpstr>2_102</vt:lpstr>
      <vt:lpstr>Recursion  COMP 112  2018T1   #6</vt:lpstr>
      <vt:lpstr>Overview</vt:lpstr>
      <vt:lpstr>Recursion as Problem Solver</vt:lpstr>
      <vt:lpstr>Towers of Hanoi  (run demo)</vt:lpstr>
      <vt:lpstr>Recursion – what is it.</vt:lpstr>
      <vt:lpstr>Divide and conquer</vt:lpstr>
      <vt:lpstr>How is divide and conquer a solution</vt:lpstr>
      <vt:lpstr>             TofH( n, ?, ? )</vt:lpstr>
      <vt:lpstr>A constructive approach</vt:lpstr>
      <vt:lpstr>Solution then Code</vt:lpstr>
      <vt:lpstr>Towers of Hanoi</vt:lpstr>
      <vt:lpstr>Recursion  for design and speed </vt:lpstr>
      <vt:lpstr>Big O  notation - Order n</vt:lpstr>
      <vt:lpstr>Problem Size  - Big O notation</vt:lpstr>
      <vt:lpstr>Divide and conquer for Speed</vt:lpstr>
      <vt:lpstr>Log(n) for  large n (data sizes)</vt:lpstr>
      <vt:lpstr>Sort</vt:lpstr>
      <vt:lpstr>Merge Sort (Wikipedia) </vt:lpstr>
      <vt:lpstr>Summary</vt:lpstr>
    </vt:vector>
  </TitlesOfParts>
  <Company>Victoria University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a First Java Program COMP 102  #4      17 July  2006</dc:title>
  <dc:creator>pondy</dc:creator>
  <cp:lastModifiedBy>david streader</cp:lastModifiedBy>
  <cp:revision>205</cp:revision>
  <cp:lastPrinted>2013-03-11T02:50:44Z</cp:lastPrinted>
  <dcterms:created xsi:type="dcterms:W3CDTF">2006-07-15T23:24:15Z</dcterms:created>
  <dcterms:modified xsi:type="dcterms:W3CDTF">2018-05-16T21:15:52Z</dcterms:modified>
</cp:coreProperties>
</file>