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5" r:id="rId3"/>
    <p:sldId id="298" r:id="rId4"/>
    <p:sldId id="258" r:id="rId5"/>
    <p:sldId id="259" r:id="rId6"/>
    <p:sldId id="277" r:id="rId7"/>
    <p:sldId id="278" r:id="rId8"/>
    <p:sldId id="279" r:id="rId9"/>
    <p:sldId id="260" r:id="rId10"/>
    <p:sldId id="280" r:id="rId11"/>
    <p:sldId id="282" r:id="rId12"/>
    <p:sldId id="283" r:id="rId13"/>
    <p:sldId id="289" r:id="rId14"/>
    <p:sldId id="290" r:id="rId15"/>
    <p:sldId id="292" r:id="rId16"/>
    <p:sldId id="287" r:id="rId17"/>
    <p:sldId id="291" r:id="rId18"/>
    <p:sldId id="293" r:id="rId19"/>
    <p:sldId id="297" r:id="rId20"/>
    <p:sldId id="294" r:id="rId21"/>
    <p:sldId id="295" r:id="rId22"/>
    <p:sldId id="296" r:id="rId23"/>
    <p:sldId id="299" r:id="rId24"/>
  </p:sldIdLst>
  <p:sldSz cx="9144000" cy="6858000" type="screen4x3"/>
  <p:notesSz cx="7099300" cy="10234613"/>
  <p:defaultTextStyle>
    <a:defPPr>
      <a:defRPr lang="en-NZ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521415D9-36F7-43E2-AB2F-B90AF26B5E84}">
      <p14:sectionLst xmlns:p14="http://schemas.microsoft.com/office/powerpoint/2010/main">
        <p14:section name="Default Section" id="{9E239776-7B67-4C0A-B04B-A7C148F77CA8}">
          <p14:sldIdLst>
            <p14:sldId id="256"/>
            <p14:sldId id="275"/>
            <p14:sldId id="298"/>
            <p14:sldId id="258"/>
            <p14:sldId id="259"/>
            <p14:sldId id="277"/>
            <p14:sldId id="278"/>
            <p14:sldId id="279"/>
            <p14:sldId id="260"/>
            <p14:sldId id="280"/>
            <p14:sldId id="282"/>
            <p14:sldId id="283"/>
            <p14:sldId id="289"/>
            <p14:sldId id="290"/>
            <p14:sldId id="292"/>
            <p14:sldId id="287"/>
            <p14:sldId id="291"/>
            <p14:sldId id="293"/>
            <p14:sldId id="297"/>
            <p14:sldId id="294"/>
            <p14:sldId id="295"/>
            <p14:sldId id="296"/>
            <p14:sldId id="2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C66"/>
    <a:srgbClr val="FF0100"/>
    <a:srgbClr val="009242"/>
    <a:srgbClr val="8C4E2C"/>
    <a:srgbClr val="2400FA"/>
    <a:srgbClr val="7400BC"/>
    <a:srgbClr val="05FF52"/>
    <a:srgbClr val="F9FF09"/>
    <a:srgbClr val="FF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43" autoAdjust="0"/>
    <p:restoredTop sz="89498" autoAdjust="0"/>
  </p:normalViewPr>
  <p:slideViewPr>
    <p:cSldViewPr>
      <p:cViewPr varScale="1">
        <p:scale>
          <a:sx n="97" d="100"/>
          <a:sy n="97" d="100"/>
        </p:scale>
        <p:origin x="23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0531" y="1"/>
            <a:ext cx="3047772" cy="474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52" tIns="0" rIns="19852" bIns="0" numCol="1" anchor="t" anchorCtr="0" compatLnSpc="1">
            <a:prstTxWarp prst="textNoShape">
              <a:avLst/>
            </a:prstTxWarp>
          </a:bodyPr>
          <a:lstStyle>
            <a:lvl1pPr defTabSz="952902">
              <a:defRPr sz="1000" i="1" baseline="30000"/>
            </a:lvl1pPr>
          </a:lstStyle>
          <a:p>
            <a:endParaRPr lang="en-N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30997" y="1"/>
            <a:ext cx="3047772" cy="474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52" tIns="0" rIns="19852" bIns="0" numCol="1" anchor="t" anchorCtr="0" compatLnSpc="1">
            <a:prstTxWarp prst="textNoShape">
              <a:avLst/>
            </a:prstTxWarp>
          </a:bodyPr>
          <a:lstStyle>
            <a:lvl1pPr algn="r" defTabSz="952902">
              <a:defRPr sz="1000" i="1" baseline="30000"/>
            </a:lvl1pPr>
          </a:lstStyle>
          <a:p>
            <a:endParaRPr lang="en-N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0531" y="9683594"/>
            <a:ext cx="3047772" cy="551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52" tIns="0" rIns="19852" bIns="0" numCol="1" anchor="b" anchorCtr="0" compatLnSpc="1">
            <a:prstTxWarp prst="textNoShape">
              <a:avLst/>
            </a:prstTxWarp>
          </a:bodyPr>
          <a:lstStyle>
            <a:lvl1pPr defTabSz="952902">
              <a:defRPr sz="1000" i="1" baseline="30000"/>
            </a:lvl1pPr>
          </a:lstStyle>
          <a:p>
            <a:endParaRPr lang="en-N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30997" y="9683594"/>
            <a:ext cx="3047772" cy="551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52" tIns="0" rIns="19852" bIns="0" numCol="1" anchor="b" anchorCtr="0" compatLnSpc="1">
            <a:prstTxWarp prst="textNoShape">
              <a:avLst/>
            </a:prstTxWarp>
          </a:bodyPr>
          <a:lstStyle>
            <a:lvl1pPr algn="r" defTabSz="952902">
              <a:defRPr sz="1000" i="1" baseline="30000"/>
            </a:lvl1pPr>
          </a:lstStyle>
          <a:p>
            <a:fld id="{4E15C23F-C1C7-4EA4-8CB7-7B377D69E45E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6407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5147" cy="510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52" tIns="0" rIns="19852" bIns="0" numCol="1" anchor="t" anchorCtr="0" compatLnSpc="1">
            <a:prstTxWarp prst="textNoShape">
              <a:avLst/>
            </a:prstTxWarp>
          </a:bodyPr>
          <a:lstStyle>
            <a:lvl1pPr>
              <a:defRPr sz="1000" i="1" baseline="30000"/>
            </a:lvl1pPr>
          </a:lstStyle>
          <a:p>
            <a:endParaRPr lang="en-NZ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154" y="0"/>
            <a:ext cx="3075147" cy="510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52" tIns="0" rIns="19852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 baseline="30000"/>
            </a:lvl1pPr>
          </a:lstStyle>
          <a:p>
            <a:endParaRPr lang="en-NZ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6475" y="782638"/>
            <a:ext cx="5092700" cy="3819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444" y="4865754"/>
            <a:ext cx="5210412" cy="4599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49" tIns="47977" rIns="95949" bIns="479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/>
              <a:t>Click to edit Master text styles</a:t>
            </a:r>
          </a:p>
          <a:p>
            <a:pPr lvl="1"/>
            <a:r>
              <a:rPr lang="en-NZ"/>
              <a:t>Second level</a:t>
            </a:r>
          </a:p>
          <a:p>
            <a:pPr lvl="2"/>
            <a:r>
              <a:rPr lang="en-NZ"/>
              <a:t>Third level</a:t>
            </a:r>
          </a:p>
          <a:p>
            <a:pPr lvl="3"/>
            <a:r>
              <a:rPr lang="en-NZ"/>
              <a:t>Fourth level</a:t>
            </a:r>
          </a:p>
          <a:p>
            <a:pPr lvl="4"/>
            <a:r>
              <a:rPr lang="en-NZ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4322"/>
            <a:ext cx="3075147" cy="510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52" tIns="0" rIns="19852" bIns="0" numCol="1" anchor="b" anchorCtr="0" compatLnSpc="1">
            <a:prstTxWarp prst="textNoShape">
              <a:avLst/>
            </a:prstTxWarp>
          </a:bodyPr>
          <a:lstStyle>
            <a:lvl1pPr>
              <a:defRPr sz="1000" i="1" baseline="30000"/>
            </a:lvl1pPr>
          </a:lstStyle>
          <a:p>
            <a:endParaRPr lang="en-NZ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154" y="9724322"/>
            <a:ext cx="3075147" cy="510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52" tIns="0" rIns="19852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 baseline="30000"/>
            </a:lvl1pPr>
          </a:lstStyle>
          <a:p>
            <a:fld id="{523DD735-E035-47E5-BAC5-6A6B641C0E1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151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79388" y="1268413"/>
            <a:ext cx="8785225" cy="1944687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75139" name="Rectangle 3"/>
          <p:cNvSpPr>
            <a:spLocks noChangeArrowheads="1"/>
          </p:cNvSpPr>
          <p:nvPr/>
        </p:nvSpPr>
        <p:spPr bwMode="auto">
          <a:xfrm>
            <a:off x="179388" y="476250"/>
            <a:ext cx="8785225" cy="85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475140" name="Text Box 4"/>
          <p:cNvSpPr txBox="1">
            <a:spLocks noChangeArrowheads="1"/>
          </p:cNvSpPr>
          <p:nvPr/>
        </p:nvSpPr>
        <p:spPr bwMode="auto">
          <a:xfrm>
            <a:off x="684213" y="3644900"/>
            <a:ext cx="7489825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40000"/>
              </a:spcBef>
              <a:spcAft>
                <a:spcPct val="30000"/>
              </a:spcAft>
            </a:pPr>
            <a:r>
              <a:rPr lang="en-NZ" sz="2000" b="1" dirty="0">
                <a:solidFill>
                  <a:schemeClr val="accent2"/>
                </a:solidFill>
                <a:latin typeface="Arial Unicode MS" pitchFamily="34" charset="-128"/>
              </a:rPr>
              <a:t>School of Engineering and Computer Science</a:t>
            </a:r>
          </a:p>
          <a:p>
            <a:pPr algn="ctr">
              <a:spcBef>
                <a:spcPct val="40000"/>
              </a:spcBef>
              <a:spcAft>
                <a:spcPct val="30000"/>
              </a:spcAft>
            </a:pPr>
            <a:r>
              <a:rPr lang="en-NZ" sz="2000" b="1" dirty="0">
                <a:solidFill>
                  <a:schemeClr val="accent2"/>
                </a:solidFill>
                <a:latin typeface="Arial Unicode MS" pitchFamily="34" charset="-128"/>
              </a:rPr>
              <a:t>Victoria University of Wellington</a:t>
            </a:r>
          </a:p>
        </p:txBody>
      </p:sp>
      <p:sp>
        <p:nvSpPr>
          <p:cNvPr id="475141" name="Rectangle 5"/>
          <p:cNvSpPr>
            <a:spLocks noChangeArrowheads="1"/>
          </p:cNvSpPr>
          <p:nvPr/>
        </p:nvSpPr>
        <p:spPr bwMode="auto">
          <a:xfrm>
            <a:off x="179388" y="6092825"/>
            <a:ext cx="8785225" cy="85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475142" name="Text Box 6"/>
          <p:cNvSpPr txBox="1">
            <a:spLocks noChangeArrowheads="1"/>
          </p:cNvSpPr>
          <p:nvPr/>
        </p:nvSpPr>
        <p:spPr bwMode="auto">
          <a:xfrm>
            <a:off x="2237206" y="6381750"/>
            <a:ext cx="3974280" cy="30777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rIns="0">
            <a:spAutoFit/>
          </a:bodyPr>
          <a:lstStyle/>
          <a:p>
            <a:pPr algn="ctr"/>
            <a:r>
              <a:rPr lang="en-NZ" dirty="0">
                <a:solidFill>
                  <a:srgbClr val="3333CC"/>
                </a:solidFill>
              </a:rPr>
              <a:t>Copyright: Peter Andreae &amp; david streader, VUW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150" y="981075"/>
            <a:ext cx="4387850" cy="5876925"/>
          </a:xfrm>
        </p:spPr>
        <p:txBody>
          <a:bodyPr/>
          <a:lstStyle>
            <a:lvl2pPr marL="355600" indent="-193675">
              <a:defRPr/>
            </a:lvl2pPr>
            <a:lvl3pPr marL="539750" indent="-228600">
              <a:defRPr/>
            </a:lvl3pPr>
            <a:lvl4pPr marL="714375" indent="-228600" defTabSz="715963">
              <a:defRPr/>
            </a:lvl4pPr>
            <a:lvl5pPr marL="900113" indent="-2286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576638" y="980728"/>
            <a:ext cx="4387850" cy="5876925"/>
          </a:xfrm>
        </p:spPr>
        <p:txBody>
          <a:bodyPr/>
          <a:lstStyle>
            <a:lvl2pPr marL="355600" indent="-193675">
              <a:defRPr/>
            </a:lvl2pPr>
            <a:lvl3pPr marL="539750" indent="-228600">
              <a:defRPr/>
            </a:lvl3pPr>
            <a:lvl4pPr marL="714375" indent="-228600" defTabSz="715963">
              <a:defRPr/>
            </a:lvl4pPr>
            <a:lvl5pPr marL="900113" indent="-2286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0"/>
            <a:ext cx="8077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4150" y="981075"/>
            <a:ext cx="87757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  <p:sp>
        <p:nvSpPr>
          <p:cNvPr id="474118" name="Line 6"/>
          <p:cNvSpPr>
            <a:spLocks noChangeShapeType="1"/>
          </p:cNvSpPr>
          <p:nvPr/>
        </p:nvSpPr>
        <p:spPr bwMode="auto">
          <a:xfrm>
            <a:off x="250825" y="692150"/>
            <a:ext cx="7058025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7" name="TextBox 6"/>
          <p:cNvSpPr txBox="1"/>
          <p:nvPr userDrawn="1"/>
        </p:nvSpPr>
        <p:spPr>
          <a:xfrm>
            <a:off x="7380312" y="0"/>
            <a:ext cx="1763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</a:rPr>
              <a:t>COMP112  </a:t>
            </a:r>
            <a:fld id="{0901D615-1501-43FF-8F77-25DCED944DC3}" type="slidenum">
              <a:rPr lang="en-US" sz="1600" smtClean="0">
                <a:solidFill>
                  <a:schemeClr val="accent6"/>
                </a:solidFill>
              </a:rPr>
              <a:pPr/>
              <a:t>‹#›</a:t>
            </a:fld>
            <a:endParaRPr lang="en-NZ" sz="1600" dirty="0">
              <a:solidFill>
                <a:schemeClr val="accent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9pPr>
    </p:titleStyle>
    <p:bodyStyle>
      <a:lvl1pPr marL="266700" indent="-2667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193675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0477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455738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8637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3209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7781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2353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6925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NZ" sz="3600" dirty="0"/>
              <a:t>Images and 2D Graphics (1)</a:t>
            </a:r>
            <a:br>
              <a:rPr lang="en-NZ" sz="3600" dirty="0"/>
            </a:br>
            <a:br>
              <a:rPr lang="en-NZ" sz="3600" dirty="0"/>
            </a:br>
            <a:r>
              <a:rPr lang="en-NZ" sz="2000" dirty="0"/>
              <a:t>COMP 112 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Transparency (“alpha”) for overlay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use a 4</a:t>
            </a:r>
            <a:r>
              <a:rPr lang="en-US" baseline="30000" dirty="0"/>
              <a:t>th</a:t>
            </a:r>
            <a:r>
              <a:rPr lang="en-US" dirty="0"/>
              <a:t> number to represent transparency: (</a:t>
            </a:r>
            <a:r>
              <a:rPr lang="en-US" dirty="0">
                <a:sym typeface="Symbol" panose="05050102010706020507" pitchFamily="18" charset="2"/>
              </a:rPr>
              <a:t> : [0,1])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Pixels on a screen only have color RGB</a:t>
            </a:r>
          </a:p>
          <a:p>
            <a:pPr>
              <a:spcBef>
                <a:spcPts val="1200"/>
              </a:spcBef>
            </a:pPr>
            <a:r>
              <a:rPr lang="en-US" dirty="0"/>
              <a:t>Transparency defines how to compute a color from two layers that may have different color.</a:t>
            </a:r>
          </a:p>
          <a:p>
            <a:pPr marL="0" indent="0">
              <a:buNone/>
            </a:pPr>
            <a:r>
              <a:rPr lang="en-US" dirty="0"/>
              <a:t>	result  =   </a:t>
            </a:r>
            <a:r>
              <a:rPr lang="en-US" sz="2800" dirty="0">
                <a:sym typeface="Symbol" panose="05050102010706020507" pitchFamily="18" charset="2"/>
              </a:rPr>
              <a:t></a:t>
            </a:r>
            <a:r>
              <a:rPr lang="en-US" dirty="0">
                <a:sym typeface="Symbol" panose="05050102010706020507" pitchFamily="18" charset="2"/>
              </a:rPr>
              <a:t>  color    +    (1 - </a:t>
            </a:r>
            <a:r>
              <a:rPr lang="en-US" sz="2800" dirty="0">
                <a:sym typeface="Symbol" panose="05050102010706020507" pitchFamily="18" charset="2"/>
              </a:rPr>
              <a:t></a:t>
            </a:r>
            <a:r>
              <a:rPr lang="en-US" dirty="0">
                <a:sym typeface="Symbol" panose="05050102010706020507" pitchFamily="18" charset="2"/>
              </a:rPr>
              <a:t>)  old-color</a:t>
            </a:r>
          </a:p>
          <a:p>
            <a:r>
              <a:rPr lang="en-US" dirty="0">
                <a:sym typeface="Symbol" panose="05050102010706020507" pitchFamily="18" charset="2"/>
              </a:rPr>
              <a:t>Transparency is useful for Layers and for Paints.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NZ" dirty="0"/>
              <a:t>Colour choosers:</a:t>
            </a:r>
          </a:p>
          <a:p>
            <a:pPr lvl="1"/>
            <a:r>
              <a:rPr lang="en-NZ" dirty="0"/>
              <a:t>Java:   </a:t>
            </a:r>
            <a:r>
              <a:rPr lang="en-NZ" dirty="0" err="1"/>
              <a:t>javax.swing.JColorChooser</a:t>
            </a:r>
            <a:endParaRPr lang="en-NZ" dirty="0"/>
          </a:p>
          <a:p>
            <a:pPr lvl="1"/>
            <a:r>
              <a:rPr lang="en-NZ" dirty="0"/>
              <a:t>Powerpoint</a:t>
            </a:r>
          </a:p>
          <a:p>
            <a:endParaRPr lang="en-NZ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51520" y="4221088"/>
            <a:ext cx="8569076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27609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Color</a:t>
            </a:r>
            <a:r>
              <a:rPr lang="en-AU" dirty="0"/>
              <a:t> in Java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Color is represented by 32 bit color  =   4 bytes  =  4  8 bits,      1 byte each for red, green, blue, alpha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dirty="0">
                <a:sym typeface="Symbol" panose="05050102010706020507" pitchFamily="18" charset="2"/>
              </a:rPr>
              <a:t>Has constructors that take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>
                <a:sym typeface="Symbol" panose="05050102010706020507" pitchFamily="18" charset="2"/>
              </a:rPr>
              <a:t>3 or 4 integers (0-255)</a:t>
            </a:r>
          </a:p>
          <a:p>
            <a:pPr marL="1227138" lvl="3" indent="0">
              <a:buNone/>
              <a:tabLst>
                <a:tab pos="5021263" algn="l"/>
              </a:tabLst>
            </a:pPr>
            <a:r>
              <a:rPr lang="en-AU" dirty="0">
                <a:sym typeface="Symbol" panose="05050102010706020507" pitchFamily="18" charset="2"/>
              </a:rPr>
              <a:t>new </a:t>
            </a:r>
            <a:r>
              <a:rPr lang="en-AU" dirty="0" err="1">
                <a:sym typeface="Symbol" panose="05050102010706020507" pitchFamily="18" charset="2"/>
              </a:rPr>
              <a:t>Color</a:t>
            </a:r>
            <a:r>
              <a:rPr lang="en-AU" dirty="0">
                <a:sym typeface="Symbol" panose="05050102010706020507" pitchFamily="18" charset="2"/>
              </a:rPr>
              <a:t>(20, 172, 230);   	new </a:t>
            </a:r>
            <a:r>
              <a:rPr lang="en-AU" dirty="0" err="1">
                <a:sym typeface="Symbol" panose="05050102010706020507" pitchFamily="18" charset="2"/>
              </a:rPr>
              <a:t>Color</a:t>
            </a:r>
            <a:r>
              <a:rPr lang="en-AU" dirty="0">
                <a:sym typeface="Symbol" panose="05050102010706020507" pitchFamily="18" charset="2"/>
              </a:rPr>
              <a:t>(20, 172, 230, 128);</a:t>
            </a:r>
          </a:p>
          <a:p>
            <a:pPr lvl="1"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5021263" algn="l"/>
              </a:tabLst>
            </a:pPr>
            <a:r>
              <a:rPr lang="en-AU" dirty="0">
                <a:sym typeface="Symbol" panose="05050102010706020507" pitchFamily="18" charset="2"/>
              </a:rPr>
              <a:t>a single integer:</a:t>
            </a:r>
          </a:p>
          <a:p>
            <a:pPr marL="1227138" lvl="3" indent="0">
              <a:buNone/>
              <a:tabLst>
                <a:tab pos="5021263" algn="l"/>
              </a:tabLst>
            </a:pPr>
            <a:r>
              <a:rPr lang="en-AU" dirty="0">
                <a:sym typeface="Symbol" panose="05050102010706020507" pitchFamily="18" charset="2"/>
              </a:rPr>
              <a:t>new </a:t>
            </a:r>
            <a:r>
              <a:rPr lang="en-AU" dirty="0" err="1">
                <a:sym typeface="Symbol" panose="05050102010706020507" pitchFamily="18" charset="2"/>
              </a:rPr>
              <a:t>Color</a:t>
            </a:r>
            <a:r>
              <a:rPr lang="en-AU" dirty="0">
                <a:sym typeface="Symbol" panose="05050102010706020507" pitchFamily="18" charset="2"/>
              </a:rPr>
              <a:t>(1354982) ;  	new </a:t>
            </a:r>
            <a:r>
              <a:rPr lang="en-AU" dirty="0" err="1">
                <a:sym typeface="Symbol" panose="05050102010706020507" pitchFamily="18" charset="2"/>
              </a:rPr>
              <a:t>Color</a:t>
            </a:r>
            <a:r>
              <a:rPr lang="en-AU" dirty="0">
                <a:sym typeface="Symbol" panose="05050102010706020507" pitchFamily="18" charset="2"/>
              </a:rPr>
              <a:t>(0x14ACE6);</a:t>
            </a:r>
          </a:p>
          <a:p>
            <a:pPr marL="1227138" lvl="3" indent="0">
              <a:buNone/>
              <a:tabLst>
                <a:tab pos="5021263" algn="l"/>
              </a:tabLst>
            </a:pPr>
            <a:r>
              <a:rPr lang="en-AU" dirty="0">
                <a:sym typeface="Symbol" panose="05050102010706020507" pitchFamily="18" charset="2"/>
              </a:rPr>
              <a:t>new </a:t>
            </a:r>
            <a:r>
              <a:rPr lang="en-AU" dirty="0" err="1">
                <a:sym typeface="Symbol" panose="05050102010706020507" pitchFamily="18" charset="2"/>
              </a:rPr>
              <a:t>Color</a:t>
            </a:r>
            <a:r>
              <a:rPr lang="en-AU" dirty="0">
                <a:sym typeface="Symbol" panose="05050102010706020507" pitchFamily="18" charset="2"/>
              </a:rPr>
              <a:t>(2148838630, true);	new </a:t>
            </a:r>
            <a:r>
              <a:rPr lang="en-AU" dirty="0" err="1">
                <a:sym typeface="Symbol" panose="05050102010706020507" pitchFamily="18" charset="2"/>
              </a:rPr>
              <a:t>Color</a:t>
            </a:r>
            <a:r>
              <a:rPr lang="en-AU" dirty="0">
                <a:sym typeface="Symbol" panose="05050102010706020507" pitchFamily="18" charset="2"/>
              </a:rPr>
              <a:t>(0x8014ACE6, true);</a:t>
            </a:r>
          </a:p>
          <a:p>
            <a:pPr lvl="1"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5021263" algn="l"/>
              </a:tabLst>
            </a:pPr>
            <a:r>
              <a:rPr lang="en-AU" dirty="0">
                <a:sym typeface="Symbol" panose="05050102010706020507" pitchFamily="18" charset="2"/>
              </a:rPr>
              <a:t>3 or 4 floats (0.0 … 1.0)    </a:t>
            </a:r>
          </a:p>
          <a:p>
            <a:pPr marL="1227138" lvl="3" indent="0">
              <a:spcBef>
                <a:spcPts val="400"/>
              </a:spcBef>
              <a:buNone/>
              <a:tabLst>
                <a:tab pos="5021263" algn="l"/>
              </a:tabLst>
            </a:pPr>
            <a:r>
              <a:rPr lang="en-AU" dirty="0">
                <a:sym typeface="Symbol" panose="05050102010706020507" pitchFamily="18" charset="2"/>
              </a:rPr>
              <a:t>new </a:t>
            </a:r>
            <a:r>
              <a:rPr lang="en-AU" dirty="0" err="1">
                <a:sym typeface="Symbol" panose="05050102010706020507" pitchFamily="18" charset="2"/>
              </a:rPr>
              <a:t>Color</a:t>
            </a:r>
            <a:r>
              <a:rPr lang="en-AU" dirty="0">
                <a:sym typeface="Symbol" panose="05050102010706020507" pitchFamily="18" charset="2"/>
              </a:rPr>
              <a:t> (0.0781f, 0.6718f, 0.8984f);</a:t>
            </a:r>
          </a:p>
          <a:p>
            <a:pPr marL="1227138" lvl="3" indent="0">
              <a:spcBef>
                <a:spcPts val="400"/>
              </a:spcBef>
              <a:buNone/>
              <a:tabLst>
                <a:tab pos="5021263" algn="l"/>
              </a:tabLst>
            </a:pPr>
            <a:r>
              <a:rPr lang="en-AU" dirty="0">
                <a:sym typeface="Symbol" panose="05050102010706020507" pitchFamily="18" charset="2"/>
              </a:rPr>
              <a:t>new </a:t>
            </a:r>
            <a:r>
              <a:rPr lang="en-AU" dirty="0" err="1">
                <a:sym typeface="Symbol" panose="05050102010706020507" pitchFamily="18" charset="2"/>
              </a:rPr>
              <a:t>Color</a:t>
            </a:r>
            <a:r>
              <a:rPr lang="en-AU" dirty="0">
                <a:sym typeface="Symbol" panose="05050102010706020507" pitchFamily="18" charset="2"/>
              </a:rPr>
              <a:t> (0.0781f, 0.6718f, 0.8984f,  0.5f);</a:t>
            </a:r>
          </a:p>
          <a:p>
            <a:pPr marL="1227138" lvl="3" indent="0">
              <a:spcBef>
                <a:spcPts val="400"/>
              </a:spcBef>
              <a:buNone/>
              <a:tabLst>
                <a:tab pos="5021263" algn="l"/>
              </a:tabLst>
            </a:pPr>
            <a:endParaRPr lang="en-AU" dirty="0">
              <a:sym typeface="Symbol" panose="05050102010706020507" pitchFamily="18" charset="2"/>
            </a:endParaRPr>
          </a:p>
          <a:p>
            <a:pPr>
              <a:spcBef>
                <a:spcPts val="400"/>
              </a:spcBef>
              <a:tabLst>
                <a:tab pos="5021263" algn="l"/>
              </a:tabLst>
            </a:pPr>
            <a:r>
              <a:rPr lang="en-AU" dirty="0">
                <a:sym typeface="Symbol" panose="05050102010706020507" pitchFamily="18" charset="2"/>
              </a:rPr>
              <a:t>Note: the different range of </a:t>
            </a:r>
            <a:r>
              <a:rPr lang="en-AU" dirty="0" err="1">
                <a:sym typeface="Symbol" panose="05050102010706020507" pitchFamily="18" charset="2"/>
              </a:rPr>
              <a:t>int</a:t>
            </a:r>
            <a:r>
              <a:rPr lang="en-AU" dirty="0">
                <a:sym typeface="Symbol" panose="05050102010706020507" pitchFamily="18" charset="2"/>
              </a:rPr>
              <a:t> and float parameters can result in out of range errors especially given auto type casting.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7236296" y="4437112"/>
            <a:ext cx="1651546" cy="648072"/>
          </a:xfrm>
          <a:prstGeom prst="wedgeRoundRectCallout">
            <a:avLst>
              <a:gd name="adj1" fmla="val -88811"/>
              <a:gd name="adj2" fmla="val -77652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2000" dirty="0"/>
              <a:t>hexadecimal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2000" dirty="0"/>
              <a:t>literals (</a:t>
            </a:r>
            <a:r>
              <a:rPr lang="en-AU" sz="2000" dirty="0" err="1"/>
              <a:t>ints</a:t>
            </a:r>
            <a:r>
              <a:rPr lang="en-AU" sz="2000" dirty="0"/>
              <a:t>)</a:t>
            </a:r>
            <a:endParaRPr lang="en-NZ" sz="2000" dirty="0"/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7092280" y="5301208"/>
            <a:ext cx="936104" cy="576064"/>
          </a:xfrm>
          <a:prstGeom prst="wedgeRoundRectCallout">
            <a:avLst>
              <a:gd name="adj1" fmla="val -117551"/>
              <a:gd name="adj2" fmla="val -34702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2000" dirty="0"/>
              <a:t>float   </a:t>
            </a:r>
            <a:r>
              <a:rPr lang="en-AU" sz="2000" dirty="0">
                <a:solidFill>
                  <a:schemeClr val="bg1"/>
                </a:solidFill>
              </a:rPr>
              <a:t>.</a:t>
            </a:r>
            <a:r>
              <a:rPr lang="en-AU" sz="2000" dirty="0"/>
              <a:t>  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2000" dirty="0"/>
              <a:t>literals </a:t>
            </a: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3836652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Java Application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pPr marL="373063" lvl="1" indent="0">
              <a:spcBef>
                <a:spcPts val="0"/>
              </a:spcBef>
              <a:buNone/>
            </a:pPr>
            <a:endParaRPr lang="en-NZ" sz="1600" b="1" dirty="0">
              <a:solidFill>
                <a:srgbClr val="8C4E2C"/>
              </a:solidFill>
            </a:endParaRPr>
          </a:p>
          <a:p>
            <a:pPr marL="715963" lvl="1" indent="-342900">
              <a:spcBef>
                <a:spcPts val="0"/>
              </a:spcBef>
            </a:pPr>
            <a:r>
              <a:rPr lang="en-NZ" sz="2400" b="1" dirty="0"/>
              <a:t>Java program from </a:t>
            </a:r>
            <a:r>
              <a:rPr lang="en-NZ" sz="2400" dirty="0"/>
              <a:t>ColorPickerSample.java</a:t>
            </a:r>
            <a:r>
              <a:rPr lang="en-NZ" sz="2400" dirty="0">
                <a:solidFill>
                  <a:srgbClr val="000000"/>
                </a:solidFill>
                <a:latin typeface="Arial Black"/>
                <a:cs typeface="Arial Black"/>
              </a:rPr>
              <a:t> </a:t>
            </a:r>
            <a:r>
              <a:rPr lang="en-NZ" sz="2400" dirty="0">
                <a:solidFill>
                  <a:srgbClr val="000000"/>
                </a:solidFill>
                <a:cs typeface="Arial Black"/>
              </a:rPr>
              <a:t>code on course home pages.</a:t>
            </a:r>
          </a:p>
          <a:p>
            <a:pPr marL="373063" lvl="1" indent="0">
              <a:spcBef>
                <a:spcPts val="0"/>
              </a:spcBef>
              <a:buNone/>
            </a:pPr>
            <a:endParaRPr lang="en-NZ" sz="1600" b="1" dirty="0">
              <a:solidFill>
                <a:srgbClr val="8C4E2C"/>
              </a:solidFill>
            </a:endParaRPr>
          </a:p>
          <a:p>
            <a:pPr marL="373063" lvl="1" indent="0">
              <a:spcBef>
                <a:spcPts val="0"/>
              </a:spcBef>
              <a:buNone/>
            </a:pPr>
            <a:endParaRPr lang="en-NZ" sz="1600" b="1" dirty="0">
              <a:solidFill>
                <a:srgbClr val="8C4E2C"/>
              </a:solidFill>
            </a:endParaRPr>
          </a:p>
          <a:p>
            <a:pPr marL="373063" lvl="1" indent="0">
              <a:spcBef>
                <a:spcPts val="0"/>
              </a:spcBef>
              <a:buNone/>
            </a:pPr>
            <a:endParaRPr lang="en-NZ" sz="1600" b="1" dirty="0">
              <a:solidFill>
                <a:srgbClr val="8C4E2C"/>
              </a:solidFill>
            </a:endParaRPr>
          </a:p>
          <a:p>
            <a:pPr marL="373063" lvl="1" indent="0">
              <a:spcBef>
                <a:spcPts val="0"/>
              </a:spcBef>
              <a:buNone/>
            </a:pPr>
            <a:r>
              <a:rPr lang="en-NZ" sz="1600" b="1" dirty="0">
                <a:solidFill>
                  <a:srgbClr val="8C4E2C"/>
                </a:solidFill>
              </a:rPr>
              <a:t>        final ColorPicker colorPicker = new ColorPicker();</a:t>
            </a:r>
          </a:p>
          <a:p>
            <a:pPr marL="373063" lvl="1" indent="0">
              <a:spcBef>
                <a:spcPts val="0"/>
              </a:spcBef>
              <a:buNone/>
            </a:pPr>
            <a:r>
              <a:rPr lang="en-NZ" sz="1600" b="1" dirty="0">
                <a:solidFill>
                  <a:srgbClr val="8C4E2C"/>
                </a:solidFill>
              </a:rPr>
              <a:t>        colorPicker.setValue(Color.CORAL);</a:t>
            </a:r>
          </a:p>
          <a:p>
            <a:pPr marL="373063" lvl="1" indent="0">
              <a:spcBef>
                <a:spcPts val="0"/>
              </a:spcBef>
              <a:buNone/>
            </a:pPr>
            <a:r>
              <a:rPr lang="en-NZ" sz="1600" b="1" dirty="0">
                <a:solidFill>
                  <a:srgbClr val="8C4E2C"/>
                </a:solidFill>
              </a:rPr>
              <a:t>        </a:t>
            </a:r>
          </a:p>
          <a:p>
            <a:pPr marL="373063" lvl="1" indent="0">
              <a:spcBef>
                <a:spcPts val="0"/>
              </a:spcBef>
              <a:buNone/>
            </a:pPr>
            <a:r>
              <a:rPr lang="en-NZ" sz="1600" b="1" dirty="0">
                <a:solidFill>
                  <a:srgbClr val="8C4E2C"/>
                </a:solidFill>
              </a:rPr>
              <a:t>        final Text text = new Text("Try the color picker!");</a:t>
            </a:r>
          </a:p>
          <a:p>
            <a:pPr marL="373063" lvl="1" indent="0">
              <a:spcBef>
                <a:spcPts val="0"/>
              </a:spcBef>
              <a:buNone/>
            </a:pPr>
            <a:r>
              <a:rPr lang="en-NZ" sz="1600" b="1" dirty="0">
                <a:solidFill>
                  <a:srgbClr val="8C4E2C"/>
                </a:solidFill>
              </a:rPr>
              <a:t>        text.setFont(Font.font ("Verdana", 20));</a:t>
            </a:r>
          </a:p>
          <a:p>
            <a:pPr marL="373063" lvl="1" indent="0">
              <a:spcBef>
                <a:spcPts val="0"/>
              </a:spcBef>
              <a:buNone/>
            </a:pPr>
            <a:r>
              <a:rPr lang="en-NZ" sz="1600" b="1" dirty="0">
                <a:solidFill>
                  <a:srgbClr val="8C4E2C"/>
                </a:solidFill>
              </a:rPr>
              <a:t>        text.setFill(colorPicker.getValue());</a:t>
            </a:r>
          </a:p>
          <a:p>
            <a:pPr marL="373063" lvl="1" indent="0">
              <a:spcBef>
                <a:spcPts val="0"/>
              </a:spcBef>
              <a:buNone/>
            </a:pPr>
            <a:r>
              <a:rPr lang="en-NZ" sz="1600" b="1" dirty="0">
                <a:solidFill>
                  <a:srgbClr val="8C4E2C"/>
                </a:solidFill>
              </a:rPr>
              <a:t>        </a:t>
            </a:r>
          </a:p>
          <a:p>
            <a:pPr marL="373063" lvl="1" indent="0">
              <a:spcBef>
                <a:spcPts val="0"/>
              </a:spcBef>
              <a:buNone/>
            </a:pPr>
            <a:r>
              <a:rPr lang="en-NZ" sz="1600" b="1" dirty="0">
                <a:solidFill>
                  <a:srgbClr val="8C4E2C"/>
                </a:solidFill>
              </a:rPr>
              <a:t>        colorPicker.setOnAction(new EventHandler() {</a:t>
            </a:r>
          </a:p>
          <a:p>
            <a:pPr marL="373063" lvl="1" indent="0">
              <a:spcBef>
                <a:spcPts val="0"/>
              </a:spcBef>
              <a:buNone/>
            </a:pPr>
            <a:r>
              <a:rPr lang="en-NZ" sz="1600" b="1" dirty="0">
                <a:solidFill>
                  <a:srgbClr val="8C4E2C"/>
                </a:solidFill>
              </a:rPr>
              <a:t>            public void handle(Event t) {</a:t>
            </a:r>
          </a:p>
          <a:p>
            <a:pPr marL="373063" lvl="1" indent="0">
              <a:spcBef>
                <a:spcPts val="0"/>
              </a:spcBef>
              <a:buNone/>
            </a:pPr>
            <a:r>
              <a:rPr lang="en-NZ" sz="1600" b="1" dirty="0">
                <a:solidFill>
                  <a:srgbClr val="8C4E2C"/>
                </a:solidFill>
              </a:rPr>
              <a:t>                text.setFill(colorPicker.getValue());               </a:t>
            </a:r>
          </a:p>
          <a:p>
            <a:pPr marL="373063" lvl="1" indent="0">
              <a:spcBef>
                <a:spcPts val="0"/>
              </a:spcBef>
              <a:buNone/>
            </a:pPr>
            <a:r>
              <a:rPr lang="en-NZ" sz="1600" b="1" dirty="0">
                <a:solidFill>
                  <a:srgbClr val="8C4E2C"/>
                </a:solidFill>
              </a:rPr>
              <a:t>            }</a:t>
            </a:r>
          </a:p>
          <a:p>
            <a:pPr marL="373063" lvl="1" indent="0">
              <a:spcBef>
                <a:spcPts val="0"/>
              </a:spcBef>
              <a:buNone/>
            </a:pPr>
            <a:r>
              <a:rPr lang="en-NZ" sz="1600" b="1" dirty="0">
                <a:solidFill>
                  <a:srgbClr val="8C4E2C"/>
                </a:solidFill>
              </a:rPr>
              <a:t>        });</a:t>
            </a:r>
            <a:endParaRPr lang="en-NZ" dirty="0"/>
          </a:p>
        </p:txBody>
      </p:sp>
      <p:sp>
        <p:nvSpPr>
          <p:cNvPr id="5" name="Oval Callout 4"/>
          <p:cNvSpPr/>
          <p:nvPr/>
        </p:nvSpPr>
        <p:spPr bwMode="auto">
          <a:xfrm>
            <a:off x="6228184" y="2132856"/>
            <a:ext cx="2520280" cy="432048"/>
          </a:xfrm>
          <a:prstGeom prst="wedgeEllipseCallout">
            <a:avLst>
              <a:gd name="adj1" fmla="val -87225"/>
              <a:gd name="adj2" fmla="val 112418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Build object</a:t>
            </a:r>
          </a:p>
        </p:txBody>
      </p:sp>
      <p:sp>
        <p:nvSpPr>
          <p:cNvPr id="6" name="Oval Callout 5"/>
          <p:cNvSpPr/>
          <p:nvPr/>
        </p:nvSpPr>
        <p:spPr bwMode="auto">
          <a:xfrm>
            <a:off x="5508104" y="3501008"/>
            <a:ext cx="3312368" cy="432048"/>
          </a:xfrm>
          <a:prstGeom prst="wedgeEllipseCallout">
            <a:avLst>
              <a:gd name="adj1" fmla="val -87225"/>
              <a:gd name="adj2" fmla="val 112418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Return chosen color </a:t>
            </a:r>
          </a:p>
        </p:txBody>
      </p:sp>
    </p:spTree>
    <p:extLst>
      <p:ext uri="{BB962C8B-B14F-4D97-AF65-F5344CB8AC3E}">
        <p14:creationId xmlns:p14="http://schemas.microsoft.com/office/powerpoint/2010/main" val="2006845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Images: file formats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Why so many image formats?    (raster based formats)</a:t>
            </a:r>
          </a:p>
          <a:p>
            <a:pPr lvl="1"/>
            <a:r>
              <a:rPr lang="en-AU" dirty="0"/>
              <a:t>JPEG, 	(lossy compression)</a:t>
            </a:r>
          </a:p>
          <a:p>
            <a:pPr lvl="1"/>
            <a:r>
              <a:rPr lang="en-AU" dirty="0"/>
              <a:t>TIFF,   	(allows high quality 48 bit colour) </a:t>
            </a:r>
          </a:p>
          <a:p>
            <a:pPr lvl="1"/>
            <a:r>
              <a:rPr lang="en-AU" dirty="0"/>
              <a:t>GIF, 	(palette of 256 24-bit colour, lossless compression)</a:t>
            </a:r>
          </a:p>
          <a:p>
            <a:pPr lvl="1"/>
            <a:r>
              <a:rPr lang="en-AU" dirty="0"/>
              <a:t>PNG, 	(palette and 24-bit, lossless compression)</a:t>
            </a:r>
          </a:p>
          <a:p>
            <a:pPr lvl="1"/>
            <a:r>
              <a:rPr lang="en-AU" dirty="0"/>
              <a:t>BMP, 	(range of formats, usually large)</a:t>
            </a:r>
          </a:p>
          <a:p>
            <a:pPr lvl="1"/>
            <a:r>
              <a:rPr lang="en-AU" dirty="0"/>
              <a:t>PNM, 	(very simple, no compression, large)</a:t>
            </a:r>
          </a:p>
          <a:p>
            <a:pPr lvl="1"/>
            <a:r>
              <a:rPr lang="en-AU" dirty="0" err="1"/>
              <a:t>WebP</a:t>
            </a:r>
            <a:r>
              <a:rPr lang="en-AU" dirty="0"/>
              <a:t>, 	(recent replacement for PNG)</a:t>
            </a:r>
          </a:p>
          <a:p>
            <a:pPr lvl="1"/>
            <a:r>
              <a:rPr lang="en-AU" dirty="0"/>
              <a:t>…..</a:t>
            </a:r>
          </a:p>
          <a:p>
            <a:pPr marL="411163" lvl="1" indent="0">
              <a:buNone/>
            </a:pPr>
            <a:endParaRPr lang="en-AU" dirty="0"/>
          </a:p>
          <a:p>
            <a:r>
              <a:rPr lang="en-AU" dirty="0"/>
              <a:t>What is in an image file?</a:t>
            </a:r>
          </a:p>
          <a:p>
            <a:pPr lvl="1"/>
            <a:r>
              <a:rPr lang="en-AU" dirty="0"/>
              <a:t>header:  information about the image (format, size, ….)</a:t>
            </a:r>
          </a:p>
          <a:p>
            <a:pPr lvl="1"/>
            <a:r>
              <a:rPr lang="en-AU" dirty="0"/>
              <a:t>pixel values (compressed and encoded)</a:t>
            </a:r>
          </a:p>
          <a:p>
            <a:r>
              <a:rPr lang="en-AU" dirty="0"/>
              <a:t>Use Libraries  to read and write standard file formats</a:t>
            </a:r>
          </a:p>
          <a:p>
            <a:pPr lvl="2"/>
            <a:endParaRPr lang="en-AU" dirty="0"/>
          </a:p>
          <a:p>
            <a:pPr lvl="2"/>
            <a:endParaRPr lang="en-AU" dirty="0"/>
          </a:p>
          <a:p>
            <a:endParaRPr lang="en-AU" dirty="0"/>
          </a:p>
          <a:p>
            <a:endParaRPr lang="en-AU" i="1" dirty="0"/>
          </a:p>
          <a:p>
            <a:pPr marL="0" indent="0">
              <a:buNone/>
            </a:pP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46606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Images: internal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Good data structure for Java programs working with images?</a:t>
            </a:r>
          </a:p>
          <a:p>
            <a:pPr>
              <a:spcBef>
                <a:spcPts val="1200"/>
              </a:spcBef>
            </a:pPr>
            <a:r>
              <a:rPr lang="en-AU" dirty="0"/>
              <a:t>2D array of </a:t>
            </a:r>
            <a:r>
              <a:rPr lang="en-AU" dirty="0" err="1"/>
              <a:t>Color</a:t>
            </a:r>
            <a:endParaRPr lang="en-AU" dirty="0"/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2D array of </a:t>
            </a:r>
            <a:r>
              <a:rPr lang="en-AU" dirty="0" err="1"/>
              <a:t>int</a:t>
            </a:r>
            <a:r>
              <a:rPr lang="en-AU" dirty="0"/>
              <a:t>:       </a:t>
            </a:r>
            <a:r>
              <a:rPr lang="en-AU" sz="1800" dirty="0"/>
              <a:t>alpha  red  green blue </a:t>
            </a:r>
            <a:endParaRPr lang="en-AU" dirty="0"/>
          </a:p>
          <a:p>
            <a:pPr marL="446088" lvl="1" indent="0">
              <a:buNone/>
            </a:pPr>
            <a:endParaRPr lang="en-AU" i="1" dirty="0"/>
          </a:p>
          <a:p>
            <a:pPr lvl="1"/>
            <a:endParaRPr lang="en-AU" i="1" dirty="0"/>
          </a:p>
          <a:p>
            <a:r>
              <a:rPr lang="en-AU" dirty="0"/>
              <a:t>2D array of  </a:t>
            </a:r>
            <a:r>
              <a:rPr lang="en-AU" dirty="0" err="1"/>
              <a:t>int</a:t>
            </a:r>
            <a:r>
              <a:rPr lang="en-AU" dirty="0"/>
              <a:t> [3], float [3], </a:t>
            </a:r>
            <a:r>
              <a:rPr lang="en-AU" dirty="0" err="1"/>
              <a:t>int</a:t>
            </a:r>
            <a:r>
              <a:rPr lang="en-AU" dirty="0"/>
              <a:t> [4], float [4]:   </a:t>
            </a:r>
            <a:r>
              <a:rPr lang="en-AU" sz="2000" dirty="0"/>
              <a:t>{</a:t>
            </a:r>
            <a:r>
              <a:rPr lang="en-AU" sz="2000" dirty="0" err="1"/>
              <a:t>red,green,blue</a:t>
            </a:r>
            <a:r>
              <a:rPr lang="en-AU" sz="2000" dirty="0"/>
              <a:t>,</a:t>
            </a:r>
            <a:r>
              <a:rPr lang="en-AU" sz="2000" dirty="0">
                <a:sym typeface="Symbol" panose="05050102010706020507" pitchFamily="18" charset="2"/>
              </a:rPr>
              <a:t></a:t>
            </a:r>
            <a:r>
              <a:rPr lang="en-AU" sz="2000" dirty="0"/>
              <a:t>}</a:t>
            </a:r>
            <a:endParaRPr lang="en-AU" dirty="0"/>
          </a:p>
          <a:p>
            <a:endParaRPr lang="en-A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All that you need in this course is the 2D array of </a:t>
            </a:r>
            <a:r>
              <a:rPr lang="en-A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Color</a:t>
            </a:r>
            <a:endParaRPr lang="en-A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3131840" y="2780928"/>
            <a:ext cx="2260484" cy="274513"/>
            <a:chOff x="3153387" y="3429000"/>
            <a:chExt cx="2260484" cy="274513"/>
          </a:xfrm>
        </p:grpSpPr>
        <p:grpSp>
          <p:nvGrpSpPr>
            <p:cNvPr id="16" name="Group 15"/>
            <p:cNvGrpSpPr/>
            <p:nvPr/>
          </p:nvGrpSpPr>
          <p:grpSpPr>
            <a:xfrm>
              <a:off x="3153387" y="3429000"/>
              <a:ext cx="554302" cy="274513"/>
              <a:chOff x="3040217" y="3645024"/>
              <a:chExt cx="554302" cy="274513"/>
            </a:xfrm>
          </p:grpSpPr>
          <p:sp>
            <p:nvSpPr>
              <p:cNvPr id="5" name="Rectangle 4"/>
              <p:cNvSpPr/>
              <p:nvPr/>
            </p:nvSpPr>
            <p:spPr bwMode="auto">
              <a:xfrm>
                <a:off x="3040217" y="3645024"/>
                <a:ext cx="72008" cy="27451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3110051" y="3645024"/>
                <a:ext cx="72008" cy="27451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3179885" y="3645024"/>
                <a:ext cx="72008" cy="27451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3249719" y="3645024"/>
                <a:ext cx="72008" cy="27451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3319553" y="3645024"/>
                <a:ext cx="72008" cy="27451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3389387" y="3645024"/>
                <a:ext cx="72008" cy="27451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3459221" y="3645024"/>
                <a:ext cx="72008" cy="27451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3529057" y="3645024"/>
                <a:ext cx="65462" cy="27451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3040217" y="3645024"/>
                <a:ext cx="554302" cy="274513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3719926" y="3429000"/>
              <a:ext cx="554302" cy="274513"/>
              <a:chOff x="3040217" y="3645024"/>
              <a:chExt cx="554302" cy="274513"/>
            </a:xfrm>
          </p:grpSpPr>
          <p:sp>
            <p:nvSpPr>
              <p:cNvPr id="18" name="Rectangle 17"/>
              <p:cNvSpPr/>
              <p:nvPr/>
            </p:nvSpPr>
            <p:spPr bwMode="auto">
              <a:xfrm>
                <a:off x="3040217" y="3645024"/>
                <a:ext cx="72008" cy="27451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3110051" y="3645024"/>
                <a:ext cx="72008" cy="27451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3179885" y="3645024"/>
                <a:ext cx="72008" cy="27451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3249719" y="3645024"/>
                <a:ext cx="72008" cy="27451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3319553" y="3645024"/>
                <a:ext cx="72008" cy="27451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3389387" y="3645024"/>
                <a:ext cx="72008" cy="27451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3459221" y="3645024"/>
                <a:ext cx="72008" cy="27451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3529057" y="3645024"/>
                <a:ext cx="65462" cy="27451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3040217" y="3645024"/>
                <a:ext cx="554302" cy="274513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4291335" y="3429000"/>
              <a:ext cx="554302" cy="274513"/>
              <a:chOff x="3040217" y="3645024"/>
              <a:chExt cx="554302" cy="274513"/>
            </a:xfrm>
          </p:grpSpPr>
          <p:sp>
            <p:nvSpPr>
              <p:cNvPr id="28" name="Rectangle 27"/>
              <p:cNvSpPr/>
              <p:nvPr/>
            </p:nvSpPr>
            <p:spPr bwMode="auto">
              <a:xfrm>
                <a:off x="3040217" y="3645024"/>
                <a:ext cx="72008" cy="27451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3110051" y="3645024"/>
                <a:ext cx="72008" cy="27451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3179885" y="3645024"/>
                <a:ext cx="72008" cy="27451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3249719" y="3645024"/>
                <a:ext cx="72008" cy="27451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3319553" y="3645024"/>
                <a:ext cx="72008" cy="27451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3389387" y="3645024"/>
                <a:ext cx="72008" cy="27451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3459221" y="3645024"/>
                <a:ext cx="72008" cy="27451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3529057" y="3645024"/>
                <a:ext cx="65462" cy="27451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3040217" y="3645024"/>
                <a:ext cx="554302" cy="274513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4859569" y="3429000"/>
              <a:ext cx="554302" cy="274513"/>
              <a:chOff x="3040217" y="3645024"/>
              <a:chExt cx="554302" cy="274513"/>
            </a:xfrm>
          </p:grpSpPr>
          <p:sp>
            <p:nvSpPr>
              <p:cNvPr id="38" name="Rectangle 37"/>
              <p:cNvSpPr/>
              <p:nvPr/>
            </p:nvSpPr>
            <p:spPr bwMode="auto">
              <a:xfrm>
                <a:off x="3040217" y="3645024"/>
                <a:ext cx="72008" cy="27451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3110051" y="3645024"/>
                <a:ext cx="72008" cy="27451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3179885" y="3645024"/>
                <a:ext cx="72008" cy="27451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3249719" y="3645024"/>
                <a:ext cx="72008" cy="27451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>
                <a:off x="3319553" y="3645024"/>
                <a:ext cx="72008" cy="27451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3389387" y="3645024"/>
                <a:ext cx="72008" cy="27451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3459221" y="3645024"/>
                <a:ext cx="72008" cy="27451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3529057" y="3645024"/>
                <a:ext cx="65462" cy="27451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3040217" y="3645024"/>
                <a:ext cx="554302" cy="274513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NZ" sz="2000" dirty="0"/>
              </a:p>
            </p:txBody>
          </p:sp>
        </p:grpSp>
      </p:grpSp>
      <p:sp>
        <p:nvSpPr>
          <p:cNvPr id="48" name="Rectangle 47"/>
          <p:cNvSpPr/>
          <p:nvPr/>
        </p:nvSpPr>
        <p:spPr bwMode="auto">
          <a:xfrm>
            <a:off x="3560683" y="1556792"/>
            <a:ext cx="436394" cy="36004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NZ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6588224" y="4005064"/>
            <a:ext cx="2013942" cy="288032"/>
            <a:chOff x="3713083" y="4725144"/>
            <a:chExt cx="1144667" cy="288032"/>
          </a:xfrm>
        </p:grpSpPr>
        <p:sp>
          <p:nvSpPr>
            <p:cNvPr id="47" name="Rectangle 46"/>
            <p:cNvSpPr/>
            <p:nvPr/>
          </p:nvSpPr>
          <p:spPr bwMode="auto">
            <a:xfrm>
              <a:off x="3713083" y="4725144"/>
              <a:ext cx="283994" cy="288032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NZ" sz="2000" dirty="0"/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999974" y="4725144"/>
              <a:ext cx="283994" cy="288032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NZ" sz="2000" dirty="0"/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4286865" y="4725144"/>
              <a:ext cx="283994" cy="288032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NZ" sz="2000" dirty="0"/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4573756" y="4725144"/>
              <a:ext cx="283994" cy="288032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NZ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76922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libraries when programming!</a:t>
            </a:r>
          </a:p>
        </p:txBody>
      </p:sp>
      <p:pic>
        <p:nvPicPr>
          <p:cNvPr id="4" name="Content Placeholder 3" descr="LoadingImage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811" b="-25811"/>
          <a:stretch>
            <a:fillRect/>
          </a:stretch>
        </p:blipFill>
        <p:spPr>
          <a:xfrm>
            <a:off x="0" y="981075"/>
            <a:ext cx="8775700" cy="5876925"/>
          </a:xfrm>
        </p:spPr>
      </p:pic>
      <p:sp>
        <p:nvSpPr>
          <p:cNvPr id="6" name="Rounded Rectangular Callout 5"/>
          <p:cNvSpPr/>
          <p:nvPr/>
        </p:nvSpPr>
        <p:spPr bwMode="auto">
          <a:xfrm>
            <a:off x="6156176" y="908720"/>
            <a:ext cx="2520280" cy="864096"/>
          </a:xfrm>
          <a:prstGeom prst="wedgeRoundRectCallout">
            <a:avLst>
              <a:gd name="adj1" fmla="val -119894"/>
              <a:gd name="adj2" fmla="val 74190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Use library to read standard file formats</a:t>
            </a:r>
            <a:endParaRPr lang="en-US" sz="2000" dirty="0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5508104" y="4365104"/>
            <a:ext cx="2880320" cy="792088"/>
          </a:xfrm>
          <a:prstGeom prst="wedgeRoundRectCallout">
            <a:avLst>
              <a:gd name="adj1" fmla="val -93492"/>
              <a:gd name="adj2" fmla="val -72427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FF0000"/>
                </a:solidFill>
              </a:rPr>
              <a:t>Read Color </a:t>
            </a:r>
            <a:r>
              <a:rPr lang="en-US" sz="2000" dirty="0" err="1">
                <a:solidFill>
                  <a:srgbClr val="FF0000"/>
                </a:solidFill>
              </a:rPr>
              <a:t>api</a:t>
            </a:r>
            <a:endParaRPr lang="en-US" sz="2000" dirty="0">
              <a:solidFill>
                <a:srgbClr val="FF0000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FF0000"/>
                </a:solidFill>
              </a:rPr>
              <a:t>Read </a:t>
            </a:r>
            <a:r>
              <a:rPr lang="en-US" sz="2000" dirty="0" err="1">
                <a:solidFill>
                  <a:srgbClr val="FF0000"/>
                </a:solidFill>
              </a:rPr>
              <a:t>BufferedImage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api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Rounded Rectangular Callout 2"/>
          <p:cNvSpPr/>
          <p:nvPr/>
        </p:nvSpPr>
        <p:spPr bwMode="auto">
          <a:xfrm>
            <a:off x="683568" y="980728"/>
            <a:ext cx="4248472" cy="504056"/>
          </a:xfrm>
          <a:prstGeom prst="wedgeRoundRectCallout">
            <a:avLst>
              <a:gd name="adj1" fmla="val -3752"/>
              <a:gd name="adj2" fmla="val 155047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Google  java read image from file</a:t>
            </a:r>
          </a:p>
        </p:txBody>
      </p:sp>
      <p:sp>
        <p:nvSpPr>
          <p:cNvPr id="8" name="Cloud Callout 7"/>
          <p:cNvSpPr/>
          <p:nvPr/>
        </p:nvSpPr>
        <p:spPr bwMode="auto">
          <a:xfrm>
            <a:off x="5667303" y="2348880"/>
            <a:ext cx="3456384" cy="980728"/>
          </a:xfrm>
          <a:prstGeom prst="cloudCallout">
            <a:avLst>
              <a:gd name="adj1" fmla="val -27021"/>
              <a:gd name="adj2" fmla="val 107483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/>
              <a:t>How do I build </a:t>
            </a:r>
          </a:p>
          <a:p>
            <a:pPr algn="ctr"/>
            <a:r>
              <a:rPr lang="en-US" sz="2000" dirty="0"/>
              <a:t>Colors from image?</a:t>
            </a:r>
          </a:p>
        </p:txBody>
      </p:sp>
      <p:pic>
        <p:nvPicPr>
          <p:cNvPr id="9" name="Picture 8" descr="Fish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9" y="3645025"/>
            <a:ext cx="1224136" cy="546186"/>
          </a:xfrm>
          <a:prstGeom prst="rect">
            <a:avLst/>
          </a:prstGeom>
        </p:spPr>
      </p:pic>
      <p:pic>
        <p:nvPicPr>
          <p:cNvPr id="10" name="Picture 9" descr="Fish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772816"/>
            <a:ext cx="1224136" cy="546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79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3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Save </a:t>
            </a:r>
            <a:r>
              <a:rPr lang="en-AU" dirty="0" err="1"/>
              <a:t>Color</a:t>
            </a:r>
            <a:r>
              <a:rPr lang="en-AU" dirty="0"/>
              <a:t> [ ] [ ] to image file</a:t>
            </a:r>
            <a:endParaRPr lang="en-NZ" dirty="0"/>
          </a:p>
        </p:txBody>
      </p:sp>
      <p:pic>
        <p:nvPicPr>
          <p:cNvPr id="4" name="Content Placeholder 3" descr="SaveImag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413" b="-6413"/>
          <a:stretch>
            <a:fillRect/>
          </a:stretch>
        </p:blipFill>
        <p:spPr>
          <a:xfrm>
            <a:off x="0" y="993775"/>
            <a:ext cx="8775700" cy="5876925"/>
          </a:xfrm>
        </p:spPr>
      </p:pic>
      <p:sp>
        <p:nvSpPr>
          <p:cNvPr id="3" name="Rounded Rectangular Callout 2"/>
          <p:cNvSpPr/>
          <p:nvPr/>
        </p:nvSpPr>
        <p:spPr bwMode="auto">
          <a:xfrm>
            <a:off x="1187624" y="4149080"/>
            <a:ext cx="5256584" cy="504056"/>
          </a:xfrm>
          <a:prstGeom prst="wedgeRoundRectCallout">
            <a:avLst>
              <a:gd name="adj1" fmla="val -14513"/>
              <a:gd name="adj2" fmla="val -106141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Look up </a:t>
            </a:r>
            <a:r>
              <a:rPr lang="en-US" sz="2000" dirty="0" err="1"/>
              <a:t>BufferedImage</a:t>
            </a:r>
            <a:r>
              <a:rPr lang="en-US" sz="2000" dirty="0"/>
              <a:t> </a:t>
            </a:r>
            <a:r>
              <a:rPr lang="en-US" sz="2000" dirty="0" err="1"/>
              <a:t>api</a:t>
            </a:r>
            <a:r>
              <a:rPr lang="en-US" sz="2000" dirty="0"/>
              <a:t> and Color </a:t>
            </a:r>
            <a:r>
              <a:rPr lang="en-US" sz="2000" dirty="0" err="1"/>
              <a:t>api</a:t>
            </a:r>
            <a:endParaRPr lang="en-US" sz="2000" dirty="0"/>
          </a:p>
        </p:txBody>
      </p:sp>
      <p:sp>
        <p:nvSpPr>
          <p:cNvPr id="6" name="Cloud Callout 5"/>
          <p:cNvSpPr/>
          <p:nvPr/>
        </p:nvSpPr>
        <p:spPr bwMode="auto">
          <a:xfrm>
            <a:off x="5940152" y="2924944"/>
            <a:ext cx="3203848" cy="864096"/>
          </a:xfrm>
          <a:prstGeom prst="cloudCallout">
            <a:avLst>
              <a:gd name="adj1" fmla="val -59258"/>
              <a:gd name="adj2" fmla="val 53502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How do I build an image from Colors</a:t>
            </a:r>
          </a:p>
        </p:txBody>
      </p:sp>
      <p:pic>
        <p:nvPicPr>
          <p:cNvPr id="7" name="Picture 6" descr="Fish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772816"/>
            <a:ext cx="1224136" cy="546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29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 Holes to fall into: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When you are in a Pot Hole ask yourself if you need to:</a:t>
            </a:r>
          </a:p>
          <a:p>
            <a:pPr lvl="1"/>
            <a:r>
              <a:rPr lang="en-US" dirty="0"/>
              <a:t>look up an object </a:t>
            </a:r>
            <a:r>
              <a:rPr lang="en-US" dirty="0" err="1"/>
              <a:t>api</a:t>
            </a:r>
            <a:endParaRPr lang="en-US" dirty="0"/>
          </a:p>
          <a:p>
            <a:pPr lvl="1"/>
            <a:r>
              <a:rPr lang="en-US" dirty="0"/>
              <a:t>Google for a java code fragment</a:t>
            </a:r>
          </a:p>
          <a:p>
            <a:r>
              <a:rPr lang="en-US" dirty="0"/>
              <a:t>An image is  a 2D array of pixels</a:t>
            </a:r>
          </a:p>
          <a:p>
            <a:r>
              <a:rPr lang="en-US" dirty="0"/>
              <a:t>Array variables are reference</a:t>
            </a:r>
          </a:p>
          <a:p>
            <a:r>
              <a:rPr lang="en-US" dirty="0"/>
              <a:t>Color is an Object hence reference type but is immutable </a:t>
            </a:r>
          </a:p>
          <a:p>
            <a:r>
              <a:rPr lang="en-US" dirty="0"/>
              <a:t> Color can be built by  three variables red, green and blue they can either be three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 err="1"/>
              <a:t>s</a:t>
            </a:r>
            <a:r>
              <a:rPr lang="en-US" dirty="0"/>
              <a:t> or three </a:t>
            </a:r>
            <a:r>
              <a:rPr lang="en-US" dirty="0">
                <a:solidFill>
                  <a:srgbClr val="FF0000"/>
                </a:solidFill>
              </a:rPr>
              <a:t>float</a:t>
            </a:r>
            <a:r>
              <a:rPr lang="en-US" dirty="0"/>
              <a:t>s. But the range of the </a:t>
            </a:r>
            <a:r>
              <a:rPr lang="en-US" dirty="0" err="1"/>
              <a:t>int</a:t>
            </a:r>
            <a:r>
              <a:rPr lang="en-US" dirty="0"/>
              <a:t> and float is different. + java can convert an </a:t>
            </a:r>
            <a:r>
              <a:rPr lang="en-US" dirty="0" err="1"/>
              <a:t>int</a:t>
            </a:r>
            <a:r>
              <a:rPr lang="en-US" dirty="0"/>
              <a:t> to a float when used in a computation. </a:t>
            </a:r>
          </a:p>
          <a:p>
            <a:endParaRPr lang="en-US" dirty="0"/>
          </a:p>
        </p:txBody>
      </p:sp>
      <p:pic>
        <p:nvPicPr>
          <p:cNvPr id="4" name="Picture 3" descr="Fis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772816"/>
            <a:ext cx="1224136" cy="546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176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image is  a 2D array of pixels</a:t>
            </a:r>
          </a:p>
          <a:p>
            <a:r>
              <a:rPr lang="en-US" dirty="0"/>
              <a:t>Image A point to an array of rows.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row points to an array of pixels</a:t>
            </a:r>
          </a:p>
          <a:p>
            <a:r>
              <a:rPr lang="en-US" dirty="0"/>
              <a:t>A pixel points to a Color object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Pothole 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95536" y="2420888"/>
            <a:ext cx="432048" cy="432048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A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827584" y="2420888"/>
            <a:ext cx="432048" cy="432048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043608" y="1844824"/>
            <a:ext cx="3600400" cy="1008112"/>
            <a:chOff x="1043608" y="1844824"/>
            <a:chExt cx="3600400" cy="1008112"/>
          </a:xfrm>
        </p:grpSpPr>
        <p:sp>
          <p:nvSpPr>
            <p:cNvPr id="29" name="TextBox 28"/>
            <p:cNvSpPr txBox="1"/>
            <p:nvPr/>
          </p:nvSpPr>
          <p:spPr>
            <a:xfrm>
              <a:off x="1619672" y="1844824"/>
              <a:ext cx="21345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Rows  0,1,..   </a:t>
              </a:r>
              <a:r>
                <a:rPr lang="en-US" sz="2400" dirty="0" err="1"/>
                <a:t>i</a:t>
              </a:r>
              <a:endParaRPr lang="en-US" sz="2400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2051720" y="2420888"/>
              <a:ext cx="2592288" cy="432048"/>
              <a:chOff x="2339752" y="4725144"/>
              <a:chExt cx="2592288" cy="432048"/>
            </a:xfrm>
          </p:grpSpPr>
          <p:sp>
            <p:nvSpPr>
              <p:cNvPr id="24" name="Rectangle 23"/>
              <p:cNvSpPr/>
              <p:nvPr/>
            </p:nvSpPr>
            <p:spPr bwMode="auto">
              <a:xfrm>
                <a:off x="3203848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2771800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2339752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4499992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4067944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3635896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 err="1"/>
                  <a:t>i</a:t>
                </a:r>
                <a:endParaRPr lang="en-US" sz="2400" dirty="0"/>
              </a:p>
            </p:txBody>
          </p:sp>
        </p:grpSp>
        <p:cxnSp>
          <p:nvCxnSpPr>
            <p:cNvPr id="10" name="Straight Arrow Connector 9"/>
            <p:cNvCxnSpPr>
              <a:endCxn id="30" idx="1"/>
            </p:cNvCxnSpPr>
            <p:nvPr/>
          </p:nvCxnSpPr>
          <p:spPr bwMode="auto">
            <a:xfrm>
              <a:off x="1043608" y="2636912"/>
              <a:ext cx="1008112" cy="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13" name="Group 12"/>
          <p:cNvGrpSpPr/>
          <p:nvPr/>
        </p:nvGrpSpPr>
        <p:grpSpPr>
          <a:xfrm>
            <a:off x="3563888" y="2852936"/>
            <a:ext cx="4392488" cy="1368152"/>
            <a:chOff x="3563888" y="2852936"/>
            <a:chExt cx="4392488" cy="1368152"/>
          </a:xfrm>
        </p:grpSpPr>
        <p:grpSp>
          <p:nvGrpSpPr>
            <p:cNvPr id="37" name="Group 36"/>
            <p:cNvGrpSpPr/>
            <p:nvPr/>
          </p:nvGrpSpPr>
          <p:grpSpPr>
            <a:xfrm>
              <a:off x="5364088" y="3789040"/>
              <a:ext cx="2592288" cy="432048"/>
              <a:chOff x="2339752" y="4725144"/>
              <a:chExt cx="2592288" cy="432048"/>
            </a:xfrm>
          </p:grpSpPr>
          <p:sp>
            <p:nvSpPr>
              <p:cNvPr id="40" name="Rectangle 39"/>
              <p:cNvSpPr/>
              <p:nvPr/>
            </p:nvSpPr>
            <p:spPr bwMode="auto">
              <a:xfrm>
                <a:off x="3203848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2771800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2339752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4499992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4067944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3635896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</p:grpSp>
        <p:cxnSp>
          <p:nvCxnSpPr>
            <p:cNvPr id="14" name="Curved Connector 13"/>
            <p:cNvCxnSpPr>
              <a:stCxn id="36" idx="2"/>
              <a:endCxn id="43" idx="1"/>
            </p:cNvCxnSpPr>
            <p:nvPr/>
          </p:nvCxnSpPr>
          <p:spPr bwMode="auto">
            <a:xfrm rot="16200000" flipH="1">
              <a:off x="3887924" y="2528900"/>
              <a:ext cx="1152128" cy="1800200"/>
            </a:xfrm>
            <a:prstGeom prst="curvedConnector2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5" name="TextBox 74"/>
            <p:cNvSpPr txBox="1"/>
            <p:nvPr/>
          </p:nvSpPr>
          <p:spPr>
            <a:xfrm>
              <a:off x="5148064" y="3212976"/>
              <a:ext cx="19806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Cols  0,1,..   </a:t>
              </a:r>
              <a:r>
                <a:rPr lang="en-US" sz="2400" dirty="0" err="1"/>
                <a:t>j</a:t>
              </a:r>
              <a:endParaRPr lang="en-US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876256" y="2420888"/>
            <a:ext cx="1656184" cy="1584176"/>
            <a:chOff x="6876256" y="2420888"/>
            <a:chExt cx="1656184" cy="1584176"/>
          </a:xfrm>
        </p:grpSpPr>
        <p:sp>
          <p:nvSpPr>
            <p:cNvPr id="26" name="Rounded Rectangle 25"/>
            <p:cNvSpPr/>
            <p:nvPr/>
          </p:nvSpPr>
          <p:spPr bwMode="auto">
            <a:xfrm>
              <a:off x="7308304" y="2420888"/>
              <a:ext cx="1224136" cy="432048"/>
            </a:xfrm>
            <a:prstGeom prst="roundRect">
              <a:avLst/>
            </a:prstGeom>
            <a:solidFill>
              <a:srgbClr val="FFFF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/>
                <a:t>Color</a:t>
              </a:r>
            </a:p>
          </p:txBody>
        </p:sp>
        <p:cxnSp>
          <p:nvCxnSpPr>
            <p:cNvPr id="42" name="Straight Arrow Connector 41"/>
            <p:cNvCxnSpPr>
              <a:endCxn id="26" idx="2"/>
            </p:cNvCxnSpPr>
            <p:nvPr/>
          </p:nvCxnSpPr>
          <p:spPr bwMode="auto">
            <a:xfrm flipV="1">
              <a:off x="6876256" y="2852936"/>
              <a:ext cx="1044116" cy="1152128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0963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Pothole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6600"/>
            </a:solidFill>
          </a:ln>
        </p:spPr>
        <p:txBody>
          <a:bodyPr/>
          <a:lstStyle/>
          <a:p>
            <a:r>
              <a:rPr lang="en-US" dirty="0"/>
              <a:t>An image is  a 2D array of pixels</a:t>
            </a:r>
          </a:p>
          <a:p>
            <a:r>
              <a:rPr lang="en-US" dirty="0"/>
              <a:t>Will changing A change B?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B = A;</a:t>
            </a:r>
          </a:p>
          <a:p>
            <a:endParaRPr lang="en-US" dirty="0">
              <a:solidFill>
                <a:srgbClr val="7400BC"/>
              </a:solidFill>
            </a:endParaRPr>
          </a:p>
          <a:p>
            <a:endParaRPr lang="en-US" dirty="0">
              <a:solidFill>
                <a:srgbClr val="7400BC"/>
              </a:solidFill>
            </a:endParaRPr>
          </a:p>
          <a:p>
            <a:r>
              <a:rPr lang="en-US" dirty="0">
                <a:solidFill>
                  <a:srgbClr val="7400BC"/>
                </a:solidFill>
              </a:rPr>
              <a:t>B = for(</a:t>
            </a:r>
            <a:r>
              <a:rPr lang="en-US" dirty="0" err="1">
                <a:solidFill>
                  <a:srgbClr val="7400BC"/>
                </a:solidFill>
              </a:rPr>
              <a:t>int</a:t>
            </a:r>
            <a:r>
              <a:rPr lang="en-US" dirty="0">
                <a:solidFill>
                  <a:srgbClr val="7400BC"/>
                </a:solidFill>
              </a:rPr>
              <a:t> </a:t>
            </a:r>
            <a:r>
              <a:rPr lang="en-US" dirty="0" err="1">
                <a:solidFill>
                  <a:srgbClr val="7400BC"/>
                </a:solidFill>
              </a:rPr>
              <a:t>i</a:t>
            </a:r>
            <a:r>
              <a:rPr lang="en-US" dirty="0">
                <a:solidFill>
                  <a:srgbClr val="7400BC"/>
                </a:solidFill>
              </a:rPr>
              <a:t> = 0; </a:t>
            </a:r>
            <a:r>
              <a:rPr lang="en-US" dirty="0" err="1">
                <a:solidFill>
                  <a:srgbClr val="7400BC"/>
                </a:solidFill>
              </a:rPr>
              <a:t>i</a:t>
            </a:r>
            <a:r>
              <a:rPr lang="en-US" dirty="0">
                <a:solidFill>
                  <a:srgbClr val="7400BC"/>
                </a:solidFill>
              </a:rPr>
              <a:t>&lt; </a:t>
            </a:r>
            <a:r>
              <a:rPr lang="en-US" dirty="0" err="1">
                <a:solidFill>
                  <a:srgbClr val="7400BC"/>
                </a:solidFill>
              </a:rPr>
              <a:t>A.length</a:t>
            </a:r>
            <a:r>
              <a:rPr lang="en-US" dirty="0">
                <a:solidFill>
                  <a:srgbClr val="7400BC"/>
                </a:solidFill>
              </a:rPr>
              <a:t>; </a:t>
            </a:r>
            <a:r>
              <a:rPr lang="en-US" dirty="0" err="1">
                <a:solidFill>
                  <a:srgbClr val="7400BC"/>
                </a:solidFill>
              </a:rPr>
              <a:t>i</a:t>
            </a:r>
            <a:r>
              <a:rPr lang="en-US" dirty="0">
                <a:solidFill>
                  <a:srgbClr val="7400BC"/>
                </a:solidFill>
              </a:rPr>
              <a:t>++) { B[</a:t>
            </a:r>
            <a:r>
              <a:rPr lang="en-US" dirty="0" err="1">
                <a:solidFill>
                  <a:srgbClr val="7400BC"/>
                </a:solidFill>
              </a:rPr>
              <a:t>i</a:t>
            </a:r>
            <a:r>
              <a:rPr lang="en-US" dirty="0">
                <a:solidFill>
                  <a:srgbClr val="7400BC"/>
                </a:solidFill>
              </a:rPr>
              <a:t>] = A[</a:t>
            </a:r>
            <a:r>
              <a:rPr lang="en-US" dirty="0" err="1">
                <a:solidFill>
                  <a:srgbClr val="7400BC"/>
                </a:solidFill>
              </a:rPr>
              <a:t>i</a:t>
            </a:r>
            <a:r>
              <a:rPr lang="en-US" dirty="0">
                <a:solidFill>
                  <a:srgbClr val="7400BC"/>
                </a:solidFill>
              </a:rPr>
              <a:t>] }</a:t>
            </a:r>
          </a:p>
          <a:p>
            <a:endParaRPr lang="en-US" dirty="0"/>
          </a:p>
        </p:txBody>
      </p:sp>
      <p:grpSp>
        <p:nvGrpSpPr>
          <p:cNvPr id="87" name="Group 86"/>
          <p:cNvGrpSpPr/>
          <p:nvPr/>
        </p:nvGrpSpPr>
        <p:grpSpPr>
          <a:xfrm>
            <a:off x="611560" y="2852936"/>
            <a:ext cx="1656184" cy="1224136"/>
            <a:chOff x="395536" y="3212976"/>
            <a:chExt cx="1656184" cy="1224136"/>
          </a:xfrm>
        </p:grpSpPr>
        <p:sp>
          <p:nvSpPr>
            <p:cNvPr id="83" name="Rectangle 82"/>
            <p:cNvSpPr/>
            <p:nvPr/>
          </p:nvSpPr>
          <p:spPr bwMode="auto">
            <a:xfrm>
              <a:off x="395536" y="4005064"/>
              <a:ext cx="432048" cy="432048"/>
            </a:xfrm>
            <a:prstGeom prst="rect">
              <a:avLst/>
            </a:prstGeom>
            <a:solidFill>
              <a:srgbClr val="FF66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/>
                <a:t>B</a:t>
              </a: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827584" y="4005064"/>
              <a:ext cx="432048" cy="432048"/>
            </a:xfrm>
            <a:prstGeom prst="rect">
              <a:avLst/>
            </a:prstGeom>
            <a:solidFill>
              <a:srgbClr val="FF66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cxnSp>
          <p:nvCxnSpPr>
            <p:cNvPr id="86" name="Straight Arrow Connector 85"/>
            <p:cNvCxnSpPr/>
            <p:nvPr/>
          </p:nvCxnSpPr>
          <p:spPr bwMode="auto">
            <a:xfrm flipV="1">
              <a:off x="971600" y="3212976"/>
              <a:ext cx="1080120" cy="1008112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82" name="Group 81"/>
          <p:cNvGrpSpPr/>
          <p:nvPr/>
        </p:nvGrpSpPr>
        <p:grpSpPr>
          <a:xfrm>
            <a:off x="395536" y="1844824"/>
            <a:ext cx="8136904" cy="2376264"/>
            <a:chOff x="683568" y="4149080"/>
            <a:chExt cx="8136904" cy="2376264"/>
          </a:xfrm>
        </p:grpSpPr>
        <p:sp>
          <p:nvSpPr>
            <p:cNvPr id="26" name="Rounded Rectangle 25"/>
            <p:cNvSpPr/>
            <p:nvPr/>
          </p:nvSpPr>
          <p:spPr bwMode="auto">
            <a:xfrm>
              <a:off x="7596336" y="4725144"/>
              <a:ext cx="1224136" cy="432048"/>
            </a:xfrm>
            <a:prstGeom prst="roundRect">
              <a:avLst/>
            </a:prstGeom>
            <a:solidFill>
              <a:srgbClr val="FFFF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/>
                <a:t>Color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07704" y="4149080"/>
              <a:ext cx="21345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Rows  0,1,..   </a:t>
              </a:r>
              <a:r>
                <a:rPr lang="en-US" sz="2400" dirty="0" err="1"/>
                <a:t>i</a:t>
              </a:r>
              <a:endParaRPr lang="en-US" sz="2400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83568" y="4725144"/>
              <a:ext cx="432048" cy="432048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/>
                <a:t>A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115616" y="4725144"/>
              <a:ext cx="432048" cy="432048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2339752" y="4725144"/>
              <a:ext cx="2592288" cy="432048"/>
              <a:chOff x="2339752" y="4725144"/>
              <a:chExt cx="2592288" cy="432048"/>
            </a:xfrm>
          </p:grpSpPr>
          <p:sp>
            <p:nvSpPr>
              <p:cNvPr id="24" name="Rectangle 23"/>
              <p:cNvSpPr/>
              <p:nvPr/>
            </p:nvSpPr>
            <p:spPr bwMode="auto">
              <a:xfrm>
                <a:off x="3203848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2771800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2339752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4499992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4067944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3635896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 err="1"/>
                  <a:t>i</a:t>
                </a:r>
                <a:endParaRPr lang="en-US" sz="2400" dirty="0"/>
              </a:p>
            </p:txBody>
          </p:sp>
        </p:grpSp>
        <p:cxnSp>
          <p:nvCxnSpPr>
            <p:cNvPr id="10" name="Straight Arrow Connector 9"/>
            <p:cNvCxnSpPr>
              <a:endCxn id="30" idx="1"/>
            </p:cNvCxnSpPr>
            <p:nvPr/>
          </p:nvCxnSpPr>
          <p:spPr bwMode="auto">
            <a:xfrm>
              <a:off x="1331640" y="4941168"/>
              <a:ext cx="1008112" cy="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grpSp>
          <p:nvGrpSpPr>
            <p:cNvPr id="37" name="Group 36"/>
            <p:cNvGrpSpPr/>
            <p:nvPr/>
          </p:nvGrpSpPr>
          <p:grpSpPr>
            <a:xfrm>
              <a:off x="5652120" y="6093296"/>
              <a:ext cx="2592288" cy="432048"/>
              <a:chOff x="2339752" y="4725144"/>
              <a:chExt cx="2592288" cy="432048"/>
            </a:xfrm>
          </p:grpSpPr>
          <p:sp>
            <p:nvSpPr>
              <p:cNvPr id="40" name="Rectangle 39"/>
              <p:cNvSpPr/>
              <p:nvPr/>
            </p:nvSpPr>
            <p:spPr bwMode="auto">
              <a:xfrm>
                <a:off x="3203848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2771800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2339752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4499992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4067944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3635896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</p:grpSp>
        <p:cxnSp>
          <p:nvCxnSpPr>
            <p:cNvPr id="14" name="Curved Connector 13"/>
            <p:cNvCxnSpPr>
              <a:stCxn id="36" idx="2"/>
              <a:endCxn id="43" idx="1"/>
            </p:cNvCxnSpPr>
            <p:nvPr/>
          </p:nvCxnSpPr>
          <p:spPr bwMode="auto">
            <a:xfrm rot="16200000" flipH="1">
              <a:off x="4175956" y="4833156"/>
              <a:ext cx="1152128" cy="1800200"/>
            </a:xfrm>
            <a:prstGeom prst="curvedConnector2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5" name="TextBox 74"/>
            <p:cNvSpPr txBox="1"/>
            <p:nvPr/>
          </p:nvSpPr>
          <p:spPr>
            <a:xfrm>
              <a:off x="5436096" y="5517232"/>
              <a:ext cx="19806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Cols  0,1,..   </a:t>
              </a:r>
              <a:r>
                <a:rPr lang="en-US" sz="2400" dirty="0" err="1"/>
                <a:t>j</a:t>
              </a:r>
              <a:endParaRPr lang="en-US" sz="2400" dirty="0"/>
            </a:p>
          </p:txBody>
        </p:sp>
        <p:cxnSp>
          <p:nvCxnSpPr>
            <p:cNvPr id="42" name="Straight Arrow Connector 41"/>
            <p:cNvCxnSpPr>
              <a:endCxn id="26" idx="2"/>
            </p:cNvCxnSpPr>
            <p:nvPr/>
          </p:nvCxnSpPr>
          <p:spPr bwMode="auto">
            <a:xfrm flipV="1">
              <a:off x="7164288" y="5157192"/>
              <a:ext cx="1044116" cy="1152128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8" name="Group 7"/>
          <p:cNvGrpSpPr/>
          <p:nvPr/>
        </p:nvGrpSpPr>
        <p:grpSpPr>
          <a:xfrm>
            <a:off x="1907704" y="4221088"/>
            <a:ext cx="4464496" cy="1008112"/>
            <a:chOff x="1907704" y="4221088"/>
            <a:chExt cx="4464496" cy="1008112"/>
          </a:xfrm>
        </p:grpSpPr>
        <p:grpSp>
          <p:nvGrpSpPr>
            <p:cNvPr id="102" name="Group 101"/>
            <p:cNvGrpSpPr/>
            <p:nvPr/>
          </p:nvGrpSpPr>
          <p:grpSpPr>
            <a:xfrm>
              <a:off x="1907704" y="4797152"/>
              <a:ext cx="4464496" cy="432048"/>
              <a:chOff x="467544" y="5733256"/>
              <a:chExt cx="4464496" cy="432048"/>
            </a:xfrm>
          </p:grpSpPr>
          <p:sp>
            <p:nvSpPr>
              <p:cNvPr id="89" name="Rectangle 88"/>
              <p:cNvSpPr/>
              <p:nvPr/>
            </p:nvSpPr>
            <p:spPr bwMode="auto">
              <a:xfrm>
                <a:off x="467544" y="5733256"/>
                <a:ext cx="432048" cy="432048"/>
              </a:xfrm>
              <a:prstGeom prst="rect">
                <a:avLst/>
              </a:prstGeom>
              <a:solidFill>
                <a:srgbClr val="7400B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/>
                  <a:t>B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 bwMode="auto">
              <a:xfrm>
                <a:off x="899592" y="5733256"/>
                <a:ext cx="432048" cy="432048"/>
              </a:xfrm>
              <a:prstGeom prst="rect">
                <a:avLst/>
              </a:prstGeom>
              <a:solidFill>
                <a:srgbClr val="7400B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cxnSp>
            <p:nvCxnSpPr>
              <p:cNvPr id="91" name="Straight Arrow Connector 90"/>
              <p:cNvCxnSpPr/>
              <p:nvPr/>
            </p:nvCxnSpPr>
            <p:spPr bwMode="auto">
              <a:xfrm>
                <a:off x="1043608" y="5949280"/>
                <a:ext cx="1296144" cy="0"/>
              </a:xfrm>
              <a:prstGeom prst="straightConnector1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93" name="Rectangle 92"/>
              <p:cNvSpPr/>
              <p:nvPr/>
            </p:nvSpPr>
            <p:spPr bwMode="auto">
              <a:xfrm>
                <a:off x="2339752" y="5733256"/>
                <a:ext cx="432048" cy="432048"/>
              </a:xfrm>
              <a:prstGeom prst="rect">
                <a:avLst/>
              </a:prstGeom>
              <a:solidFill>
                <a:srgbClr val="7400B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>
                <a:off x="2771800" y="5733256"/>
                <a:ext cx="432048" cy="432048"/>
              </a:xfrm>
              <a:prstGeom prst="rect">
                <a:avLst/>
              </a:prstGeom>
              <a:solidFill>
                <a:srgbClr val="7400B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95" name="Rectangle 94"/>
              <p:cNvSpPr/>
              <p:nvPr/>
            </p:nvSpPr>
            <p:spPr bwMode="auto">
              <a:xfrm>
                <a:off x="3635896" y="5733256"/>
                <a:ext cx="432048" cy="432048"/>
              </a:xfrm>
              <a:prstGeom prst="rect">
                <a:avLst/>
              </a:prstGeom>
              <a:solidFill>
                <a:srgbClr val="7400B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err="1"/>
                  <a:t>i</a:t>
                </a:r>
                <a:endParaRPr lang="en-US" sz="2000" dirty="0"/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>
                <a:off x="3203848" y="5733256"/>
                <a:ext cx="432048" cy="432048"/>
              </a:xfrm>
              <a:prstGeom prst="rect">
                <a:avLst/>
              </a:prstGeom>
              <a:solidFill>
                <a:srgbClr val="7400B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97" name="Rectangle 96"/>
              <p:cNvSpPr/>
              <p:nvPr/>
            </p:nvSpPr>
            <p:spPr bwMode="auto">
              <a:xfrm>
                <a:off x="4499992" y="5733256"/>
                <a:ext cx="432048" cy="432048"/>
              </a:xfrm>
              <a:prstGeom prst="rect">
                <a:avLst/>
              </a:prstGeom>
              <a:solidFill>
                <a:srgbClr val="7400B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98" name="Rectangle 97"/>
              <p:cNvSpPr/>
              <p:nvPr/>
            </p:nvSpPr>
            <p:spPr bwMode="auto">
              <a:xfrm>
                <a:off x="4067944" y="5733256"/>
                <a:ext cx="432048" cy="432048"/>
              </a:xfrm>
              <a:prstGeom prst="rect">
                <a:avLst/>
              </a:prstGeom>
              <a:solidFill>
                <a:srgbClr val="7400B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</p:grpSp>
        <p:cxnSp>
          <p:nvCxnSpPr>
            <p:cNvPr id="100" name="Curved Connector 99"/>
            <p:cNvCxnSpPr>
              <a:stCxn id="95" idx="0"/>
              <a:endCxn id="43" idx="2"/>
            </p:cNvCxnSpPr>
            <p:nvPr/>
          </p:nvCxnSpPr>
          <p:spPr bwMode="auto">
            <a:xfrm rot="5400000" flipH="1" flipV="1">
              <a:off x="5148064" y="4365104"/>
              <a:ext cx="576064" cy="288032"/>
            </a:xfrm>
            <a:prstGeom prst="curvedConnector3">
              <a:avLst>
                <a:gd name="adj1" fmla="val 50000"/>
              </a:avLst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4737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Graphics</a:t>
            </a:r>
          </a:p>
          <a:p>
            <a:pPr lvl="1"/>
            <a:r>
              <a:rPr lang="en-NZ" dirty="0"/>
              <a:t>Understanding and Representing Colours </a:t>
            </a:r>
          </a:p>
          <a:p>
            <a:pPr lvl="1"/>
            <a:r>
              <a:rPr lang="en-NZ" dirty="0"/>
              <a:t>Images and image manipulation</a:t>
            </a:r>
          </a:p>
          <a:p>
            <a:pPr lvl="2"/>
            <a:r>
              <a:rPr lang="en-NZ" dirty="0"/>
              <a:t>Using Google and the Java API  </a:t>
            </a:r>
          </a:p>
          <a:p>
            <a:pPr lvl="2"/>
            <a:r>
              <a:rPr lang="en-NZ" dirty="0"/>
              <a:t>Arrays</a:t>
            </a:r>
          </a:p>
          <a:p>
            <a:pPr lvl="2"/>
            <a:r>
              <a:rPr lang="en-NZ" dirty="0"/>
              <a:t>Reference type</a:t>
            </a:r>
          </a:p>
          <a:p>
            <a:pPr lvl="2"/>
            <a:r>
              <a:rPr lang="en-NZ" dirty="0"/>
              <a:t>Immuteable Objects – and compact colored images</a:t>
            </a:r>
          </a:p>
          <a:p>
            <a:pPr lvl="1"/>
            <a:endParaRPr lang="en-NZ" b="1" dirty="0">
              <a:solidFill>
                <a:srgbClr val="FF0000"/>
              </a:solidFill>
            </a:endParaRPr>
          </a:p>
          <a:p>
            <a:pPr lvl="1"/>
            <a:endParaRPr lang="en-NZ" dirty="0"/>
          </a:p>
          <a:p>
            <a:pPr lvl="1"/>
            <a:endParaRPr lang="en-NZ" dirty="0"/>
          </a:p>
          <a:p>
            <a:pPr lvl="1"/>
            <a:endParaRPr lang="en-NZ" dirty="0"/>
          </a:p>
          <a:p>
            <a:pPr lvl="1"/>
            <a:endParaRPr lang="en-NZ" dirty="0"/>
          </a:p>
        </p:txBody>
      </p:sp>
      <p:pic>
        <p:nvPicPr>
          <p:cNvPr id="4" name="Picture 3" descr="Fis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060848"/>
            <a:ext cx="1224136" cy="546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101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Pothole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6600"/>
            </a:solidFill>
          </a:ln>
        </p:spPr>
        <p:txBody>
          <a:bodyPr/>
          <a:lstStyle/>
          <a:p>
            <a:r>
              <a:rPr lang="en-US" dirty="0"/>
              <a:t>An image is  a 2 D array of pixels</a:t>
            </a:r>
          </a:p>
          <a:p>
            <a:r>
              <a:rPr lang="en-US" dirty="0"/>
              <a:t>Will changing A change B?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7400BC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B = for(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= 0;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&lt; </a:t>
            </a:r>
            <a:r>
              <a:rPr lang="en-US" dirty="0" err="1">
                <a:solidFill>
                  <a:srgbClr val="FF0000"/>
                </a:solidFill>
              </a:rPr>
              <a:t>A.length</a:t>
            </a:r>
            <a:r>
              <a:rPr lang="en-US" dirty="0">
                <a:solidFill>
                  <a:srgbClr val="FF0000"/>
                </a:solidFill>
              </a:rPr>
              <a:t>;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++) {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  for(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j = 0; j&lt; A[0].length; j++) { B[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][j] = A[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][j] }}</a:t>
            </a:r>
          </a:p>
          <a:p>
            <a:pPr marL="0" indent="0">
              <a:buNone/>
            </a:pPr>
            <a:r>
              <a:rPr lang="en-US" dirty="0"/>
              <a:t>                               Is this a problem?</a:t>
            </a:r>
          </a:p>
          <a:p>
            <a:endParaRPr lang="en-US" dirty="0"/>
          </a:p>
        </p:txBody>
      </p:sp>
      <p:grpSp>
        <p:nvGrpSpPr>
          <p:cNvPr id="82" name="Group 81"/>
          <p:cNvGrpSpPr/>
          <p:nvPr/>
        </p:nvGrpSpPr>
        <p:grpSpPr>
          <a:xfrm>
            <a:off x="395536" y="1844824"/>
            <a:ext cx="8136904" cy="2376264"/>
            <a:chOff x="683568" y="4149080"/>
            <a:chExt cx="8136904" cy="2376264"/>
          </a:xfrm>
        </p:grpSpPr>
        <p:sp>
          <p:nvSpPr>
            <p:cNvPr id="26" name="Rounded Rectangle 25"/>
            <p:cNvSpPr/>
            <p:nvPr/>
          </p:nvSpPr>
          <p:spPr bwMode="auto">
            <a:xfrm>
              <a:off x="7596336" y="4725144"/>
              <a:ext cx="1224136" cy="432048"/>
            </a:xfrm>
            <a:prstGeom prst="roundRect">
              <a:avLst/>
            </a:prstGeom>
            <a:solidFill>
              <a:srgbClr val="FFFF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/>
                <a:t>Color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07704" y="4149080"/>
              <a:ext cx="21345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Rows  0,1,..   </a:t>
              </a:r>
              <a:r>
                <a:rPr lang="en-US" sz="2400" dirty="0" err="1"/>
                <a:t>i</a:t>
              </a:r>
              <a:endParaRPr lang="en-US" sz="2400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83568" y="4725144"/>
              <a:ext cx="432048" cy="432048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/>
                <a:t>A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115616" y="4725144"/>
              <a:ext cx="432048" cy="432048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2339752" y="4725144"/>
              <a:ext cx="2592288" cy="432048"/>
              <a:chOff x="2339752" y="4725144"/>
              <a:chExt cx="2592288" cy="432048"/>
            </a:xfrm>
          </p:grpSpPr>
          <p:sp>
            <p:nvSpPr>
              <p:cNvPr id="24" name="Rectangle 23"/>
              <p:cNvSpPr/>
              <p:nvPr/>
            </p:nvSpPr>
            <p:spPr bwMode="auto">
              <a:xfrm>
                <a:off x="3203848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2771800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2339752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4499992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4067944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3635896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 err="1"/>
                  <a:t>i</a:t>
                </a:r>
                <a:endParaRPr lang="en-US" sz="2400" dirty="0"/>
              </a:p>
            </p:txBody>
          </p:sp>
        </p:grpSp>
        <p:cxnSp>
          <p:nvCxnSpPr>
            <p:cNvPr id="10" name="Straight Arrow Connector 9"/>
            <p:cNvCxnSpPr>
              <a:endCxn id="30" idx="1"/>
            </p:cNvCxnSpPr>
            <p:nvPr/>
          </p:nvCxnSpPr>
          <p:spPr bwMode="auto">
            <a:xfrm>
              <a:off x="1331640" y="4941168"/>
              <a:ext cx="1008112" cy="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grpSp>
          <p:nvGrpSpPr>
            <p:cNvPr id="37" name="Group 36"/>
            <p:cNvGrpSpPr/>
            <p:nvPr/>
          </p:nvGrpSpPr>
          <p:grpSpPr>
            <a:xfrm>
              <a:off x="5652120" y="6093296"/>
              <a:ext cx="2592288" cy="432048"/>
              <a:chOff x="2339752" y="4725144"/>
              <a:chExt cx="2592288" cy="432048"/>
            </a:xfrm>
          </p:grpSpPr>
          <p:sp>
            <p:nvSpPr>
              <p:cNvPr id="40" name="Rectangle 39"/>
              <p:cNvSpPr/>
              <p:nvPr/>
            </p:nvSpPr>
            <p:spPr bwMode="auto">
              <a:xfrm>
                <a:off x="3203848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2771800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2339752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4499992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4067944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3635896" y="4725144"/>
                <a:ext cx="432048" cy="432048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</p:grpSp>
        <p:cxnSp>
          <p:nvCxnSpPr>
            <p:cNvPr id="14" name="Curved Connector 13"/>
            <p:cNvCxnSpPr>
              <a:stCxn id="36" idx="2"/>
              <a:endCxn id="43" idx="1"/>
            </p:cNvCxnSpPr>
            <p:nvPr/>
          </p:nvCxnSpPr>
          <p:spPr bwMode="auto">
            <a:xfrm rot="16200000" flipH="1">
              <a:off x="4175956" y="4833156"/>
              <a:ext cx="1152128" cy="1800200"/>
            </a:xfrm>
            <a:prstGeom prst="curvedConnector2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5" name="TextBox 74"/>
            <p:cNvSpPr txBox="1"/>
            <p:nvPr/>
          </p:nvSpPr>
          <p:spPr>
            <a:xfrm>
              <a:off x="5436096" y="5517232"/>
              <a:ext cx="19806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Cols  0,1,..   </a:t>
              </a:r>
              <a:r>
                <a:rPr lang="en-US" sz="2400" dirty="0" err="1"/>
                <a:t>j</a:t>
              </a:r>
              <a:endParaRPr lang="en-US" sz="2400" dirty="0"/>
            </a:p>
          </p:txBody>
        </p:sp>
        <p:cxnSp>
          <p:nvCxnSpPr>
            <p:cNvPr id="42" name="Straight Arrow Connector 41"/>
            <p:cNvCxnSpPr>
              <a:endCxn id="26" idx="2"/>
            </p:cNvCxnSpPr>
            <p:nvPr/>
          </p:nvCxnSpPr>
          <p:spPr bwMode="auto">
            <a:xfrm flipV="1">
              <a:off x="7164288" y="5157192"/>
              <a:ext cx="1044116" cy="1152128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18" name="Group 17"/>
          <p:cNvGrpSpPr/>
          <p:nvPr/>
        </p:nvGrpSpPr>
        <p:grpSpPr>
          <a:xfrm>
            <a:off x="395536" y="2852936"/>
            <a:ext cx="7776864" cy="2448272"/>
            <a:chOff x="395536" y="3212976"/>
            <a:chExt cx="7776864" cy="2448272"/>
          </a:xfrm>
          <a:solidFill>
            <a:srgbClr val="FF0100"/>
          </a:solidFill>
        </p:grpSpPr>
        <p:sp>
          <p:nvSpPr>
            <p:cNvPr id="89" name="Rectangle 88"/>
            <p:cNvSpPr/>
            <p:nvPr/>
          </p:nvSpPr>
          <p:spPr bwMode="auto">
            <a:xfrm>
              <a:off x="395536" y="4365104"/>
              <a:ext cx="432048" cy="432048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/>
                <a:t>B</a:t>
              </a: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827584" y="4365104"/>
              <a:ext cx="432048" cy="432048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cxnSp>
          <p:nvCxnSpPr>
            <p:cNvPr id="91" name="Straight Arrow Connector 90"/>
            <p:cNvCxnSpPr/>
            <p:nvPr/>
          </p:nvCxnSpPr>
          <p:spPr bwMode="auto">
            <a:xfrm>
              <a:off x="971600" y="4581128"/>
              <a:ext cx="1296144" cy="0"/>
            </a:xfrm>
            <a:prstGeom prst="straightConnector1">
              <a:avLst/>
            </a:prstGeom>
            <a:grpFill/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93" name="Rectangle 92"/>
            <p:cNvSpPr/>
            <p:nvPr/>
          </p:nvSpPr>
          <p:spPr bwMode="auto">
            <a:xfrm>
              <a:off x="2267744" y="4365104"/>
              <a:ext cx="432048" cy="432048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699792" y="4365104"/>
              <a:ext cx="432048" cy="432048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3563888" y="4365104"/>
              <a:ext cx="432048" cy="432048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/>
                <a:t>i</a:t>
              </a:r>
              <a:endParaRPr lang="en-US" sz="2000" dirty="0"/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131840" y="4365104"/>
              <a:ext cx="432048" cy="432048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427984" y="4365104"/>
              <a:ext cx="432048" cy="432048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3995936" y="4365104"/>
              <a:ext cx="432048" cy="432048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5436096" y="5229200"/>
              <a:ext cx="432048" cy="432048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5868144" y="5229200"/>
              <a:ext cx="432048" cy="432048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6732240" y="5229200"/>
              <a:ext cx="432048" cy="432048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6300192" y="5229200"/>
              <a:ext cx="432048" cy="432048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7596336" y="5229200"/>
              <a:ext cx="432048" cy="432048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7164288" y="5229200"/>
              <a:ext cx="432048" cy="432048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cxnSp>
          <p:nvCxnSpPr>
            <p:cNvPr id="13" name="Curved Connector 12"/>
            <p:cNvCxnSpPr>
              <a:stCxn id="95" idx="2"/>
              <a:endCxn id="48" idx="1"/>
            </p:cNvCxnSpPr>
            <p:nvPr/>
          </p:nvCxnSpPr>
          <p:spPr bwMode="auto">
            <a:xfrm rot="16200000" flipH="1">
              <a:off x="4283968" y="4293096"/>
              <a:ext cx="648072" cy="1656184"/>
            </a:xfrm>
            <a:prstGeom prst="curvedConnector2">
              <a:avLst/>
            </a:prstGeom>
            <a:grpFill/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V="1">
              <a:off x="6876256" y="3212976"/>
              <a:ext cx="1296144" cy="2232248"/>
            </a:xfrm>
            <a:prstGeom prst="straightConnector1">
              <a:avLst/>
            </a:prstGeom>
            <a:grpFill/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30832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Immutable  &amp; repeated images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6600"/>
            </a:solidFill>
          </a:ln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7400BC"/>
              </a:solidFill>
            </a:endParaRPr>
          </a:p>
          <a:p>
            <a:endParaRPr lang="en-US" dirty="0"/>
          </a:p>
          <a:p>
            <a:r>
              <a:rPr lang="en-US" dirty="0"/>
              <a:t>If Color was mutable changing </a:t>
            </a:r>
            <a:r>
              <a:rPr lang="en-US" dirty="0">
                <a:solidFill>
                  <a:srgbClr val="FF0100"/>
                </a:solidFill>
              </a:rPr>
              <a:t>A[</a:t>
            </a:r>
            <a:r>
              <a:rPr lang="en-US" dirty="0" err="1">
                <a:solidFill>
                  <a:srgbClr val="FF0100"/>
                </a:solidFill>
              </a:rPr>
              <a:t>i</a:t>
            </a:r>
            <a:r>
              <a:rPr lang="en-US" dirty="0">
                <a:solidFill>
                  <a:srgbClr val="FF0100"/>
                </a:solidFill>
              </a:rPr>
              <a:t>][j]</a:t>
            </a:r>
            <a:r>
              <a:rPr lang="en-US" dirty="0"/>
              <a:t> would change </a:t>
            </a:r>
            <a:r>
              <a:rPr lang="en-US" dirty="0">
                <a:solidFill>
                  <a:srgbClr val="FF0100"/>
                </a:solidFill>
              </a:rPr>
              <a:t>B[</a:t>
            </a:r>
            <a:r>
              <a:rPr lang="en-US" dirty="0" err="1">
                <a:solidFill>
                  <a:srgbClr val="FF0100"/>
                </a:solidFill>
              </a:rPr>
              <a:t>i</a:t>
            </a:r>
            <a:r>
              <a:rPr lang="en-US" dirty="0">
                <a:solidFill>
                  <a:srgbClr val="FF0100"/>
                </a:solidFill>
              </a:rPr>
              <a:t>][j]</a:t>
            </a:r>
            <a:r>
              <a:rPr lang="en-US" dirty="0"/>
              <a:t>.</a:t>
            </a:r>
          </a:p>
          <a:p>
            <a:r>
              <a:rPr lang="en-US" dirty="0"/>
              <a:t>Color is an immutable object. Hence it is safe for A and B to share pixel Color objects.</a:t>
            </a:r>
          </a:p>
          <a:p>
            <a:r>
              <a:rPr lang="en-US" b="1" dirty="0"/>
              <a:t>Indexed color</a:t>
            </a:r>
            <a:r>
              <a:rPr lang="en-US" dirty="0"/>
              <a:t> extends this idea to pixels of the same color in a single image.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grpSp>
        <p:nvGrpSpPr>
          <p:cNvPr id="82" name="Group 81"/>
          <p:cNvGrpSpPr/>
          <p:nvPr/>
        </p:nvGrpSpPr>
        <p:grpSpPr>
          <a:xfrm>
            <a:off x="395536" y="980728"/>
            <a:ext cx="8136904" cy="2376264"/>
            <a:chOff x="683568" y="4149080"/>
            <a:chExt cx="8136904" cy="2376264"/>
          </a:xfrm>
        </p:grpSpPr>
        <p:sp>
          <p:nvSpPr>
            <p:cNvPr id="26" name="Rounded Rectangle 25"/>
            <p:cNvSpPr/>
            <p:nvPr/>
          </p:nvSpPr>
          <p:spPr bwMode="auto">
            <a:xfrm>
              <a:off x="7596336" y="4725144"/>
              <a:ext cx="1224136" cy="432048"/>
            </a:xfrm>
            <a:prstGeom prst="roundRect">
              <a:avLst/>
            </a:prstGeom>
            <a:solidFill>
              <a:srgbClr val="FF01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/>
                <a:t>Color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07704" y="4149080"/>
              <a:ext cx="21345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Rows  0,1,..   </a:t>
              </a:r>
              <a:r>
                <a:rPr lang="en-US" sz="2400" dirty="0" err="1"/>
                <a:t>i</a:t>
              </a:r>
              <a:endParaRPr lang="en-US" sz="2400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83568" y="4725144"/>
              <a:ext cx="432048" cy="432048"/>
            </a:xfrm>
            <a:prstGeom prst="rect">
              <a:avLst/>
            </a:prstGeom>
            <a:solidFill>
              <a:srgbClr val="FFCC6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/>
                <a:t>A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115616" y="4725144"/>
              <a:ext cx="432048" cy="432048"/>
            </a:xfrm>
            <a:prstGeom prst="rect">
              <a:avLst/>
            </a:prstGeom>
            <a:solidFill>
              <a:srgbClr val="FFCC6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2339752" y="4725144"/>
              <a:ext cx="2592288" cy="432048"/>
              <a:chOff x="2339752" y="4725144"/>
              <a:chExt cx="2592288" cy="432048"/>
            </a:xfrm>
          </p:grpSpPr>
          <p:sp>
            <p:nvSpPr>
              <p:cNvPr id="24" name="Rectangle 23"/>
              <p:cNvSpPr/>
              <p:nvPr/>
            </p:nvSpPr>
            <p:spPr bwMode="auto">
              <a:xfrm>
                <a:off x="3203848" y="4725144"/>
                <a:ext cx="432048" cy="432048"/>
              </a:xfrm>
              <a:prstGeom prst="rect">
                <a:avLst/>
              </a:prstGeom>
              <a:solidFill>
                <a:srgbClr val="FFCC66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2771800" y="4725144"/>
                <a:ext cx="432048" cy="432048"/>
              </a:xfrm>
              <a:prstGeom prst="rect">
                <a:avLst/>
              </a:prstGeom>
              <a:solidFill>
                <a:srgbClr val="FFCC66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2339752" y="4725144"/>
                <a:ext cx="432048" cy="432048"/>
              </a:xfrm>
              <a:prstGeom prst="rect">
                <a:avLst/>
              </a:prstGeom>
              <a:solidFill>
                <a:srgbClr val="FFCC66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4499992" y="4725144"/>
                <a:ext cx="432048" cy="432048"/>
              </a:xfrm>
              <a:prstGeom prst="rect">
                <a:avLst/>
              </a:prstGeom>
              <a:solidFill>
                <a:srgbClr val="FFCC66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4067944" y="4725144"/>
                <a:ext cx="432048" cy="432048"/>
              </a:xfrm>
              <a:prstGeom prst="rect">
                <a:avLst/>
              </a:prstGeom>
              <a:solidFill>
                <a:srgbClr val="FFCC66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3635896" y="4725144"/>
                <a:ext cx="432048" cy="432048"/>
              </a:xfrm>
              <a:prstGeom prst="rect">
                <a:avLst/>
              </a:prstGeom>
              <a:solidFill>
                <a:srgbClr val="FFCC66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 err="1"/>
                  <a:t>i</a:t>
                </a:r>
                <a:endParaRPr lang="en-US" sz="2400" dirty="0"/>
              </a:p>
            </p:txBody>
          </p:sp>
        </p:grpSp>
        <p:cxnSp>
          <p:nvCxnSpPr>
            <p:cNvPr id="10" name="Straight Arrow Connector 9"/>
            <p:cNvCxnSpPr>
              <a:endCxn id="30" idx="1"/>
            </p:cNvCxnSpPr>
            <p:nvPr/>
          </p:nvCxnSpPr>
          <p:spPr bwMode="auto">
            <a:xfrm>
              <a:off x="1331640" y="4941168"/>
              <a:ext cx="1008112" cy="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grpSp>
          <p:nvGrpSpPr>
            <p:cNvPr id="37" name="Group 36"/>
            <p:cNvGrpSpPr/>
            <p:nvPr/>
          </p:nvGrpSpPr>
          <p:grpSpPr>
            <a:xfrm>
              <a:off x="5652120" y="6093296"/>
              <a:ext cx="2592288" cy="432048"/>
              <a:chOff x="2339752" y="4725144"/>
              <a:chExt cx="2592288" cy="432048"/>
            </a:xfrm>
          </p:grpSpPr>
          <p:sp>
            <p:nvSpPr>
              <p:cNvPr id="40" name="Rectangle 39"/>
              <p:cNvSpPr/>
              <p:nvPr/>
            </p:nvSpPr>
            <p:spPr bwMode="auto">
              <a:xfrm>
                <a:off x="3203848" y="4725144"/>
                <a:ext cx="432048" cy="432048"/>
              </a:xfrm>
              <a:prstGeom prst="rect">
                <a:avLst/>
              </a:prstGeom>
              <a:solidFill>
                <a:srgbClr val="FFCC66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2771800" y="4725144"/>
                <a:ext cx="432048" cy="432048"/>
              </a:xfrm>
              <a:prstGeom prst="rect">
                <a:avLst/>
              </a:prstGeom>
              <a:solidFill>
                <a:srgbClr val="FFCC66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2339752" y="4725144"/>
                <a:ext cx="432048" cy="432048"/>
              </a:xfrm>
              <a:prstGeom prst="rect">
                <a:avLst/>
              </a:prstGeom>
              <a:solidFill>
                <a:srgbClr val="FFCC66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4499992" y="4725144"/>
                <a:ext cx="432048" cy="432048"/>
              </a:xfrm>
              <a:prstGeom prst="rect">
                <a:avLst/>
              </a:prstGeom>
              <a:solidFill>
                <a:srgbClr val="FFCC66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4067944" y="4725144"/>
                <a:ext cx="432048" cy="432048"/>
              </a:xfrm>
              <a:prstGeom prst="rect">
                <a:avLst/>
              </a:prstGeom>
              <a:solidFill>
                <a:srgbClr val="FFCC66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3635896" y="4725144"/>
                <a:ext cx="432048" cy="432048"/>
              </a:xfrm>
              <a:prstGeom prst="rect">
                <a:avLst/>
              </a:prstGeom>
              <a:solidFill>
                <a:srgbClr val="FFCC66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/>
              </a:p>
            </p:txBody>
          </p:sp>
        </p:grpSp>
        <p:cxnSp>
          <p:nvCxnSpPr>
            <p:cNvPr id="14" name="Curved Connector 13"/>
            <p:cNvCxnSpPr>
              <a:stCxn id="36" idx="2"/>
              <a:endCxn id="43" idx="1"/>
            </p:cNvCxnSpPr>
            <p:nvPr/>
          </p:nvCxnSpPr>
          <p:spPr bwMode="auto">
            <a:xfrm rot="16200000" flipH="1">
              <a:off x="4175956" y="4833156"/>
              <a:ext cx="1152128" cy="1800200"/>
            </a:xfrm>
            <a:prstGeom prst="curvedConnector2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5" name="TextBox 74"/>
            <p:cNvSpPr txBox="1"/>
            <p:nvPr/>
          </p:nvSpPr>
          <p:spPr>
            <a:xfrm>
              <a:off x="5436096" y="5517232"/>
              <a:ext cx="19806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Cols  0,1,..   </a:t>
              </a:r>
              <a:r>
                <a:rPr lang="en-US" sz="2400" dirty="0" err="1"/>
                <a:t>j</a:t>
              </a:r>
              <a:endParaRPr lang="en-US" sz="2400" dirty="0"/>
            </a:p>
          </p:txBody>
        </p:sp>
        <p:cxnSp>
          <p:nvCxnSpPr>
            <p:cNvPr id="42" name="Straight Arrow Connector 41"/>
            <p:cNvCxnSpPr>
              <a:endCxn id="26" idx="2"/>
            </p:cNvCxnSpPr>
            <p:nvPr/>
          </p:nvCxnSpPr>
          <p:spPr bwMode="auto">
            <a:xfrm flipV="1">
              <a:off x="7164288" y="5157192"/>
              <a:ext cx="1044116" cy="1152128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18" name="Group 17"/>
          <p:cNvGrpSpPr/>
          <p:nvPr/>
        </p:nvGrpSpPr>
        <p:grpSpPr>
          <a:xfrm>
            <a:off x="467544" y="1988840"/>
            <a:ext cx="7776864" cy="2448272"/>
            <a:chOff x="395536" y="3212976"/>
            <a:chExt cx="7776864" cy="2448272"/>
          </a:xfrm>
          <a:solidFill>
            <a:srgbClr val="FF0100"/>
          </a:solidFill>
        </p:grpSpPr>
        <p:sp>
          <p:nvSpPr>
            <p:cNvPr id="89" name="Rectangle 88"/>
            <p:cNvSpPr/>
            <p:nvPr/>
          </p:nvSpPr>
          <p:spPr bwMode="auto">
            <a:xfrm>
              <a:off x="395536" y="4365104"/>
              <a:ext cx="432048" cy="432048"/>
            </a:xfrm>
            <a:prstGeom prst="rect">
              <a:avLst/>
            </a:prstGeom>
            <a:solidFill>
              <a:srgbClr val="FFCC6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/>
                <a:t>B</a:t>
              </a: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827584" y="4365104"/>
              <a:ext cx="432048" cy="432048"/>
            </a:xfrm>
            <a:prstGeom prst="rect">
              <a:avLst/>
            </a:prstGeom>
            <a:solidFill>
              <a:srgbClr val="FFCC6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cxnSp>
          <p:nvCxnSpPr>
            <p:cNvPr id="91" name="Straight Arrow Connector 90"/>
            <p:cNvCxnSpPr/>
            <p:nvPr/>
          </p:nvCxnSpPr>
          <p:spPr bwMode="auto">
            <a:xfrm>
              <a:off x="971600" y="4581128"/>
              <a:ext cx="1296144" cy="0"/>
            </a:xfrm>
            <a:prstGeom prst="straightConnector1">
              <a:avLst/>
            </a:prstGeom>
            <a:grpFill/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93" name="Rectangle 92"/>
            <p:cNvSpPr/>
            <p:nvPr/>
          </p:nvSpPr>
          <p:spPr bwMode="auto">
            <a:xfrm>
              <a:off x="2267744" y="4365104"/>
              <a:ext cx="432048" cy="432048"/>
            </a:xfrm>
            <a:prstGeom prst="rect">
              <a:avLst/>
            </a:prstGeom>
            <a:solidFill>
              <a:srgbClr val="FFCC6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699792" y="4365104"/>
              <a:ext cx="432048" cy="432048"/>
            </a:xfrm>
            <a:prstGeom prst="rect">
              <a:avLst/>
            </a:prstGeom>
            <a:solidFill>
              <a:srgbClr val="FFCC6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3563888" y="4365104"/>
              <a:ext cx="432048" cy="432048"/>
            </a:xfrm>
            <a:prstGeom prst="rect">
              <a:avLst/>
            </a:prstGeom>
            <a:solidFill>
              <a:srgbClr val="FFCC6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/>
                <a:t>i</a:t>
              </a:r>
              <a:endParaRPr lang="en-US" sz="2000" dirty="0"/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131840" y="4365104"/>
              <a:ext cx="432048" cy="432048"/>
            </a:xfrm>
            <a:prstGeom prst="rect">
              <a:avLst/>
            </a:prstGeom>
            <a:solidFill>
              <a:srgbClr val="FFCC6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427984" y="4365104"/>
              <a:ext cx="432048" cy="432048"/>
            </a:xfrm>
            <a:prstGeom prst="rect">
              <a:avLst/>
            </a:prstGeom>
            <a:solidFill>
              <a:srgbClr val="FFCC6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3995936" y="4365104"/>
              <a:ext cx="432048" cy="432048"/>
            </a:xfrm>
            <a:prstGeom prst="rect">
              <a:avLst/>
            </a:prstGeom>
            <a:solidFill>
              <a:srgbClr val="FFCC6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5436096" y="5229200"/>
              <a:ext cx="432048" cy="432048"/>
            </a:xfrm>
            <a:prstGeom prst="rect">
              <a:avLst/>
            </a:prstGeom>
            <a:solidFill>
              <a:srgbClr val="FFCC6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5868144" y="5229200"/>
              <a:ext cx="432048" cy="432048"/>
            </a:xfrm>
            <a:prstGeom prst="rect">
              <a:avLst/>
            </a:prstGeom>
            <a:solidFill>
              <a:srgbClr val="FFCC6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6732240" y="5229200"/>
              <a:ext cx="432048" cy="432048"/>
            </a:xfrm>
            <a:prstGeom prst="rect">
              <a:avLst/>
            </a:prstGeom>
            <a:solidFill>
              <a:srgbClr val="FFCC6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6300192" y="5229200"/>
              <a:ext cx="432048" cy="432048"/>
            </a:xfrm>
            <a:prstGeom prst="rect">
              <a:avLst/>
            </a:prstGeom>
            <a:solidFill>
              <a:srgbClr val="FFCC6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7596336" y="5229200"/>
              <a:ext cx="432048" cy="432048"/>
            </a:xfrm>
            <a:prstGeom prst="rect">
              <a:avLst/>
            </a:prstGeom>
            <a:solidFill>
              <a:srgbClr val="FFCC6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7164288" y="5229200"/>
              <a:ext cx="432048" cy="432048"/>
            </a:xfrm>
            <a:prstGeom prst="rect">
              <a:avLst/>
            </a:prstGeom>
            <a:solidFill>
              <a:srgbClr val="FFCC6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cxnSp>
          <p:nvCxnSpPr>
            <p:cNvPr id="13" name="Curved Connector 12"/>
            <p:cNvCxnSpPr>
              <a:stCxn id="95" idx="2"/>
              <a:endCxn id="48" idx="1"/>
            </p:cNvCxnSpPr>
            <p:nvPr/>
          </p:nvCxnSpPr>
          <p:spPr bwMode="auto">
            <a:xfrm rot="16200000" flipH="1">
              <a:off x="4283968" y="4293096"/>
              <a:ext cx="648072" cy="1656184"/>
            </a:xfrm>
            <a:prstGeom prst="curvedConnector2">
              <a:avLst/>
            </a:prstGeom>
            <a:grpFill/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V="1">
              <a:off x="6876256" y="3212976"/>
              <a:ext cx="1296144" cy="2232248"/>
            </a:xfrm>
            <a:prstGeom prst="straightConnector1">
              <a:avLst/>
            </a:prstGeom>
            <a:grpFill/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4" name="TextBox 3"/>
          <p:cNvSpPr txBox="1"/>
          <p:nvPr/>
        </p:nvSpPr>
        <p:spPr>
          <a:xfrm>
            <a:off x="7524328" y="1052736"/>
            <a:ext cx="881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100"/>
                </a:solidFill>
              </a:rPr>
              <a:t>A[</a:t>
            </a:r>
            <a:r>
              <a:rPr lang="en-US" sz="2400" dirty="0" err="1">
                <a:solidFill>
                  <a:srgbClr val="FF0100"/>
                </a:solidFill>
              </a:rPr>
              <a:t>i</a:t>
            </a:r>
            <a:r>
              <a:rPr lang="en-US" sz="2400" dirty="0">
                <a:solidFill>
                  <a:srgbClr val="FF0100"/>
                </a:solidFill>
              </a:rPr>
              <a:t>][j]</a:t>
            </a:r>
          </a:p>
        </p:txBody>
      </p:sp>
    </p:spTree>
    <p:extLst>
      <p:ext uri="{BB962C8B-B14F-4D97-AF65-F5344CB8AC3E}">
        <p14:creationId xmlns:p14="http://schemas.microsoft.com/office/powerpoint/2010/main" val="207000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Immutable  &amp; indexed color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6600"/>
            </a:solidFill>
          </a:ln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7400BC"/>
              </a:solidFill>
            </a:endParaRPr>
          </a:p>
          <a:p>
            <a:r>
              <a:rPr lang="en-US" dirty="0"/>
              <a:t>Color is an immutable object hence </a:t>
            </a:r>
            <a:r>
              <a:rPr lang="en-US" dirty="0" err="1"/>
              <a:t>multile</a:t>
            </a:r>
            <a:r>
              <a:rPr lang="en-US" dirty="0"/>
              <a:t> pixels that have the same color can share the same Color object.</a:t>
            </a:r>
          </a:p>
          <a:p>
            <a:r>
              <a:rPr lang="en-US" dirty="0"/>
              <a:t>Store an </a:t>
            </a:r>
            <a:r>
              <a:rPr lang="en-US"/>
              <a:t>image with </a:t>
            </a:r>
            <a:r>
              <a:rPr lang="en-US" dirty="0"/>
              <a:t>a color palette. Each pixel contains the index into the palette and not the color itself.</a:t>
            </a:r>
          </a:p>
          <a:p>
            <a:r>
              <a:rPr lang="en-US" b="1" dirty="0"/>
              <a:t>Indexed color</a:t>
            </a:r>
            <a:r>
              <a:rPr lang="en-US" dirty="0"/>
              <a:t> is used to </a:t>
            </a:r>
            <a:r>
              <a:rPr lang="en-US" dirty="0">
                <a:solidFill>
                  <a:srgbClr val="000000"/>
                </a:solidFill>
              </a:rPr>
              <a:t>save memory and file storage</a:t>
            </a:r>
            <a:r>
              <a:rPr lang="en-US" dirty="0"/>
              <a:t> while speeding up display refresh and file transfer rates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26" name="Rounded Rectangle 25"/>
          <p:cNvSpPr/>
          <p:nvPr/>
        </p:nvSpPr>
        <p:spPr bwMode="auto">
          <a:xfrm>
            <a:off x="7308304" y="1556792"/>
            <a:ext cx="1224136" cy="432048"/>
          </a:xfrm>
          <a:prstGeom prst="roundRect">
            <a:avLst/>
          </a:prstGeom>
          <a:solidFill>
            <a:srgbClr val="FF01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Color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19672" y="980728"/>
            <a:ext cx="2134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Rows  0,1,..   </a:t>
            </a:r>
            <a:r>
              <a:rPr lang="en-US" sz="2400" dirty="0" err="1"/>
              <a:t>i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395536" y="1556792"/>
            <a:ext cx="432048" cy="432048"/>
          </a:xfrm>
          <a:prstGeom prst="rect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A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827584" y="1556792"/>
            <a:ext cx="432048" cy="432048"/>
          </a:xfrm>
          <a:prstGeom prst="rect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2051720" y="1556792"/>
            <a:ext cx="2592288" cy="432048"/>
            <a:chOff x="2339752" y="4725144"/>
            <a:chExt cx="2592288" cy="432048"/>
          </a:xfrm>
          <a:solidFill>
            <a:srgbClr val="FFCC66"/>
          </a:solidFill>
        </p:grpSpPr>
        <p:sp>
          <p:nvSpPr>
            <p:cNvPr id="24" name="Rectangle 23"/>
            <p:cNvSpPr/>
            <p:nvPr/>
          </p:nvSpPr>
          <p:spPr bwMode="auto">
            <a:xfrm>
              <a:off x="3203848" y="4725144"/>
              <a:ext cx="432048" cy="432048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771800" y="4725144"/>
              <a:ext cx="432048" cy="432048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339752" y="4725144"/>
              <a:ext cx="432048" cy="432048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499992" y="4725144"/>
              <a:ext cx="432048" cy="432048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4067944" y="4725144"/>
              <a:ext cx="432048" cy="432048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635896" y="4725144"/>
              <a:ext cx="432048" cy="432048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 err="1"/>
                <a:t>i</a:t>
              </a:r>
              <a:endParaRPr lang="en-US" sz="2400" dirty="0"/>
            </a:p>
          </p:txBody>
        </p:sp>
      </p:grpSp>
      <p:cxnSp>
        <p:nvCxnSpPr>
          <p:cNvPr id="10" name="Straight Arrow Connector 9"/>
          <p:cNvCxnSpPr>
            <a:endCxn id="30" idx="1"/>
          </p:cNvCxnSpPr>
          <p:nvPr/>
        </p:nvCxnSpPr>
        <p:spPr bwMode="auto">
          <a:xfrm>
            <a:off x="1043608" y="1772816"/>
            <a:ext cx="1008112" cy="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37" name="Group 36"/>
          <p:cNvGrpSpPr/>
          <p:nvPr/>
        </p:nvGrpSpPr>
        <p:grpSpPr>
          <a:xfrm>
            <a:off x="5364088" y="2924944"/>
            <a:ext cx="2592288" cy="432048"/>
            <a:chOff x="2339752" y="4725144"/>
            <a:chExt cx="2592288" cy="432048"/>
          </a:xfrm>
          <a:solidFill>
            <a:srgbClr val="FFCC66"/>
          </a:solidFill>
        </p:grpSpPr>
        <p:sp>
          <p:nvSpPr>
            <p:cNvPr id="40" name="Rectangle 39"/>
            <p:cNvSpPr/>
            <p:nvPr/>
          </p:nvSpPr>
          <p:spPr bwMode="auto">
            <a:xfrm>
              <a:off x="3203848" y="4725144"/>
              <a:ext cx="432048" cy="432048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771800" y="4725144"/>
              <a:ext cx="432048" cy="432048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339752" y="4725144"/>
              <a:ext cx="432048" cy="432048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4499992" y="4725144"/>
              <a:ext cx="432048" cy="432048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4067944" y="4725144"/>
              <a:ext cx="432048" cy="432048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3635896" y="4725144"/>
              <a:ext cx="432048" cy="432048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/>
            </a:p>
          </p:txBody>
        </p:sp>
      </p:grpSp>
      <p:cxnSp>
        <p:nvCxnSpPr>
          <p:cNvPr id="14" name="Curved Connector 13"/>
          <p:cNvCxnSpPr>
            <a:stCxn id="36" idx="2"/>
            <a:endCxn id="43" idx="1"/>
          </p:cNvCxnSpPr>
          <p:nvPr/>
        </p:nvCxnSpPr>
        <p:spPr bwMode="auto">
          <a:xfrm rot="16200000" flipH="1">
            <a:off x="3887924" y="1664804"/>
            <a:ext cx="1152128" cy="1800200"/>
          </a:xfrm>
          <a:prstGeom prst="curvedConnector2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5148064" y="2348880"/>
            <a:ext cx="1980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Cols  0,1,..   </a:t>
            </a:r>
            <a:r>
              <a:rPr lang="en-US" sz="2400" dirty="0" err="1"/>
              <a:t>j</a:t>
            </a:r>
            <a:endParaRPr lang="en-US" sz="2400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 flipV="1">
            <a:off x="6876256" y="1988840"/>
            <a:ext cx="648072" cy="115212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5724128" y="3573016"/>
            <a:ext cx="432048" cy="432048"/>
          </a:xfrm>
          <a:prstGeom prst="rect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5292080" y="3573016"/>
            <a:ext cx="432048" cy="432048"/>
          </a:xfrm>
          <a:prstGeom prst="rect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/>
          </a:p>
        </p:txBody>
      </p:sp>
      <p:sp>
        <p:nvSpPr>
          <p:cNvPr id="56" name="Rectangle 55"/>
          <p:cNvSpPr/>
          <p:nvPr/>
        </p:nvSpPr>
        <p:spPr bwMode="auto">
          <a:xfrm>
            <a:off x="4860032" y="3573016"/>
            <a:ext cx="432048" cy="432048"/>
          </a:xfrm>
          <a:prstGeom prst="rect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7020272" y="3573016"/>
            <a:ext cx="432048" cy="432048"/>
          </a:xfrm>
          <a:prstGeom prst="rect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/>
          </a:p>
        </p:txBody>
      </p:sp>
      <p:sp>
        <p:nvSpPr>
          <p:cNvPr id="58" name="Rectangle 57"/>
          <p:cNvSpPr/>
          <p:nvPr/>
        </p:nvSpPr>
        <p:spPr bwMode="auto">
          <a:xfrm>
            <a:off x="6588224" y="3573016"/>
            <a:ext cx="432048" cy="432048"/>
          </a:xfrm>
          <a:prstGeom prst="rect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6156176" y="3573016"/>
            <a:ext cx="432048" cy="432048"/>
          </a:xfrm>
          <a:prstGeom prst="rect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/>
          </a:p>
        </p:txBody>
      </p:sp>
      <p:cxnSp>
        <p:nvCxnSpPr>
          <p:cNvPr id="60" name="Curved Connector 59"/>
          <p:cNvCxnSpPr>
            <a:endCxn id="56" idx="1"/>
          </p:cNvCxnSpPr>
          <p:nvPr/>
        </p:nvCxnSpPr>
        <p:spPr bwMode="auto">
          <a:xfrm rot="16200000" flipH="1">
            <a:off x="3095836" y="2024844"/>
            <a:ext cx="1800200" cy="1728192"/>
          </a:xfrm>
          <a:prstGeom prst="curvedConnector2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flipV="1">
            <a:off x="7236296" y="1988840"/>
            <a:ext cx="432048" cy="115212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2" name="Straight Arrow Connector 61"/>
          <p:cNvCxnSpPr>
            <a:endCxn id="26" idx="2"/>
          </p:cNvCxnSpPr>
          <p:nvPr/>
        </p:nvCxnSpPr>
        <p:spPr bwMode="auto">
          <a:xfrm flipV="1">
            <a:off x="6300192" y="1988840"/>
            <a:ext cx="1620180" cy="1800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flipV="1">
            <a:off x="6804248" y="1988840"/>
            <a:ext cx="1296144" cy="187220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27255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Quick Overview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Java </a:t>
            </a:r>
            <a:r>
              <a:rPr lang="en-NZ" dirty="0" err="1"/>
              <a:t>Colors</a:t>
            </a:r>
            <a:r>
              <a:rPr lang="en-NZ" dirty="0"/>
              <a:t> are</a:t>
            </a:r>
            <a:r>
              <a:rPr lang="en-NZ"/>
              <a:t>: </a:t>
            </a:r>
            <a:endParaRPr lang="en-NZ" dirty="0"/>
          </a:p>
          <a:p>
            <a:pPr marL="903288" lvl="1" indent="-457200">
              <a:buFont typeface="+mj-lt"/>
              <a:buAutoNum type="arabicPeriod"/>
            </a:pPr>
            <a:r>
              <a:rPr lang="en-NZ" dirty="0"/>
              <a:t>Immutable  objects</a:t>
            </a:r>
          </a:p>
          <a:p>
            <a:pPr marL="903288" lvl="1" indent="-457200">
              <a:buFont typeface="+mj-lt"/>
              <a:buAutoNum type="arabicPeriod"/>
            </a:pPr>
            <a:r>
              <a:rPr lang="en-NZ" dirty="0"/>
              <a:t>Have different representations</a:t>
            </a:r>
          </a:p>
          <a:p>
            <a:endParaRPr lang="en-NZ" dirty="0"/>
          </a:p>
          <a:p>
            <a:r>
              <a:rPr lang="en-NZ" dirty="0"/>
              <a:t>Objects are of reference type.</a:t>
            </a:r>
          </a:p>
          <a:p>
            <a:r>
              <a:rPr lang="en-NZ" dirty="0"/>
              <a:t>Arrays of objects are references to references</a:t>
            </a:r>
          </a:p>
          <a:p>
            <a:r>
              <a:rPr lang="en-NZ" dirty="0"/>
              <a:t>Cloning an array requires deep coping.</a:t>
            </a:r>
          </a:p>
          <a:p>
            <a:r>
              <a:rPr lang="en-NZ" dirty="0"/>
              <a:t>Immutable objects allows sharing both:</a:t>
            </a:r>
          </a:p>
          <a:p>
            <a:pPr marL="830263" lvl="1" indent="-457200">
              <a:buFont typeface="+mj-lt"/>
              <a:buAutoNum type="arabicPeriod"/>
            </a:pPr>
            <a:r>
              <a:rPr lang="en-NZ" dirty="0"/>
              <a:t>Within an array </a:t>
            </a:r>
          </a:p>
          <a:p>
            <a:pPr marL="830263" lvl="1" indent="-457200">
              <a:buFont typeface="+mj-lt"/>
              <a:buAutoNum type="arabicPeriod"/>
            </a:pPr>
            <a:r>
              <a:rPr lang="en-NZ" dirty="0"/>
              <a:t>Between arrays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42375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Immutable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object is immutable if it can not be changed</a:t>
            </a:r>
          </a:p>
          <a:p>
            <a:r>
              <a:rPr lang="en-US" dirty="0"/>
              <a:t>How do you make immutable objects</a:t>
            </a:r>
          </a:p>
          <a:p>
            <a:pPr lvl="1"/>
            <a:r>
              <a:rPr lang="en-US" dirty="0"/>
              <a:t>All instance variables are private final</a:t>
            </a:r>
          </a:p>
          <a:p>
            <a:pPr lvl="1"/>
            <a:r>
              <a:rPr lang="en-US" dirty="0"/>
              <a:t>Only constructors write to instance variables</a:t>
            </a:r>
          </a:p>
          <a:p>
            <a:endParaRPr lang="en-US" dirty="0"/>
          </a:p>
          <a:p>
            <a:r>
              <a:rPr lang="en-US" dirty="0"/>
              <a:t>What common Java objects are immutable</a:t>
            </a:r>
          </a:p>
          <a:p>
            <a:pPr lvl="1"/>
            <a:r>
              <a:rPr lang="en-US" dirty="0"/>
              <a:t>String</a:t>
            </a:r>
          </a:p>
          <a:p>
            <a:pPr lvl="1"/>
            <a:r>
              <a:rPr lang="en-US" dirty="0"/>
              <a:t>Color</a:t>
            </a:r>
          </a:p>
          <a:p>
            <a:pPr lvl="1"/>
            <a:r>
              <a:rPr lang="en-US" dirty="0"/>
              <a:t>…..</a:t>
            </a:r>
          </a:p>
          <a:p>
            <a:r>
              <a:rPr lang="en-US" dirty="0"/>
              <a:t>Why make an object immutable?</a:t>
            </a:r>
          </a:p>
          <a:p>
            <a:r>
              <a:rPr lang="en-US" dirty="0"/>
              <a:t>Why make an </a:t>
            </a:r>
            <a:r>
              <a:rPr lang="en-US"/>
              <a:t>object mutable?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75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Images can be built from 3D objects using:  </a:t>
            </a:r>
          </a:p>
          <a:p>
            <a:pPr lvl="1"/>
            <a:r>
              <a:rPr lang="en-NZ" dirty="0"/>
              <a:t>Color,</a:t>
            </a:r>
          </a:p>
          <a:p>
            <a:pPr lvl="1"/>
            <a:r>
              <a:rPr lang="en-NZ" dirty="0"/>
              <a:t>transparancy, </a:t>
            </a:r>
          </a:p>
          <a:p>
            <a:pPr lvl="1"/>
            <a:r>
              <a:rPr lang="en-NZ" dirty="0"/>
              <a:t>reflexivity, </a:t>
            </a:r>
          </a:p>
          <a:p>
            <a:pPr lvl="1"/>
            <a:r>
              <a:rPr lang="en-NZ" dirty="0"/>
              <a:t>texture,…. </a:t>
            </a:r>
          </a:p>
          <a:p>
            <a:r>
              <a:rPr lang="en-NZ" dirty="0"/>
              <a:t>But an image is no more than a 2D array of colored pixels</a:t>
            </a:r>
          </a:p>
          <a:p>
            <a:pPr>
              <a:spcBef>
                <a:spcPts val="1800"/>
              </a:spcBef>
            </a:pPr>
            <a:r>
              <a:rPr lang="en-NZ" dirty="0"/>
              <a:t>How do you represent the colour of a pixel?</a:t>
            </a:r>
          </a:p>
          <a:p>
            <a:pPr>
              <a:spcBef>
                <a:spcPts val="1800"/>
              </a:spcBef>
            </a:pPr>
            <a:r>
              <a:rPr lang="en-NZ" dirty="0"/>
              <a:t>Lots of things you want to do to images</a:t>
            </a:r>
          </a:p>
          <a:p>
            <a:pPr lvl="1"/>
            <a:r>
              <a:rPr lang="en-NZ" dirty="0"/>
              <a:t>crop, rotate, zoom, change resolution,</a:t>
            </a:r>
          </a:p>
          <a:p>
            <a:pPr lvl="1"/>
            <a:r>
              <a:rPr lang="en-NZ" dirty="0"/>
              <a:t>change the brightness or colour</a:t>
            </a:r>
          </a:p>
          <a:p>
            <a:pPr lvl="1"/>
            <a:r>
              <a:rPr lang="en-NZ" dirty="0"/>
              <a:t>blur, sharpen, refocus, join up, morphing,….</a:t>
            </a:r>
          </a:p>
          <a:p>
            <a:pPr lvl="1"/>
            <a:r>
              <a:rPr lang="en-NZ" dirty="0"/>
              <a:t>compress, decompress,…</a:t>
            </a:r>
          </a:p>
          <a:p>
            <a:pPr lvl="1"/>
            <a:r>
              <a:rPr lang="en-NZ" dirty="0"/>
              <a:t>image recognition,……………………………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Pixels and Colours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Pixels:</a:t>
            </a:r>
          </a:p>
          <a:p>
            <a:pPr lvl="1"/>
            <a:r>
              <a:rPr lang="en-NZ" dirty="0"/>
              <a:t>sample of the image, typically representing the colour at or over a small region</a:t>
            </a:r>
          </a:p>
          <a:p>
            <a:endParaRPr lang="en-NZ" dirty="0"/>
          </a:p>
          <a:p>
            <a:r>
              <a:rPr lang="en-NZ" dirty="0" err="1"/>
              <a:t>Colors</a:t>
            </a:r>
            <a:r>
              <a:rPr lang="en-NZ" dirty="0"/>
              <a:t>:		     Stored in</a:t>
            </a:r>
          </a:p>
          <a:p>
            <a:pPr lvl="1">
              <a:tabLst>
                <a:tab pos="3224213" algn="l"/>
              </a:tabLst>
            </a:pPr>
            <a:r>
              <a:rPr lang="en-NZ" dirty="0"/>
              <a:t>Black and white:	1 Bit</a:t>
            </a:r>
          </a:p>
          <a:p>
            <a:pPr lvl="1">
              <a:tabLst>
                <a:tab pos="3224213" algn="l"/>
              </a:tabLst>
            </a:pPr>
            <a:r>
              <a:rPr lang="en-NZ" dirty="0"/>
              <a:t>Grey scale:   	1 integer, 8 bit, 16, 32 bit,….</a:t>
            </a:r>
          </a:p>
          <a:p>
            <a:pPr lvl="1">
              <a:tabLst>
                <a:tab pos="3224213" algn="l"/>
              </a:tabLst>
            </a:pPr>
            <a:r>
              <a:rPr lang="en-NZ" dirty="0"/>
              <a:t>Colour Palette:	</a:t>
            </a:r>
            <a:r>
              <a:rPr lang="en-NZ" dirty="0" err="1"/>
              <a:t>eg</a:t>
            </a:r>
            <a:r>
              <a:rPr lang="en-NZ" dirty="0"/>
              <a:t>, 1 byte (8 bits) specifying a colour from a</a:t>
            </a:r>
            <a:br>
              <a:rPr lang="en-NZ" dirty="0"/>
            </a:br>
            <a:r>
              <a:rPr lang="en-NZ" dirty="0"/>
              <a:t>	palette of 256 colours</a:t>
            </a:r>
          </a:p>
          <a:p>
            <a:pPr lvl="1">
              <a:tabLst>
                <a:tab pos="3224213" algn="l"/>
              </a:tabLst>
            </a:pPr>
            <a:r>
              <a:rPr lang="en-NZ" dirty="0"/>
              <a:t>Color: 	3 numbers:  RGB, HSL, HSV, CMY,…</a:t>
            </a:r>
          </a:p>
          <a:p>
            <a:pPr marL="446088" lvl="1" indent="0">
              <a:buNone/>
              <a:tabLst>
                <a:tab pos="3224213" algn="l"/>
              </a:tabLst>
            </a:pPr>
            <a:r>
              <a:rPr lang="en-AU" dirty="0"/>
              <a:t>	18 bits, 24 bits, 30 bits,  48 bit”</a:t>
            </a:r>
            <a:endParaRPr lang="en-NZ" dirty="0"/>
          </a:p>
          <a:p>
            <a:pPr lvl="1">
              <a:tabLst>
                <a:tab pos="3224213" algn="l"/>
              </a:tabLst>
            </a:pPr>
            <a:r>
              <a:rPr lang="en-NZ" dirty="0" err="1"/>
              <a:t>Color</a:t>
            </a:r>
            <a:r>
              <a:rPr lang="en-NZ" dirty="0"/>
              <a:t> + transparency:  4 numbers</a:t>
            </a:r>
          </a:p>
          <a:p>
            <a:endParaRPr lang="en-NZ" dirty="0"/>
          </a:p>
          <a:p>
            <a:r>
              <a:rPr lang="en-NZ" dirty="0"/>
              <a:t>Why three numbers?   What is a colour?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Color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Light is made of waves of many different frequencies</a:t>
            </a:r>
          </a:p>
          <a:p>
            <a:pPr lvl="1"/>
            <a:r>
              <a:rPr lang="en-NZ" dirty="0"/>
              <a:t>spectrum.</a:t>
            </a:r>
          </a:p>
          <a:p>
            <a:endParaRPr lang="en-NZ" dirty="0"/>
          </a:p>
          <a:p>
            <a:endParaRPr lang="en-NZ" dirty="0"/>
          </a:p>
          <a:p>
            <a:r>
              <a:rPr lang="en-NZ" dirty="0"/>
              <a:t>Single frequency light:  “pure” </a:t>
            </a:r>
            <a:r>
              <a:rPr lang="en-NZ" dirty="0" err="1"/>
              <a:t>color</a:t>
            </a:r>
            <a:r>
              <a:rPr lang="en-NZ" dirty="0"/>
              <a:t>.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r>
              <a:rPr lang="en-NZ" dirty="0"/>
              <a:t>Different combinations of frequencies are different </a:t>
            </a:r>
            <a:r>
              <a:rPr lang="en-NZ" dirty="0" err="1"/>
              <a:t>colors</a:t>
            </a:r>
            <a:r>
              <a:rPr lang="en-NZ" dirty="0"/>
              <a:t>. </a:t>
            </a:r>
          </a:p>
        </p:txBody>
      </p:sp>
      <p:sp>
        <p:nvSpPr>
          <p:cNvPr id="6" name="Freeform 5"/>
          <p:cNvSpPr/>
          <p:nvPr/>
        </p:nvSpPr>
        <p:spPr bwMode="auto">
          <a:xfrm>
            <a:off x="3770722" y="1340768"/>
            <a:ext cx="1640264" cy="612978"/>
          </a:xfrm>
          <a:custGeom>
            <a:avLst/>
            <a:gdLst>
              <a:gd name="connsiteX0" fmla="*/ 0 w 1640264"/>
              <a:gd name="connsiteY0" fmla="*/ 594124 h 612978"/>
              <a:gd name="connsiteX1" fmla="*/ 150829 w 1640264"/>
              <a:gd name="connsiteY1" fmla="*/ 245332 h 612978"/>
              <a:gd name="connsiteX2" fmla="*/ 292231 w 1640264"/>
              <a:gd name="connsiteY2" fmla="*/ 405588 h 612978"/>
              <a:gd name="connsiteX3" fmla="*/ 499620 w 1640264"/>
              <a:gd name="connsiteY3" fmla="*/ 273613 h 612978"/>
              <a:gd name="connsiteX4" fmla="*/ 791851 w 1640264"/>
              <a:gd name="connsiteY4" fmla="*/ 405588 h 612978"/>
              <a:gd name="connsiteX5" fmla="*/ 914400 w 1640264"/>
              <a:gd name="connsiteY5" fmla="*/ 499856 h 612978"/>
              <a:gd name="connsiteX6" fmla="*/ 1046375 w 1640264"/>
              <a:gd name="connsiteY6" fmla="*/ 198198 h 612978"/>
              <a:gd name="connsiteX7" fmla="*/ 1197204 w 1640264"/>
              <a:gd name="connsiteY7" fmla="*/ 235 h 612978"/>
              <a:gd name="connsiteX8" fmla="*/ 1253765 w 1640264"/>
              <a:gd name="connsiteY8" fmla="*/ 235905 h 612978"/>
              <a:gd name="connsiteX9" fmla="*/ 1329179 w 1640264"/>
              <a:gd name="connsiteY9" fmla="*/ 424441 h 612978"/>
              <a:gd name="connsiteX10" fmla="*/ 1640264 w 1640264"/>
              <a:gd name="connsiteY10" fmla="*/ 612978 h 61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40264" h="612978">
                <a:moveTo>
                  <a:pt x="0" y="594124"/>
                </a:moveTo>
                <a:cubicBezTo>
                  <a:pt x="51062" y="435439"/>
                  <a:pt x="102124" y="276755"/>
                  <a:pt x="150829" y="245332"/>
                </a:cubicBezTo>
                <a:cubicBezTo>
                  <a:pt x="199534" y="213909"/>
                  <a:pt x="234099" y="400874"/>
                  <a:pt x="292231" y="405588"/>
                </a:cubicBezTo>
                <a:cubicBezTo>
                  <a:pt x="350363" y="410302"/>
                  <a:pt x="416350" y="273613"/>
                  <a:pt x="499620" y="273613"/>
                </a:cubicBezTo>
                <a:cubicBezTo>
                  <a:pt x="582890" y="273613"/>
                  <a:pt x="722721" y="367881"/>
                  <a:pt x="791851" y="405588"/>
                </a:cubicBezTo>
                <a:cubicBezTo>
                  <a:pt x="860981" y="443295"/>
                  <a:pt x="871979" y="534421"/>
                  <a:pt x="914400" y="499856"/>
                </a:cubicBezTo>
                <a:cubicBezTo>
                  <a:pt x="956821" y="465291"/>
                  <a:pt x="999241" y="281468"/>
                  <a:pt x="1046375" y="198198"/>
                </a:cubicBezTo>
                <a:cubicBezTo>
                  <a:pt x="1093509" y="114928"/>
                  <a:pt x="1162639" y="-6050"/>
                  <a:pt x="1197204" y="235"/>
                </a:cubicBezTo>
                <a:cubicBezTo>
                  <a:pt x="1231769" y="6520"/>
                  <a:pt x="1231769" y="165204"/>
                  <a:pt x="1253765" y="235905"/>
                </a:cubicBezTo>
                <a:cubicBezTo>
                  <a:pt x="1275761" y="306606"/>
                  <a:pt x="1264763" y="361596"/>
                  <a:pt x="1329179" y="424441"/>
                </a:cubicBezTo>
                <a:cubicBezTo>
                  <a:pt x="1393595" y="487286"/>
                  <a:pt x="1516929" y="550132"/>
                  <a:pt x="1640264" y="61297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81934" y="2134997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red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09370" y="213196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violet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779912" y="1989090"/>
            <a:ext cx="1656184" cy="142875"/>
          </a:xfrm>
          <a:prstGeom prst="rect">
            <a:avLst/>
          </a:prstGeom>
          <a:gradFill>
            <a:gsLst>
              <a:gs pos="0">
                <a:srgbClr val="FF0100"/>
              </a:gs>
              <a:gs pos="29000">
                <a:srgbClr val="F9FF09"/>
              </a:gs>
              <a:gs pos="79000">
                <a:srgbClr val="2400FA"/>
              </a:gs>
              <a:gs pos="100000">
                <a:srgbClr val="7400BC"/>
              </a:gs>
              <a:gs pos="56000">
                <a:srgbClr val="05FF52"/>
              </a:gs>
            </a:gsLst>
            <a:lin ang="0" scaled="0"/>
          </a:gra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NZ" sz="2000" dirty="0"/>
          </a:p>
        </p:txBody>
      </p:sp>
      <p:sp>
        <p:nvSpPr>
          <p:cNvPr id="10" name="Freeform 9"/>
          <p:cNvSpPr/>
          <p:nvPr/>
        </p:nvSpPr>
        <p:spPr bwMode="auto">
          <a:xfrm>
            <a:off x="3780668" y="3236223"/>
            <a:ext cx="1640264" cy="783869"/>
          </a:xfrm>
          <a:custGeom>
            <a:avLst/>
            <a:gdLst>
              <a:gd name="connsiteX0" fmla="*/ 0 w 1640264"/>
              <a:gd name="connsiteY0" fmla="*/ 594124 h 612978"/>
              <a:gd name="connsiteX1" fmla="*/ 150829 w 1640264"/>
              <a:gd name="connsiteY1" fmla="*/ 245332 h 612978"/>
              <a:gd name="connsiteX2" fmla="*/ 292231 w 1640264"/>
              <a:gd name="connsiteY2" fmla="*/ 405588 h 612978"/>
              <a:gd name="connsiteX3" fmla="*/ 499620 w 1640264"/>
              <a:gd name="connsiteY3" fmla="*/ 273613 h 612978"/>
              <a:gd name="connsiteX4" fmla="*/ 791851 w 1640264"/>
              <a:gd name="connsiteY4" fmla="*/ 405588 h 612978"/>
              <a:gd name="connsiteX5" fmla="*/ 914400 w 1640264"/>
              <a:gd name="connsiteY5" fmla="*/ 499856 h 612978"/>
              <a:gd name="connsiteX6" fmla="*/ 1046375 w 1640264"/>
              <a:gd name="connsiteY6" fmla="*/ 198198 h 612978"/>
              <a:gd name="connsiteX7" fmla="*/ 1197204 w 1640264"/>
              <a:gd name="connsiteY7" fmla="*/ 235 h 612978"/>
              <a:gd name="connsiteX8" fmla="*/ 1253765 w 1640264"/>
              <a:gd name="connsiteY8" fmla="*/ 235905 h 612978"/>
              <a:gd name="connsiteX9" fmla="*/ 1329179 w 1640264"/>
              <a:gd name="connsiteY9" fmla="*/ 424441 h 612978"/>
              <a:gd name="connsiteX10" fmla="*/ 1640264 w 1640264"/>
              <a:gd name="connsiteY10" fmla="*/ 612978 h 612978"/>
              <a:gd name="connsiteX0" fmla="*/ 0 w 1640264"/>
              <a:gd name="connsiteY0" fmla="*/ 594124 h 612978"/>
              <a:gd name="connsiteX1" fmla="*/ 506429 w 1640264"/>
              <a:gd name="connsiteY1" fmla="*/ 562832 h 612978"/>
              <a:gd name="connsiteX2" fmla="*/ 292231 w 1640264"/>
              <a:gd name="connsiteY2" fmla="*/ 405588 h 612978"/>
              <a:gd name="connsiteX3" fmla="*/ 499620 w 1640264"/>
              <a:gd name="connsiteY3" fmla="*/ 273613 h 612978"/>
              <a:gd name="connsiteX4" fmla="*/ 791851 w 1640264"/>
              <a:gd name="connsiteY4" fmla="*/ 405588 h 612978"/>
              <a:gd name="connsiteX5" fmla="*/ 914400 w 1640264"/>
              <a:gd name="connsiteY5" fmla="*/ 499856 h 612978"/>
              <a:gd name="connsiteX6" fmla="*/ 1046375 w 1640264"/>
              <a:gd name="connsiteY6" fmla="*/ 198198 h 612978"/>
              <a:gd name="connsiteX7" fmla="*/ 1197204 w 1640264"/>
              <a:gd name="connsiteY7" fmla="*/ 235 h 612978"/>
              <a:gd name="connsiteX8" fmla="*/ 1253765 w 1640264"/>
              <a:gd name="connsiteY8" fmla="*/ 235905 h 612978"/>
              <a:gd name="connsiteX9" fmla="*/ 1329179 w 1640264"/>
              <a:gd name="connsiteY9" fmla="*/ 424441 h 612978"/>
              <a:gd name="connsiteX10" fmla="*/ 1640264 w 1640264"/>
              <a:gd name="connsiteY10" fmla="*/ 612978 h 612978"/>
              <a:gd name="connsiteX0" fmla="*/ 0 w 1640264"/>
              <a:gd name="connsiteY0" fmla="*/ 594124 h 612978"/>
              <a:gd name="connsiteX1" fmla="*/ 506429 w 1640264"/>
              <a:gd name="connsiteY1" fmla="*/ 562832 h 612978"/>
              <a:gd name="connsiteX2" fmla="*/ 292231 w 1640264"/>
              <a:gd name="connsiteY2" fmla="*/ 405588 h 612978"/>
              <a:gd name="connsiteX3" fmla="*/ 499620 w 1640264"/>
              <a:gd name="connsiteY3" fmla="*/ 273613 h 612978"/>
              <a:gd name="connsiteX4" fmla="*/ 791851 w 1640264"/>
              <a:gd name="connsiteY4" fmla="*/ 405588 h 612978"/>
              <a:gd name="connsiteX5" fmla="*/ 914400 w 1640264"/>
              <a:gd name="connsiteY5" fmla="*/ 499856 h 612978"/>
              <a:gd name="connsiteX6" fmla="*/ 1046375 w 1640264"/>
              <a:gd name="connsiteY6" fmla="*/ 198198 h 612978"/>
              <a:gd name="connsiteX7" fmla="*/ 1197204 w 1640264"/>
              <a:gd name="connsiteY7" fmla="*/ 235 h 612978"/>
              <a:gd name="connsiteX8" fmla="*/ 1253765 w 1640264"/>
              <a:gd name="connsiteY8" fmla="*/ 235905 h 612978"/>
              <a:gd name="connsiteX9" fmla="*/ 1329179 w 1640264"/>
              <a:gd name="connsiteY9" fmla="*/ 424441 h 612978"/>
              <a:gd name="connsiteX10" fmla="*/ 1640264 w 1640264"/>
              <a:gd name="connsiteY10" fmla="*/ 612978 h 612978"/>
              <a:gd name="connsiteX0" fmla="*/ 0 w 1640264"/>
              <a:gd name="connsiteY0" fmla="*/ 594124 h 612978"/>
              <a:gd name="connsiteX1" fmla="*/ 506429 w 1640264"/>
              <a:gd name="connsiteY1" fmla="*/ 562832 h 612978"/>
              <a:gd name="connsiteX2" fmla="*/ 292231 w 1640264"/>
              <a:gd name="connsiteY2" fmla="*/ 405588 h 612978"/>
              <a:gd name="connsiteX3" fmla="*/ 499620 w 1640264"/>
              <a:gd name="connsiteY3" fmla="*/ 273613 h 612978"/>
              <a:gd name="connsiteX4" fmla="*/ 791851 w 1640264"/>
              <a:gd name="connsiteY4" fmla="*/ 405588 h 612978"/>
              <a:gd name="connsiteX5" fmla="*/ 914400 w 1640264"/>
              <a:gd name="connsiteY5" fmla="*/ 499856 h 612978"/>
              <a:gd name="connsiteX6" fmla="*/ 1046375 w 1640264"/>
              <a:gd name="connsiteY6" fmla="*/ 198198 h 612978"/>
              <a:gd name="connsiteX7" fmla="*/ 1197204 w 1640264"/>
              <a:gd name="connsiteY7" fmla="*/ 235 h 612978"/>
              <a:gd name="connsiteX8" fmla="*/ 1253765 w 1640264"/>
              <a:gd name="connsiteY8" fmla="*/ 235905 h 612978"/>
              <a:gd name="connsiteX9" fmla="*/ 1329179 w 1640264"/>
              <a:gd name="connsiteY9" fmla="*/ 424441 h 612978"/>
              <a:gd name="connsiteX10" fmla="*/ 1640264 w 1640264"/>
              <a:gd name="connsiteY10" fmla="*/ 612978 h 612978"/>
              <a:gd name="connsiteX0" fmla="*/ 0 w 1640264"/>
              <a:gd name="connsiteY0" fmla="*/ 594124 h 612978"/>
              <a:gd name="connsiteX1" fmla="*/ 506429 w 1640264"/>
              <a:gd name="connsiteY1" fmla="*/ 562832 h 612978"/>
              <a:gd name="connsiteX2" fmla="*/ 499620 w 1640264"/>
              <a:gd name="connsiteY2" fmla="*/ 273613 h 612978"/>
              <a:gd name="connsiteX3" fmla="*/ 791851 w 1640264"/>
              <a:gd name="connsiteY3" fmla="*/ 405588 h 612978"/>
              <a:gd name="connsiteX4" fmla="*/ 914400 w 1640264"/>
              <a:gd name="connsiteY4" fmla="*/ 499856 h 612978"/>
              <a:gd name="connsiteX5" fmla="*/ 1046375 w 1640264"/>
              <a:gd name="connsiteY5" fmla="*/ 198198 h 612978"/>
              <a:gd name="connsiteX6" fmla="*/ 1197204 w 1640264"/>
              <a:gd name="connsiteY6" fmla="*/ 235 h 612978"/>
              <a:gd name="connsiteX7" fmla="*/ 1253765 w 1640264"/>
              <a:gd name="connsiteY7" fmla="*/ 235905 h 612978"/>
              <a:gd name="connsiteX8" fmla="*/ 1329179 w 1640264"/>
              <a:gd name="connsiteY8" fmla="*/ 424441 h 612978"/>
              <a:gd name="connsiteX9" fmla="*/ 1640264 w 1640264"/>
              <a:gd name="connsiteY9" fmla="*/ 612978 h 612978"/>
              <a:gd name="connsiteX0" fmla="*/ 0 w 1640264"/>
              <a:gd name="connsiteY0" fmla="*/ 594099 h 612953"/>
              <a:gd name="connsiteX1" fmla="*/ 506429 w 1640264"/>
              <a:gd name="connsiteY1" fmla="*/ 562807 h 612953"/>
              <a:gd name="connsiteX2" fmla="*/ 499620 w 1640264"/>
              <a:gd name="connsiteY2" fmla="*/ 273588 h 612953"/>
              <a:gd name="connsiteX3" fmla="*/ 791851 w 1640264"/>
              <a:gd name="connsiteY3" fmla="*/ 405563 h 612953"/>
              <a:gd name="connsiteX4" fmla="*/ 1046375 w 1640264"/>
              <a:gd name="connsiteY4" fmla="*/ 198173 h 612953"/>
              <a:gd name="connsiteX5" fmla="*/ 1197204 w 1640264"/>
              <a:gd name="connsiteY5" fmla="*/ 210 h 612953"/>
              <a:gd name="connsiteX6" fmla="*/ 1253765 w 1640264"/>
              <a:gd name="connsiteY6" fmla="*/ 235880 h 612953"/>
              <a:gd name="connsiteX7" fmla="*/ 1329179 w 1640264"/>
              <a:gd name="connsiteY7" fmla="*/ 424416 h 612953"/>
              <a:gd name="connsiteX8" fmla="*/ 1640264 w 1640264"/>
              <a:gd name="connsiteY8" fmla="*/ 612953 h 612953"/>
              <a:gd name="connsiteX0" fmla="*/ 0 w 1640264"/>
              <a:gd name="connsiteY0" fmla="*/ 596693 h 615547"/>
              <a:gd name="connsiteX1" fmla="*/ 506429 w 1640264"/>
              <a:gd name="connsiteY1" fmla="*/ 565401 h 615547"/>
              <a:gd name="connsiteX2" fmla="*/ 499620 w 1640264"/>
              <a:gd name="connsiteY2" fmla="*/ 276182 h 615547"/>
              <a:gd name="connsiteX3" fmla="*/ 791851 w 1640264"/>
              <a:gd name="connsiteY3" fmla="*/ 408157 h 615547"/>
              <a:gd name="connsiteX4" fmla="*/ 1197204 w 1640264"/>
              <a:gd name="connsiteY4" fmla="*/ 2804 h 615547"/>
              <a:gd name="connsiteX5" fmla="*/ 1253765 w 1640264"/>
              <a:gd name="connsiteY5" fmla="*/ 238474 h 615547"/>
              <a:gd name="connsiteX6" fmla="*/ 1329179 w 1640264"/>
              <a:gd name="connsiteY6" fmla="*/ 427010 h 615547"/>
              <a:gd name="connsiteX7" fmla="*/ 1640264 w 1640264"/>
              <a:gd name="connsiteY7" fmla="*/ 615547 h 615547"/>
              <a:gd name="connsiteX0" fmla="*/ 0 w 1640264"/>
              <a:gd name="connsiteY0" fmla="*/ 358263 h 377117"/>
              <a:gd name="connsiteX1" fmla="*/ 506429 w 1640264"/>
              <a:gd name="connsiteY1" fmla="*/ 326971 h 377117"/>
              <a:gd name="connsiteX2" fmla="*/ 499620 w 1640264"/>
              <a:gd name="connsiteY2" fmla="*/ 37752 h 377117"/>
              <a:gd name="connsiteX3" fmla="*/ 791851 w 1640264"/>
              <a:gd name="connsiteY3" fmla="*/ 169727 h 377117"/>
              <a:gd name="connsiteX4" fmla="*/ 1253765 w 1640264"/>
              <a:gd name="connsiteY4" fmla="*/ 44 h 377117"/>
              <a:gd name="connsiteX5" fmla="*/ 1329179 w 1640264"/>
              <a:gd name="connsiteY5" fmla="*/ 188580 h 377117"/>
              <a:gd name="connsiteX6" fmla="*/ 1640264 w 1640264"/>
              <a:gd name="connsiteY6" fmla="*/ 377117 h 377117"/>
              <a:gd name="connsiteX0" fmla="*/ 0 w 1640264"/>
              <a:gd name="connsiteY0" fmla="*/ 358263 h 377117"/>
              <a:gd name="connsiteX1" fmla="*/ 506429 w 1640264"/>
              <a:gd name="connsiteY1" fmla="*/ 326971 h 377117"/>
              <a:gd name="connsiteX2" fmla="*/ 499620 w 1640264"/>
              <a:gd name="connsiteY2" fmla="*/ 37752 h 377117"/>
              <a:gd name="connsiteX3" fmla="*/ 791851 w 1640264"/>
              <a:gd name="connsiteY3" fmla="*/ 169727 h 377117"/>
              <a:gd name="connsiteX4" fmla="*/ 1253765 w 1640264"/>
              <a:gd name="connsiteY4" fmla="*/ 44 h 377117"/>
              <a:gd name="connsiteX5" fmla="*/ 1640264 w 1640264"/>
              <a:gd name="connsiteY5" fmla="*/ 377117 h 377117"/>
              <a:gd name="connsiteX0" fmla="*/ 0 w 1640264"/>
              <a:gd name="connsiteY0" fmla="*/ 324447 h 343301"/>
              <a:gd name="connsiteX1" fmla="*/ 506429 w 1640264"/>
              <a:gd name="connsiteY1" fmla="*/ 293155 h 343301"/>
              <a:gd name="connsiteX2" fmla="*/ 499620 w 1640264"/>
              <a:gd name="connsiteY2" fmla="*/ 3936 h 343301"/>
              <a:gd name="connsiteX3" fmla="*/ 791851 w 1640264"/>
              <a:gd name="connsiteY3" fmla="*/ 135911 h 343301"/>
              <a:gd name="connsiteX4" fmla="*/ 694965 w 1640264"/>
              <a:gd name="connsiteY4" fmla="*/ 283728 h 343301"/>
              <a:gd name="connsiteX5" fmla="*/ 1640264 w 1640264"/>
              <a:gd name="connsiteY5" fmla="*/ 343301 h 343301"/>
              <a:gd name="connsiteX0" fmla="*/ 0 w 1640264"/>
              <a:gd name="connsiteY0" fmla="*/ 320520 h 339374"/>
              <a:gd name="connsiteX1" fmla="*/ 506429 w 1640264"/>
              <a:gd name="connsiteY1" fmla="*/ 289228 h 339374"/>
              <a:gd name="connsiteX2" fmla="*/ 499620 w 1640264"/>
              <a:gd name="connsiteY2" fmla="*/ 9 h 339374"/>
              <a:gd name="connsiteX3" fmla="*/ 694965 w 1640264"/>
              <a:gd name="connsiteY3" fmla="*/ 279801 h 339374"/>
              <a:gd name="connsiteX4" fmla="*/ 1640264 w 1640264"/>
              <a:gd name="connsiteY4" fmla="*/ 339374 h 339374"/>
              <a:gd name="connsiteX0" fmla="*/ 0 w 1640264"/>
              <a:gd name="connsiteY0" fmla="*/ 765014 h 796915"/>
              <a:gd name="connsiteX1" fmla="*/ 506429 w 1640264"/>
              <a:gd name="connsiteY1" fmla="*/ 733722 h 796915"/>
              <a:gd name="connsiteX2" fmla="*/ 588520 w 1640264"/>
              <a:gd name="connsiteY2" fmla="*/ 3 h 796915"/>
              <a:gd name="connsiteX3" fmla="*/ 694965 w 1640264"/>
              <a:gd name="connsiteY3" fmla="*/ 724295 h 796915"/>
              <a:gd name="connsiteX4" fmla="*/ 1640264 w 1640264"/>
              <a:gd name="connsiteY4" fmla="*/ 783868 h 796915"/>
              <a:gd name="connsiteX0" fmla="*/ 0 w 1640264"/>
              <a:gd name="connsiteY0" fmla="*/ 765014 h 783868"/>
              <a:gd name="connsiteX1" fmla="*/ 506429 w 1640264"/>
              <a:gd name="connsiteY1" fmla="*/ 733722 h 783868"/>
              <a:gd name="connsiteX2" fmla="*/ 588520 w 1640264"/>
              <a:gd name="connsiteY2" fmla="*/ 3 h 783868"/>
              <a:gd name="connsiteX3" fmla="*/ 694965 w 1640264"/>
              <a:gd name="connsiteY3" fmla="*/ 724295 h 783868"/>
              <a:gd name="connsiteX4" fmla="*/ 1640264 w 1640264"/>
              <a:gd name="connsiteY4" fmla="*/ 783868 h 783868"/>
              <a:gd name="connsiteX0" fmla="*/ 0 w 1640264"/>
              <a:gd name="connsiteY0" fmla="*/ 765014 h 783868"/>
              <a:gd name="connsiteX1" fmla="*/ 506429 w 1640264"/>
              <a:gd name="connsiteY1" fmla="*/ 733722 h 783868"/>
              <a:gd name="connsiteX2" fmla="*/ 588520 w 1640264"/>
              <a:gd name="connsiteY2" fmla="*/ 3 h 783868"/>
              <a:gd name="connsiteX3" fmla="*/ 694965 w 1640264"/>
              <a:gd name="connsiteY3" fmla="*/ 724295 h 783868"/>
              <a:gd name="connsiteX4" fmla="*/ 1640264 w 1640264"/>
              <a:gd name="connsiteY4" fmla="*/ 783868 h 783868"/>
              <a:gd name="connsiteX0" fmla="*/ 0 w 1640264"/>
              <a:gd name="connsiteY0" fmla="*/ 765014 h 783868"/>
              <a:gd name="connsiteX1" fmla="*/ 506429 w 1640264"/>
              <a:gd name="connsiteY1" fmla="*/ 733722 h 783868"/>
              <a:gd name="connsiteX2" fmla="*/ 588520 w 1640264"/>
              <a:gd name="connsiteY2" fmla="*/ 3 h 783868"/>
              <a:gd name="connsiteX3" fmla="*/ 694965 w 1640264"/>
              <a:gd name="connsiteY3" fmla="*/ 724295 h 783868"/>
              <a:gd name="connsiteX4" fmla="*/ 1640264 w 1640264"/>
              <a:gd name="connsiteY4" fmla="*/ 783868 h 783868"/>
              <a:gd name="connsiteX0" fmla="*/ 0 w 1640264"/>
              <a:gd name="connsiteY0" fmla="*/ 765014 h 783868"/>
              <a:gd name="connsiteX1" fmla="*/ 506429 w 1640264"/>
              <a:gd name="connsiteY1" fmla="*/ 733722 h 783868"/>
              <a:gd name="connsiteX2" fmla="*/ 588520 w 1640264"/>
              <a:gd name="connsiteY2" fmla="*/ 3 h 783868"/>
              <a:gd name="connsiteX3" fmla="*/ 694965 w 1640264"/>
              <a:gd name="connsiteY3" fmla="*/ 724295 h 783868"/>
              <a:gd name="connsiteX4" fmla="*/ 1640264 w 1640264"/>
              <a:gd name="connsiteY4" fmla="*/ 783868 h 783868"/>
              <a:gd name="connsiteX0" fmla="*/ 0 w 1640264"/>
              <a:gd name="connsiteY0" fmla="*/ 765028 h 783882"/>
              <a:gd name="connsiteX1" fmla="*/ 544529 w 1640264"/>
              <a:gd name="connsiteY1" fmla="*/ 746436 h 783882"/>
              <a:gd name="connsiteX2" fmla="*/ 588520 w 1640264"/>
              <a:gd name="connsiteY2" fmla="*/ 17 h 783882"/>
              <a:gd name="connsiteX3" fmla="*/ 694965 w 1640264"/>
              <a:gd name="connsiteY3" fmla="*/ 724309 h 783882"/>
              <a:gd name="connsiteX4" fmla="*/ 1640264 w 1640264"/>
              <a:gd name="connsiteY4" fmla="*/ 783882 h 783882"/>
              <a:gd name="connsiteX0" fmla="*/ 0 w 1640264"/>
              <a:gd name="connsiteY0" fmla="*/ 765028 h 783882"/>
              <a:gd name="connsiteX1" fmla="*/ 544529 w 1640264"/>
              <a:gd name="connsiteY1" fmla="*/ 746436 h 783882"/>
              <a:gd name="connsiteX2" fmla="*/ 588520 w 1640264"/>
              <a:gd name="connsiteY2" fmla="*/ 17 h 783882"/>
              <a:gd name="connsiteX3" fmla="*/ 694965 w 1640264"/>
              <a:gd name="connsiteY3" fmla="*/ 724309 h 783882"/>
              <a:gd name="connsiteX4" fmla="*/ 1640264 w 1640264"/>
              <a:gd name="connsiteY4" fmla="*/ 783882 h 783882"/>
              <a:gd name="connsiteX0" fmla="*/ 0 w 1640264"/>
              <a:gd name="connsiteY0" fmla="*/ 765028 h 783882"/>
              <a:gd name="connsiteX1" fmla="*/ 544529 w 1640264"/>
              <a:gd name="connsiteY1" fmla="*/ 746436 h 783882"/>
              <a:gd name="connsiteX2" fmla="*/ 588520 w 1640264"/>
              <a:gd name="connsiteY2" fmla="*/ 17 h 783882"/>
              <a:gd name="connsiteX3" fmla="*/ 694965 w 1640264"/>
              <a:gd name="connsiteY3" fmla="*/ 724309 h 783882"/>
              <a:gd name="connsiteX4" fmla="*/ 1640264 w 1640264"/>
              <a:gd name="connsiteY4" fmla="*/ 783882 h 783882"/>
              <a:gd name="connsiteX0" fmla="*/ 0 w 1640264"/>
              <a:gd name="connsiteY0" fmla="*/ 765031 h 783885"/>
              <a:gd name="connsiteX1" fmla="*/ 544529 w 1640264"/>
              <a:gd name="connsiteY1" fmla="*/ 746439 h 783885"/>
              <a:gd name="connsiteX2" fmla="*/ 588520 w 1640264"/>
              <a:gd name="connsiteY2" fmla="*/ 20 h 783885"/>
              <a:gd name="connsiteX3" fmla="*/ 694965 w 1640264"/>
              <a:gd name="connsiteY3" fmla="*/ 724312 h 783885"/>
              <a:gd name="connsiteX4" fmla="*/ 1640264 w 1640264"/>
              <a:gd name="connsiteY4" fmla="*/ 783885 h 783885"/>
              <a:gd name="connsiteX0" fmla="*/ 0 w 1640264"/>
              <a:gd name="connsiteY0" fmla="*/ 765015 h 783869"/>
              <a:gd name="connsiteX1" fmla="*/ 544529 w 1640264"/>
              <a:gd name="connsiteY1" fmla="*/ 746423 h 783869"/>
              <a:gd name="connsiteX2" fmla="*/ 588520 w 1640264"/>
              <a:gd name="connsiteY2" fmla="*/ 4 h 783869"/>
              <a:gd name="connsiteX3" fmla="*/ 606065 w 1640264"/>
              <a:gd name="connsiteY3" fmla="*/ 736996 h 783869"/>
              <a:gd name="connsiteX4" fmla="*/ 1640264 w 1640264"/>
              <a:gd name="connsiteY4" fmla="*/ 783869 h 783869"/>
              <a:gd name="connsiteX0" fmla="*/ 0 w 1640264"/>
              <a:gd name="connsiteY0" fmla="*/ 765015 h 783869"/>
              <a:gd name="connsiteX1" fmla="*/ 544529 w 1640264"/>
              <a:gd name="connsiteY1" fmla="*/ 746423 h 783869"/>
              <a:gd name="connsiteX2" fmla="*/ 588520 w 1640264"/>
              <a:gd name="connsiteY2" fmla="*/ 4 h 783869"/>
              <a:gd name="connsiteX3" fmla="*/ 606065 w 1640264"/>
              <a:gd name="connsiteY3" fmla="*/ 736996 h 783869"/>
              <a:gd name="connsiteX4" fmla="*/ 1640264 w 1640264"/>
              <a:gd name="connsiteY4" fmla="*/ 783869 h 783869"/>
              <a:gd name="connsiteX0" fmla="*/ 0 w 1640264"/>
              <a:gd name="connsiteY0" fmla="*/ 765015 h 783869"/>
              <a:gd name="connsiteX1" fmla="*/ 544529 w 1640264"/>
              <a:gd name="connsiteY1" fmla="*/ 746423 h 783869"/>
              <a:gd name="connsiteX2" fmla="*/ 588520 w 1640264"/>
              <a:gd name="connsiteY2" fmla="*/ 4 h 783869"/>
              <a:gd name="connsiteX3" fmla="*/ 606065 w 1640264"/>
              <a:gd name="connsiteY3" fmla="*/ 736996 h 783869"/>
              <a:gd name="connsiteX4" fmla="*/ 1640264 w 1640264"/>
              <a:gd name="connsiteY4" fmla="*/ 783869 h 783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0264" h="783869">
                <a:moveTo>
                  <a:pt x="0" y="765015"/>
                </a:moveTo>
                <a:cubicBezTo>
                  <a:pt x="168810" y="754584"/>
                  <a:pt x="370242" y="772325"/>
                  <a:pt x="544529" y="746423"/>
                </a:cubicBezTo>
                <a:cubicBezTo>
                  <a:pt x="579116" y="580821"/>
                  <a:pt x="578264" y="1575"/>
                  <a:pt x="588520" y="4"/>
                </a:cubicBezTo>
                <a:cubicBezTo>
                  <a:pt x="598776" y="-1567"/>
                  <a:pt x="608574" y="492052"/>
                  <a:pt x="606065" y="736996"/>
                </a:cubicBezTo>
                <a:cubicBezTo>
                  <a:pt x="895656" y="766040"/>
                  <a:pt x="1496244" y="768812"/>
                  <a:pt x="1640264" y="783869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91880" y="4201343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red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19316" y="4198311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violet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789858" y="4055436"/>
            <a:ext cx="1656184" cy="142875"/>
          </a:xfrm>
          <a:prstGeom prst="rect">
            <a:avLst/>
          </a:prstGeom>
          <a:gradFill>
            <a:gsLst>
              <a:gs pos="0">
                <a:srgbClr val="FF0100"/>
              </a:gs>
              <a:gs pos="29000">
                <a:srgbClr val="F9FF09"/>
              </a:gs>
              <a:gs pos="79000">
                <a:srgbClr val="2400FA"/>
              </a:gs>
              <a:gs pos="100000">
                <a:srgbClr val="7400BC"/>
              </a:gs>
              <a:gs pos="51000">
                <a:srgbClr val="05FF52"/>
              </a:gs>
            </a:gsLst>
            <a:lin ang="0" scaled="0"/>
          </a:gra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NZ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419872" y="6289575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red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47308" y="6286543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violet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717850" y="6143668"/>
            <a:ext cx="1656184" cy="142875"/>
          </a:xfrm>
          <a:prstGeom prst="rect">
            <a:avLst/>
          </a:prstGeom>
          <a:gradFill>
            <a:gsLst>
              <a:gs pos="0">
                <a:srgbClr val="FF0100"/>
              </a:gs>
              <a:gs pos="29000">
                <a:srgbClr val="F9FF09"/>
              </a:gs>
              <a:gs pos="79000">
                <a:srgbClr val="2400FA"/>
              </a:gs>
              <a:gs pos="100000">
                <a:srgbClr val="7400BC"/>
              </a:gs>
              <a:gs pos="56000">
                <a:srgbClr val="05FF52"/>
              </a:gs>
            </a:gsLst>
            <a:lin ang="0" scaled="0"/>
          </a:gra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NZ" sz="2000" dirty="0"/>
          </a:p>
        </p:txBody>
      </p:sp>
      <p:sp>
        <p:nvSpPr>
          <p:cNvPr id="18" name="Freeform 17"/>
          <p:cNvSpPr/>
          <p:nvPr/>
        </p:nvSpPr>
        <p:spPr bwMode="auto">
          <a:xfrm>
            <a:off x="3733304" y="5301210"/>
            <a:ext cx="1640264" cy="783868"/>
          </a:xfrm>
          <a:custGeom>
            <a:avLst/>
            <a:gdLst>
              <a:gd name="connsiteX0" fmla="*/ 0 w 1640264"/>
              <a:gd name="connsiteY0" fmla="*/ 594124 h 612978"/>
              <a:gd name="connsiteX1" fmla="*/ 150829 w 1640264"/>
              <a:gd name="connsiteY1" fmla="*/ 245332 h 612978"/>
              <a:gd name="connsiteX2" fmla="*/ 292231 w 1640264"/>
              <a:gd name="connsiteY2" fmla="*/ 405588 h 612978"/>
              <a:gd name="connsiteX3" fmla="*/ 499620 w 1640264"/>
              <a:gd name="connsiteY3" fmla="*/ 273613 h 612978"/>
              <a:gd name="connsiteX4" fmla="*/ 791851 w 1640264"/>
              <a:gd name="connsiteY4" fmla="*/ 405588 h 612978"/>
              <a:gd name="connsiteX5" fmla="*/ 914400 w 1640264"/>
              <a:gd name="connsiteY5" fmla="*/ 499856 h 612978"/>
              <a:gd name="connsiteX6" fmla="*/ 1046375 w 1640264"/>
              <a:gd name="connsiteY6" fmla="*/ 198198 h 612978"/>
              <a:gd name="connsiteX7" fmla="*/ 1197204 w 1640264"/>
              <a:gd name="connsiteY7" fmla="*/ 235 h 612978"/>
              <a:gd name="connsiteX8" fmla="*/ 1253765 w 1640264"/>
              <a:gd name="connsiteY8" fmla="*/ 235905 h 612978"/>
              <a:gd name="connsiteX9" fmla="*/ 1329179 w 1640264"/>
              <a:gd name="connsiteY9" fmla="*/ 424441 h 612978"/>
              <a:gd name="connsiteX10" fmla="*/ 1640264 w 1640264"/>
              <a:gd name="connsiteY10" fmla="*/ 612978 h 612978"/>
              <a:gd name="connsiteX0" fmla="*/ 0 w 1640264"/>
              <a:gd name="connsiteY0" fmla="*/ 594124 h 612978"/>
              <a:gd name="connsiteX1" fmla="*/ 506429 w 1640264"/>
              <a:gd name="connsiteY1" fmla="*/ 562832 h 612978"/>
              <a:gd name="connsiteX2" fmla="*/ 292231 w 1640264"/>
              <a:gd name="connsiteY2" fmla="*/ 405588 h 612978"/>
              <a:gd name="connsiteX3" fmla="*/ 499620 w 1640264"/>
              <a:gd name="connsiteY3" fmla="*/ 273613 h 612978"/>
              <a:gd name="connsiteX4" fmla="*/ 791851 w 1640264"/>
              <a:gd name="connsiteY4" fmla="*/ 405588 h 612978"/>
              <a:gd name="connsiteX5" fmla="*/ 914400 w 1640264"/>
              <a:gd name="connsiteY5" fmla="*/ 499856 h 612978"/>
              <a:gd name="connsiteX6" fmla="*/ 1046375 w 1640264"/>
              <a:gd name="connsiteY6" fmla="*/ 198198 h 612978"/>
              <a:gd name="connsiteX7" fmla="*/ 1197204 w 1640264"/>
              <a:gd name="connsiteY7" fmla="*/ 235 h 612978"/>
              <a:gd name="connsiteX8" fmla="*/ 1253765 w 1640264"/>
              <a:gd name="connsiteY8" fmla="*/ 235905 h 612978"/>
              <a:gd name="connsiteX9" fmla="*/ 1329179 w 1640264"/>
              <a:gd name="connsiteY9" fmla="*/ 424441 h 612978"/>
              <a:gd name="connsiteX10" fmla="*/ 1640264 w 1640264"/>
              <a:gd name="connsiteY10" fmla="*/ 612978 h 612978"/>
              <a:gd name="connsiteX0" fmla="*/ 0 w 1640264"/>
              <a:gd name="connsiteY0" fmla="*/ 594124 h 612978"/>
              <a:gd name="connsiteX1" fmla="*/ 506429 w 1640264"/>
              <a:gd name="connsiteY1" fmla="*/ 562832 h 612978"/>
              <a:gd name="connsiteX2" fmla="*/ 292231 w 1640264"/>
              <a:gd name="connsiteY2" fmla="*/ 405588 h 612978"/>
              <a:gd name="connsiteX3" fmla="*/ 499620 w 1640264"/>
              <a:gd name="connsiteY3" fmla="*/ 273613 h 612978"/>
              <a:gd name="connsiteX4" fmla="*/ 791851 w 1640264"/>
              <a:gd name="connsiteY4" fmla="*/ 405588 h 612978"/>
              <a:gd name="connsiteX5" fmla="*/ 914400 w 1640264"/>
              <a:gd name="connsiteY5" fmla="*/ 499856 h 612978"/>
              <a:gd name="connsiteX6" fmla="*/ 1046375 w 1640264"/>
              <a:gd name="connsiteY6" fmla="*/ 198198 h 612978"/>
              <a:gd name="connsiteX7" fmla="*/ 1197204 w 1640264"/>
              <a:gd name="connsiteY7" fmla="*/ 235 h 612978"/>
              <a:gd name="connsiteX8" fmla="*/ 1253765 w 1640264"/>
              <a:gd name="connsiteY8" fmla="*/ 235905 h 612978"/>
              <a:gd name="connsiteX9" fmla="*/ 1329179 w 1640264"/>
              <a:gd name="connsiteY9" fmla="*/ 424441 h 612978"/>
              <a:gd name="connsiteX10" fmla="*/ 1640264 w 1640264"/>
              <a:gd name="connsiteY10" fmla="*/ 612978 h 612978"/>
              <a:gd name="connsiteX0" fmla="*/ 0 w 1640264"/>
              <a:gd name="connsiteY0" fmla="*/ 594124 h 612978"/>
              <a:gd name="connsiteX1" fmla="*/ 506429 w 1640264"/>
              <a:gd name="connsiteY1" fmla="*/ 562832 h 612978"/>
              <a:gd name="connsiteX2" fmla="*/ 292231 w 1640264"/>
              <a:gd name="connsiteY2" fmla="*/ 405588 h 612978"/>
              <a:gd name="connsiteX3" fmla="*/ 499620 w 1640264"/>
              <a:gd name="connsiteY3" fmla="*/ 273613 h 612978"/>
              <a:gd name="connsiteX4" fmla="*/ 791851 w 1640264"/>
              <a:gd name="connsiteY4" fmla="*/ 405588 h 612978"/>
              <a:gd name="connsiteX5" fmla="*/ 914400 w 1640264"/>
              <a:gd name="connsiteY5" fmla="*/ 499856 h 612978"/>
              <a:gd name="connsiteX6" fmla="*/ 1046375 w 1640264"/>
              <a:gd name="connsiteY6" fmla="*/ 198198 h 612978"/>
              <a:gd name="connsiteX7" fmla="*/ 1197204 w 1640264"/>
              <a:gd name="connsiteY7" fmla="*/ 235 h 612978"/>
              <a:gd name="connsiteX8" fmla="*/ 1253765 w 1640264"/>
              <a:gd name="connsiteY8" fmla="*/ 235905 h 612978"/>
              <a:gd name="connsiteX9" fmla="*/ 1329179 w 1640264"/>
              <a:gd name="connsiteY9" fmla="*/ 424441 h 612978"/>
              <a:gd name="connsiteX10" fmla="*/ 1640264 w 1640264"/>
              <a:gd name="connsiteY10" fmla="*/ 612978 h 612978"/>
              <a:gd name="connsiteX0" fmla="*/ 0 w 1640264"/>
              <a:gd name="connsiteY0" fmla="*/ 594124 h 612978"/>
              <a:gd name="connsiteX1" fmla="*/ 506429 w 1640264"/>
              <a:gd name="connsiteY1" fmla="*/ 562832 h 612978"/>
              <a:gd name="connsiteX2" fmla="*/ 499620 w 1640264"/>
              <a:gd name="connsiteY2" fmla="*/ 273613 h 612978"/>
              <a:gd name="connsiteX3" fmla="*/ 791851 w 1640264"/>
              <a:gd name="connsiteY3" fmla="*/ 405588 h 612978"/>
              <a:gd name="connsiteX4" fmla="*/ 914400 w 1640264"/>
              <a:gd name="connsiteY4" fmla="*/ 499856 h 612978"/>
              <a:gd name="connsiteX5" fmla="*/ 1046375 w 1640264"/>
              <a:gd name="connsiteY5" fmla="*/ 198198 h 612978"/>
              <a:gd name="connsiteX6" fmla="*/ 1197204 w 1640264"/>
              <a:gd name="connsiteY6" fmla="*/ 235 h 612978"/>
              <a:gd name="connsiteX7" fmla="*/ 1253765 w 1640264"/>
              <a:gd name="connsiteY7" fmla="*/ 235905 h 612978"/>
              <a:gd name="connsiteX8" fmla="*/ 1329179 w 1640264"/>
              <a:gd name="connsiteY8" fmla="*/ 424441 h 612978"/>
              <a:gd name="connsiteX9" fmla="*/ 1640264 w 1640264"/>
              <a:gd name="connsiteY9" fmla="*/ 612978 h 612978"/>
              <a:gd name="connsiteX0" fmla="*/ 0 w 1640264"/>
              <a:gd name="connsiteY0" fmla="*/ 594099 h 612953"/>
              <a:gd name="connsiteX1" fmla="*/ 506429 w 1640264"/>
              <a:gd name="connsiteY1" fmla="*/ 562807 h 612953"/>
              <a:gd name="connsiteX2" fmla="*/ 499620 w 1640264"/>
              <a:gd name="connsiteY2" fmla="*/ 273588 h 612953"/>
              <a:gd name="connsiteX3" fmla="*/ 791851 w 1640264"/>
              <a:gd name="connsiteY3" fmla="*/ 405563 h 612953"/>
              <a:gd name="connsiteX4" fmla="*/ 1046375 w 1640264"/>
              <a:gd name="connsiteY4" fmla="*/ 198173 h 612953"/>
              <a:gd name="connsiteX5" fmla="*/ 1197204 w 1640264"/>
              <a:gd name="connsiteY5" fmla="*/ 210 h 612953"/>
              <a:gd name="connsiteX6" fmla="*/ 1253765 w 1640264"/>
              <a:gd name="connsiteY6" fmla="*/ 235880 h 612953"/>
              <a:gd name="connsiteX7" fmla="*/ 1329179 w 1640264"/>
              <a:gd name="connsiteY7" fmla="*/ 424416 h 612953"/>
              <a:gd name="connsiteX8" fmla="*/ 1640264 w 1640264"/>
              <a:gd name="connsiteY8" fmla="*/ 612953 h 612953"/>
              <a:gd name="connsiteX0" fmla="*/ 0 w 1640264"/>
              <a:gd name="connsiteY0" fmla="*/ 596693 h 615547"/>
              <a:gd name="connsiteX1" fmla="*/ 506429 w 1640264"/>
              <a:gd name="connsiteY1" fmla="*/ 565401 h 615547"/>
              <a:gd name="connsiteX2" fmla="*/ 499620 w 1640264"/>
              <a:gd name="connsiteY2" fmla="*/ 276182 h 615547"/>
              <a:gd name="connsiteX3" fmla="*/ 791851 w 1640264"/>
              <a:gd name="connsiteY3" fmla="*/ 408157 h 615547"/>
              <a:gd name="connsiteX4" fmla="*/ 1197204 w 1640264"/>
              <a:gd name="connsiteY4" fmla="*/ 2804 h 615547"/>
              <a:gd name="connsiteX5" fmla="*/ 1253765 w 1640264"/>
              <a:gd name="connsiteY5" fmla="*/ 238474 h 615547"/>
              <a:gd name="connsiteX6" fmla="*/ 1329179 w 1640264"/>
              <a:gd name="connsiteY6" fmla="*/ 427010 h 615547"/>
              <a:gd name="connsiteX7" fmla="*/ 1640264 w 1640264"/>
              <a:gd name="connsiteY7" fmla="*/ 615547 h 615547"/>
              <a:gd name="connsiteX0" fmla="*/ 0 w 1640264"/>
              <a:gd name="connsiteY0" fmla="*/ 358263 h 377117"/>
              <a:gd name="connsiteX1" fmla="*/ 506429 w 1640264"/>
              <a:gd name="connsiteY1" fmla="*/ 326971 h 377117"/>
              <a:gd name="connsiteX2" fmla="*/ 499620 w 1640264"/>
              <a:gd name="connsiteY2" fmla="*/ 37752 h 377117"/>
              <a:gd name="connsiteX3" fmla="*/ 791851 w 1640264"/>
              <a:gd name="connsiteY3" fmla="*/ 169727 h 377117"/>
              <a:gd name="connsiteX4" fmla="*/ 1253765 w 1640264"/>
              <a:gd name="connsiteY4" fmla="*/ 44 h 377117"/>
              <a:gd name="connsiteX5" fmla="*/ 1329179 w 1640264"/>
              <a:gd name="connsiteY5" fmla="*/ 188580 h 377117"/>
              <a:gd name="connsiteX6" fmla="*/ 1640264 w 1640264"/>
              <a:gd name="connsiteY6" fmla="*/ 377117 h 377117"/>
              <a:gd name="connsiteX0" fmla="*/ 0 w 1640264"/>
              <a:gd name="connsiteY0" fmla="*/ 358263 h 377117"/>
              <a:gd name="connsiteX1" fmla="*/ 506429 w 1640264"/>
              <a:gd name="connsiteY1" fmla="*/ 326971 h 377117"/>
              <a:gd name="connsiteX2" fmla="*/ 499620 w 1640264"/>
              <a:gd name="connsiteY2" fmla="*/ 37752 h 377117"/>
              <a:gd name="connsiteX3" fmla="*/ 791851 w 1640264"/>
              <a:gd name="connsiteY3" fmla="*/ 169727 h 377117"/>
              <a:gd name="connsiteX4" fmla="*/ 1253765 w 1640264"/>
              <a:gd name="connsiteY4" fmla="*/ 44 h 377117"/>
              <a:gd name="connsiteX5" fmla="*/ 1640264 w 1640264"/>
              <a:gd name="connsiteY5" fmla="*/ 377117 h 377117"/>
              <a:gd name="connsiteX0" fmla="*/ 0 w 1640264"/>
              <a:gd name="connsiteY0" fmla="*/ 324447 h 343301"/>
              <a:gd name="connsiteX1" fmla="*/ 506429 w 1640264"/>
              <a:gd name="connsiteY1" fmla="*/ 293155 h 343301"/>
              <a:gd name="connsiteX2" fmla="*/ 499620 w 1640264"/>
              <a:gd name="connsiteY2" fmla="*/ 3936 h 343301"/>
              <a:gd name="connsiteX3" fmla="*/ 791851 w 1640264"/>
              <a:gd name="connsiteY3" fmla="*/ 135911 h 343301"/>
              <a:gd name="connsiteX4" fmla="*/ 694965 w 1640264"/>
              <a:gd name="connsiteY4" fmla="*/ 283728 h 343301"/>
              <a:gd name="connsiteX5" fmla="*/ 1640264 w 1640264"/>
              <a:gd name="connsiteY5" fmla="*/ 343301 h 343301"/>
              <a:gd name="connsiteX0" fmla="*/ 0 w 1640264"/>
              <a:gd name="connsiteY0" fmla="*/ 320520 h 339374"/>
              <a:gd name="connsiteX1" fmla="*/ 506429 w 1640264"/>
              <a:gd name="connsiteY1" fmla="*/ 289228 h 339374"/>
              <a:gd name="connsiteX2" fmla="*/ 499620 w 1640264"/>
              <a:gd name="connsiteY2" fmla="*/ 9 h 339374"/>
              <a:gd name="connsiteX3" fmla="*/ 694965 w 1640264"/>
              <a:gd name="connsiteY3" fmla="*/ 279801 h 339374"/>
              <a:gd name="connsiteX4" fmla="*/ 1640264 w 1640264"/>
              <a:gd name="connsiteY4" fmla="*/ 339374 h 339374"/>
              <a:gd name="connsiteX0" fmla="*/ 0 w 1640264"/>
              <a:gd name="connsiteY0" fmla="*/ 765014 h 796915"/>
              <a:gd name="connsiteX1" fmla="*/ 506429 w 1640264"/>
              <a:gd name="connsiteY1" fmla="*/ 733722 h 796915"/>
              <a:gd name="connsiteX2" fmla="*/ 588520 w 1640264"/>
              <a:gd name="connsiteY2" fmla="*/ 3 h 796915"/>
              <a:gd name="connsiteX3" fmla="*/ 694965 w 1640264"/>
              <a:gd name="connsiteY3" fmla="*/ 724295 h 796915"/>
              <a:gd name="connsiteX4" fmla="*/ 1640264 w 1640264"/>
              <a:gd name="connsiteY4" fmla="*/ 783868 h 796915"/>
              <a:gd name="connsiteX0" fmla="*/ 0 w 1640264"/>
              <a:gd name="connsiteY0" fmla="*/ 765014 h 783868"/>
              <a:gd name="connsiteX1" fmla="*/ 506429 w 1640264"/>
              <a:gd name="connsiteY1" fmla="*/ 733722 h 783868"/>
              <a:gd name="connsiteX2" fmla="*/ 588520 w 1640264"/>
              <a:gd name="connsiteY2" fmla="*/ 3 h 783868"/>
              <a:gd name="connsiteX3" fmla="*/ 694965 w 1640264"/>
              <a:gd name="connsiteY3" fmla="*/ 724295 h 783868"/>
              <a:gd name="connsiteX4" fmla="*/ 1640264 w 1640264"/>
              <a:gd name="connsiteY4" fmla="*/ 783868 h 783868"/>
              <a:gd name="connsiteX0" fmla="*/ 0 w 1640264"/>
              <a:gd name="connsiteY0" fmla="*/ 765014 h 783868"/>
              <a:gd name="connsiteX1" fmla="*/ 506429 w 1640264"/>
              <a:gd name="connsiteY1" fmla="*/ 733722 h 783868"/>
              <a:gd name="connsiteX2" fmla="*/ 588520 w 1640264"/>
              <a:gd name="connsiteY2" fmla="*/ 3 h 783868"/>
              <a:gd name="connsiteX3" fmla="*/ 694965 w 1640264"/>
              <a:gd name="connsiteY3" fmla="*/ 724295 h 783868"/>
              <a:gd name="connsiteX4" fmla="*/ 1640264 w 1640264"/>
              <a:gd name="connsiteY4" fmla="*/ 783868 h 783868"/>
              <a:gd name="connsiteX0" fmla="*/ 0 w 1640264"/>
              <a:gd name="connsiteY0" fmla="*/ 765014 h 783868"/>
              <a:gd name="connsiteX1" fmla="*/ 506429 w 1640264"/>
              <a:gd name="connsiteY1" fmla="*/ 733722 h 783868"/>
              <a:gd name="connsiteX2" fmla="*/ 588520 w 1640264"/>
              <a:gd name="connsiteY2" fmla="*/ 3 h 783868"/>
              <a:gd name="connsiteX3" fmla="*/ 694965 w 1640264"/>
              <a:gd name="connsiteY3" fmla="*/ 724295 h 783868"/>
              <a:gd name="connsiteX4" fmla="*/ 1640264 w 1640264"/>
              <a:gd name="connsiteY4" fmla="*/ 783868 h 783868"/>
              <a:gd name="connsiteX0" fmla="*/ 0 w 1640264"/>
              <a:gd name="connsiteY0" fmla="*/ 765014 h 783868"/>
              <a:gd name="connsiteX1" fmla="*/ 506429 w 1640264"/>
              <a:gd name="connsiteY1" fmla="*/ 733722 h 783868"/>
              <a:gd name="connsiteX2" fmla="*/ 588520 w 1640264"/>
              <a:gd name="connsiteY2" fmla="*/ 3 h 783868"/>
              <a:gd name="connsiteX3" fmla="*/ 694965 w 1640264"/>
              <a:gd name="connsiteY3" fmla="*/ 724295 h 783868"/>
              <a:gd name="connsiteX4" fmla="*/ 1640264 w 1640264"/>
              <a:gd name="connsiteY4" fmla="*/ 783868 h 783868"/>
              <a:gd name="connsiteX0" fmla="*/ 0 w 1640264"/>
              <a:gd name="connsiteY0" fmla="*/ 765028 h 783882"/>
              <a:gd name="connsiteX1" fmla="*/ 544529 w 1640264"/>
              <a:gd name="connsiteY1" fmla="*/ 746436 h 783882"/>
              <a:gd name="connsiteX2" fmla="*/ 588520 w 1640264"/>
              <a:gd name="connsiteY2" fmla="*/ 17 h 783882"/>
              <a:gd name="connsiteX3" fmla="*/ 694965 w 1640264"/>
              <a:gd name="connsiteY3" fmla="*/ 724309 h 783882"/>
              <a:gd name="connsiteX4" fmla="*/ 1640264 w 1640264"/>
              <a:gd name="connsiteY4" fmla="*/ 783882 h 783882"/>
              <a:gd name="connsiteX0" fmla="*/ 0 w 1640264"/>
              <a:gd name="connsiteY0" fmla="*/ 765028 h 783882"/>
              <a:gd name="connsiteX1" fmla="*/ 544529 w 1640264"/>
              <a:gd name="connsiteY1" fmla="*/ 746436 h 783882"/>
              <a:gd name="connsiteX2" fmla="*/ 588520 w 1640264"/>
              <a:gd name="connsiteY2" fmla="*/ 17 h 783882"/>
              <a:gd name="connsiteX3" fmla="*/ 694965 w 1640264"/>
              <a:gd name="connsiteY3" fmla="*/ 724309 h 783882"/>
              <a:gd name="connsiteX4" fmla="*/ 1640264 w 1640264"/>
              <a:gd name="connsiteY4" fmla="*/ 783882 h 783882"/>
              <a:gd name="connsiteX0" fmla="*/ 0 w 1640264"/>
              <a:gd name="connsiteY0" fmla="*/ 765028 h 783882"/>
              <a:gd name="connsiteX1" fmla="*/ 544529 w 1640264"/>
              <a:gd name="connsiteY1" fmla="*/ 746436 h 783882"/>
              <a:gd name="connsiteX2" fmla="*/ 588520 w 1640264"/>
              <a:gd name="connsiteY2" fmla="*/ 17 h 783882"/>
              <a:gd name="connsiteX3" fmla="*/ 694965 w 1640264"/>
              <a:gd name="connsiteY3" fmla="*/ 724309 h 783882"/>
              <a:gd name="connsiteX4" fmla="*/ 1640264 w 1640264"/>
              <a:gd name="connsiteY4" fmla="*/ 783882 h 783882"/>
              <a:gd name="connsiteX0" fmla="*/ 0 w 1640264"/>
              <a:gd name="connsiteY0" fmla="*/ 765031 h 783885"/>
              <a:gd name="connsiteX1" fmla="*/ 544529 w 1640264"/>
              <a:gd name="connsiteY1" fmla="*/ 746439 h 783885"/>
              <a:gd name="connsiteX2" fmla="*/ 588520 w 1640264"/>
              <a:gd name="connsiteY2" fmla="*/ 20 h 783885"/>
              <a:gd name="connsiteX3" fmla="*/ 694965 w 1640264"/>
              <a:gd name="connsiteY3" fmla="*/ 724312 h 783885"/>
              <a:gd name="connsiteX4" fmla="*/ 1640264 w 1640264"/>
              <a:gd name="connsiteY4" fmla="*/ 783885 h 783885"/>
              <a:gd name="connsiteX0" fmla="*/ 0 w 1640264"/>
              <a:gd name="connsiteY0" fmla="*/ 765015 h 783869"/>
              <a:gd name="connsiteX1" fmla="*/ 544529 w 1640264"/>
              <a:gd name="connsiteY1" fmla="*/ 746423 h 783869"/>
              <a:gd name="connsiteX2" fmla="*/ 588520 w 1640264"/>
              <a:gd name="connsiteY2" fmla="*/ 4 h 783869"/>
              <a:gd name="connsiteX3" fmla="*/ 606065 w 1640264"/>
              <a:gd name="connsiteY3" fmla="*/ 736996 h 783869"/>
              <a:gd name="connsiteX4" fmla="*/ 1640264 w 1640264"/>
              <a:gd name="connsiteY4" fmla="*/ 783869 h 783869"/>
              <a:gd name="connsiteX0" fmla="*/ 0 w 1640264"/>
              <a:gd name="connsiteY0" fmla="*/ 765015 h 783869"/>
              <a:gd name="connsiteX1" fmla="*/ 544529 w 1640264"/>
              <a:gd name="connsiteY1" fmla="*/ 746423 h 783869"/>
              <a:gd name="connsiteX2" fmla="*/ 588520 w 1640264"/>
              <a:gd name="connsiteY2" fmla="*/ 4 h 783869"/>
              <a:gd name="connsiteX3" fmla="*/ 606065 w 1640264"/>
              <a:gd name="connsiteY3" fmla="*/ 736996 h 783869"/>
              <a:gd name="connsiteX4" fmla="*/ 1640264 w 1640264"/>
              <a:gd name="connsiteY4" fmla="*/ 783869 h 783869"/>
              <a:gd name="connsiteX0" fmla="*/ 0 w 1640264"/>
              <a:gd name="connsiteY0" fmla="*/ 765015 h 783869"/>
              <a:gd name="connsiteX1" fmla="*/ 544529 w 1640264"/>
              <a:gd name="connsiteY1" fmla="*/ 746423 h 783869"/>
              <a:gd name="connsiteX2" fmla="*/ 588520 w 1640264"/>
              <a:gd name="connsiteY2" fmla="*/ 4 h 783869"/>
              <a:gd name="connsiteX3" fmla="*/ 606065 w 1640264"/>
              <a:gd name="connsiteY3" fmla="*/ 736996 h 783869"/>
              <a:gd name="connsiteX4" fmla="*/ 1640264 w 1640264"/>
              <a:gd name="connsiteY4" fmla="*/ 783869 h 783869"/>
              <a:gd name="connsiteX0" fmla="*/ 0 w 1640264"/>
              <a:gd name="connsiteY0" fmla="*/ 765015 h 801588"/>
              <a:gd name="connsiteX1" fmla="*/ 544529 w 1640264"/>
              <a:gd name="connsiteY1" fmla="*/ 746423 h 801588"/>
              <a:gd name="connsiteX2" fmla="*/ 588520 w 1640264"/>
              <a:gd name="connsiteY2" fmla="*/ 4 h 801588"/>
              <a:gd name="connsiteX3" fmla="*/ 606065 w 1640264"/>
              <a:gd name="connsiteY3" fmla="*/ 736996 h 801588"/>
              <a:gd name="connsiteX4" fmla="*/ 978396 w 1640264"/>
              <a:gd name="connsiteY4" fmla="*/ 769392 h 801588"/>
              <a:gd name="connsiteX5" fmla="*/ 1640264 w 1640264"/>
              <a:gd name="connsiteY5" fmla="*/ 783869 h 801588"/>
              <a:gd name="connsiteX0" fmla="*/ 0 w 1640264"/>
              <a:gd name="connsiteY0" fmla="*/ 783074 h 801928"/>
              <a:gd name="connsiteX1" fmla="*/ 544529 w 1640264"/>
              <a:gd name="connsiteY1" fmla="*/ 764482 h 801928"/>
              <a:gd name="connsiteX2" fmla="*/ 588520 w 1640264"/>
              <a:gd name="connsiteY2" fmla="*/ 18063 h 801928"/>
              <a:gd name="connsiteX3" fmla="*/ 606065 w 1640264"/>
              <a:gd name="connsiteY3" fmla="*/ 755055 h 801928"/>
              <a:gd name="connsiteX4" fmla="*/ 1067296 w 1640264"/>
              <a:gd name="connsiteY4" fmla="*/ 51 h 801928"/>
              <a:gd name="connsiteX5" fmla="*/ 1640264 w 1640264"/>
              <a:gd name="connsiteY5" fmla="*/ 801928 h 801928"/>
              <a:gd name="connsiteX0" fmla="*/ 0 w 1640264"/>
              <a:gd name="connsiteY0" fmla="*/ 783074 h 801928"/>
              <a:gd name="connsiteX1" fmla="*/ 544529 w 1640264"/>
              <a:gd name="connsiteY1" fmla="*/ 764482 h 801928"/>
              <a:gd name="connsiteX2" fmla="*/ 588520 w 1640264"/>
              <a:gd name="connsiteY2" fmla="*/ 18063 h 801928"/>
              <a:gd name="connsiteX3" fmla="*/ 606065 w 1640264"/>
              <a:gd name="connsiteY3" fmla="*/ 755055 h 801928"/>
              <a:gd name="connsiteX4" fmla="*/ 1067296 w 1640264"/>
              <a:gd name="connsiteY4" fmla="*/ 51 h 801928"/>
              <a:gd name="connsiteX5" fmla="*/ 1640264 w 1640264"/>
              <a:gd name="connsiteY5" fmla="*/ 801928 h 801928"/>
              <a:gd name="connsiteX0" fmla="*/ 0 w 1640264"/>
              <a:gd name="connsiteY0" fmla="*/ 803534 h 822388"/>
              <a:gd name="connsiteX1" fmla="*/ 544529 w 1640264"/>
              <a:gd name="connsiteY1" fmla="*/ 784942 h 822388"/>
              <a:gd name="connsiteX2" fmla="*/ 588520 w 1640264"/>
              <a:gd name="connsiteY2" fmla="*/ 38523 h 822388"/>
              <a:gd name="connsiteX3" fmla="*/ 606065 w 1640264"/>
              <a:gd name="connsiteY3" fmla="*/ 775515 h 822388"/>
              <a:gd name="connsiteX4" fmla="*/ 1067296 w 1640264"/>
              <a:gd name="connsiteY4" fmla="*/ 20511 h 822388"/>
              <a:gd name="connsiteX5" fmla="*/ 1640264 w 1640264"/>
              <a:gd name="connsiteY5" fmla="*/ 822388 h 822388"/>
              <a:gd name="connsiteX0" fmla="*/ 0 w 1640264"/>
              <a:gd name="connsiteY0" fmla="*/ 817510 h 836364"/>
              <a:gd name="connsiteX1" fmla="*/ 544529 w 1640264"/>
              <a:gd name="connsiteY1" fmla="*/ 798918 h 836364"/>
              <a:gd name="connsiteX2" fmla="*/ 588520 w 1640264"/>
              <a:gd name="connsiteY2" fmla="*/ 52499 h 836364"/>
              <a:gd name="connsiteX3" fmla="*/ 606065 w 1640264"/>
              <a:gd name="connsiteY3" fmla="*/ 789491 h 836364"/>
              <a:gd name="connsiteX4" fmla="*/ 1067296 w 1640264"/>
              <a:gd name="connsiteY4" fmla="*/ 34487 h 836364"/>
              <a:gd name="connsiteX5" fmla="*/ 1219696 w 1640264"/>
              <a:gd name="connsiteY5" fmla="*/ 199587 h 836364"/>
              <a:gd name="connsiteX6" fmla="*/ 1640264 w 1640264"/>
              <a:gd name="connsiteY6" fmla="*/ 836364 h 836364"/>
              <a:gd name="connsiteX0" fmla="*/ 0 w 1640264"/>
              <a:gd name="connsiteY0" fmla="*/ 783033 h 820432"/>
              <a:gd name="connsiteX1" fmla="*/ 544529 w 1640264"/>
              <a:gd name="connsiteY1" fmla="*/ 764441 h 820432"/>
              <a:gd name="connsiteX2" fmla="*/ 588520 w 1640264"/>
              <a:gd name="connsiteY2" fmla="*/ 18022 h 820432"/>
              <a:gd name="connsiteX3" fmla="*/ 606065 w 1640264"/>
              <a:gd name="connsiteY3" fmla="*/ 755014 h 820432"/>
              <a:gd name="connsiteX4" fmla="*/ 1067296 w 1640264"/>
              <a:gd name="connsiteY4" fmla="*/ 10 h 820432"/>
              <a:gd name="connsiteX5" fmla="*/ 1092696 w 1640264"/>
              <a:gd name="connsiteY5" fmla="*/ 774710 h 820432"/>
              <a:gd name="connsiteX6" fmla="*/ 1640264 w 1640264"/>
              <a:gd name="connsiteY6" fmla="*/ 801887 h 820432"/>
              <a:gd name="connsiteX0" fmla="*/ 0 w 1640264"/>
              <a:gd name="connsiteY0" fmla="*/ 783033 h 820432"/>
              <a:gd name="connsiteX1" fmla="*/ 544529 w 1640264"/>
              <a:gd name="connsiteY1" fmla="*/ 764441 h 820432"/>
              <a:gd name="connsiteX2" fmla="*/ 588520 w 1640264"/>
              <a:gd name="connsiteY2" fmla="*/ 18022 h 820432"/>
              <a:gd name="connsiteX3" fmla="*/ 606065 w 1640264"/>
              <a:gd name="connsiteY3" fmla="*/ 755014 h 820432"/>
              <a:gd name="connsiteX4" fmla="*/ 1067296 w 1640264"/>
              <a:gd name="connsiteY4" fmla="*/ 10 h 820432"/>
              <a:gd name="connsiteX5" fmla="*/ 1092696 w 1640264"/>
              <a:gd name="connsiteY5" fmla="*/ 774710 h 820432"/>
              <a:gd name="connsiteX6" fmla="*/ 1640264 w 1640264"/>
              <a:gd name="connsiteY6" fmla="*/ 801887 h 820432"/>
              <a:gd name="connsiteX0" fmla="*/ 0 w 1640264"/>
              <a:gd name="connsiteY0" fmla="*/ 783033 h 801887"/>
              <a:gd name="connsiteX1" fmla="*/ 544529 w 1640264"/>
              <a:gd name="connsiteY1" fmla="*/ 764441 h 801887"/>
              <a:gd name="connsiteX2" fmla="*/ 588520 w 1640264"/>
              <a:gd name="connsiteY2" fmla="*/ 18022 h 801887"/>
              <a:gd name="connsiteX3" fmla="*/ 606065 w 1640264"/>
              <a:gd name="connsiteY3" fmla="*/ 755014 h 801887"/>
              <a:gd name="connsiteX4" fmla="*/ 1067296 w 1640264"/>
              <a:gd name="connsiteY4" fmla="*/ 10 h 801887"/>
              <a:gd name="connsiteX5" fmla="*/ 1092696 w 1640264"/>
              <a:gd name="connsiteY5" fmla="*/ 774710 h 801887"/>
              <a:gd name="connsiteX6" fmla="*/ 1640264 w 1640264"/>
              <a:gd name="connsiteY6" fmla="*/ 801887 h 801887"/>
              <a:gd name="connsiteX0" fmla="*/ 0 w 1640264"/>
              <a:gd name="connsiteY0" fmla="*/ 783033 h 801887"/>
              <a:gd name="connsiteX1" fmla="*/ 544529 w 1640264"/>
              <a:gd name="connsiteY1" fmla="*/ 764441 h 801887"/>
              <a:gd name="connsiteX2" fmla="*/ 588520 w 1640264"/>
              <a:gd name="connsiteY2" fmla="*/ 18022 h 801887"/>
              <a:gd name="connsiteX3" fmla="*/ 606065 w 1640264"/>
              <a:gd name="connsiteY3" fmla="*/ 755014 h 801887"/>
              <a:gd name="connsiteX4" fmla="*/ 1067296 w 1640264"/>
              <a:gd name="connsiteY4" fmla="*/ 10 h 801887"/>
              <a:gd name="connsiteX5" fmla="*/ 1092696 w 1640264"/>
              <a:gd name="connsiteY5" fmla="*/ 774710 h 801887"/>
              <a:gd name="connsiteX6" fmla="*/ 1640264 w 1640264"/>
              <a:gd name="connsiteY6" fmla="*/ 801887 h 801887"/>
              <a:gd name="connsiteX0" fmla="*/ 0 w 1640264"/>
              <a:gd name="connsiteY0" fmla="*/ 783033 h 801887"/>
              <a:gd name="connsiteX1" fmla="*/ 544529 w 1640264"/>
              <a:gd name="connsiteY1" fmla="*/ 764441 h 801887"/>
              <a:gd name="connsiteX2" fmla="*/ 588520 w 1640264"/>
              <a:gd name="connsiteY2" fmla="*/ 18022 h 801887"/>
              <a:gd name="connsiteX3" fmla="*/ 606065 w 1640264"/>
              <a:gd name="connsiteY3" fmla="*/ 755014 h 801887"/>
              <a:gd name="connsiteX4" fmla="*/ 1067296 w 1640264"/>
              <a:gd name="connsiteY4" fmla="*/ 10 h 801887"/>
              <a:gd name="connsiteX5" fmla="*/ 1092696 w 1640264"/>
              <a:gd name="connsiteY5" fmla="*/ 774710 h 801887"/>
              <a:gd name="connsiteX6" fmla="*/ 1640264 w 1640264"/>
              <a:gd name="connsiteY6" fmla="*/ 801887 h 801887"/>
              <a:gd name="connsiteX0" fmla="*/ 0 w 1640264"/>
              <a:gd name="connsiteY0" fmla="*/ 783033 h 801887"/>
              <a:gd name="connsiteX1" fmla="*/ 544529 w 1640264"/>
              <a:gd name="connsiteY1" fmla="*/ 764441 h 801887"/>
              <a:gd name="connsiteX2" fmla="*/ 588520 w 1640264"/>
              <a:gd name="connsiteY2" fmla="*/ 18022 h 801887"/>
              <a:gd name="connsiteX3" fmla="*/ 606065 w 1640264"/>
              <a:gd name="connsiteY3" fmla="*/ 755014 h 801887"/>
              <a:gd name="connsiteX4" fmla="*/ 1067296 w 1640264"/>
              <a:gd name="connsiteY4" fmla="*/ 10 h 801887"/>
              <a:gd name="connsiteX5" fmla="*/ 1092696 w 1640264"/>
              <a:gd name="connsiteY5" fmla="*/ 774710 h 801887"/>
              <a:gd name="connsiteX6" fmla="*/ 1640264 w 1640264"/>
              <a:gd name="connsiteY6" fmla="*/ 801887 h 801887"/>
              <a:gd name="connsiteX0" fmla="*/ 0 w 1640264"/>
              <a:gd name="connsiteY0" fmla="*/ 783023 h 801877"/>
              <a:gd name="connsiteX1" fmla="*/ 544529 w 1640264"/>
              <a:gd name="connsiteY1" fmla="*/ 764431 h 801877"/>
              <a:gd name="connsiteX2" fmla="*/ 588520 w 1640264"/>
              <a:gd name="connsiteY2" fmla="*/ 18012 h 801877"/>
              <a:gd name="connsiteX3" fmla="*/ 606065 w 1640264"/>
              <a:gd name="connsiteY3" fmla="*/ 755004 h 801877"/>
              <a:gd name="connsiteX4" fmla="*/ 1067296 w 1640264"/>
              <a:gd name="connsiteY4" fmla="*/ 0 h 801877"/>
              <a:gd name="connsiteX5" fmla="*/ 1092696 w 1640264"/>
              <a:gd name="connsiteY5" fmla="*/ 774700 h 801877"/>
              <a:gd name="connsiteX6" fmla="*/ 1640264 w 1640264"/>
              <a:gd name="connsiteY6" fmla="*/ 801877 h 801877"/>
              <a:gd name="connsiteX0" fmla="*/ 0 w 1640264"/>
              <a:gd name="connsiteY0" fmla="*/ 787058 h 805912"/>
              <a:gd name="connsiteX1" fmla="*/ 544529 w 1640264"/>
              <a:gd name="connsiteY1" fmla="*/ 768466 h 805912"/>
              <a:gd name="connsiteX2" fmla="*/ 588520 w 1640264"/>
              <a:gd name="connsiteY2" fmla="*/ 22047 h 805912"/>
              <a:gd name="connsiteX3" fmla="*/ 606065 w 1640264"/>
              <a:gd name="connsiteY3" fmla="*/ 759039 h 805912"/>
              <a:gd name="connsiteX4" fmla="*/ 851396 w 1640264"/>
              <a:gd name="connsiteY4" fmla="*/ 486635 h 805912"/>
              <a:gd name="connsiteX5" fmla="*/ 1067296 w 1640264"/>
              <a:gd name="connsiteY5" fmla="*/ 4035 h 805912"/>
              <a:gd name="connsiteX6" fmla="*/ 1092696 w 1640264"/>
              <a:gd name="connsiteY6" fmla="*/ 778735 h 805912"/>
              <a:gd name="connsiteX7" fmla="*/ 1640264 w 1640264"/>
              <a:gd name="connsiteY7" fmla="*/ 805912 h 805912"/>
              <a:gd name="connsiteX0" fmla="*/ 0 w 1640264"/>
              <a:gd name="connsiteY0" fmla="*/ 787058 h 805912"/>
              <a:gd name="connsiteX1" fmla="*/ 544529 w 1640264"/>
              <a:gd name="connsiteY1" fmla="*/ 768466 h 805912"/>
              <a:gd name="connsiteX2" fmla="*/ 588520 w 1640264"/>
              <a:gd name="connsiteY2" fmla="*/ 22047 h 805912"/>
              <a:gd name="connsiteX3" fmla="*/ 606065 w 1640264"/>
              <a:gd name="connsiteY3" fmla="*/ 759039 h 805912"/>
              <a:gd name="connsiteX4" fmla="*/ 851396 w 1640264"/>
              <a:gd name="connsiteY4" fmla="*/ 486635 h 805912"/>
              <a:gd name="connsiteX5" fmla="*/ 1067296 w 1640264"/>
              <a:gd name="connsiteY5" fmla="*/ 4035 h 805912"/>
              <a:gd name="connsiteX6" fmla="*/ 1092696 w 1640264"/>
              <a:gd name="connsiteY6" fmla="*/ 778735 h 805912"/>
              <a:gd name="connsiteX7" fmla="*/ 1640264 w 1640264"/>
              <a:gd name="connsiteY7" fmla="*/ 805912 h 805912"/>
              <a:gd name="connsiteX0" fmla="*/ 0 w 1640264"/>
              <a:gd name="connsiteY0" fmla="*/ 785587 h 824652"/>
              <a:gd name="connsiteX1" fmla="*/ 544529 w 1640264"/>
              <a:gd name="connsiteY1" fmla="*/ 766995 h 824652"/>
              <a:gd name="connsiteX2" fmla="*/ 588520 w 1640264"/>
              <a:gd name="connsiteY2" fmla="*/ 20576 h 824652"/>
              <a:gd name="connsiteX3" fmla="*/ 606065 w 1640264"/>
              <a:gd name="connsiteY3" fmla="*/ 757568 h 824652"/>
              <a:gd name="connsiteX4" fmla="*/ 952996 w 1640264"/>
              <a:gd name="connsiteY4" fmla="*/ 739164 h 824652"/>
              <a:gd name="connsiteX5" fmla="*/ 1067296 w 1640264"/>
              <a:gd name="connsiteY5" fmla="*/ 2564 h 824652"/>
              <a:gd name="connsiteX6" fmla="*/ 1092696 w 1640264"/>
              <a:gd name="connsiteY6" fmla="*/ 777264 h 824652"/>
              <a:gd name="connsiteX7" fmla="*/ 1640264 w 1640264"/>
              <a:gd name="connsiteY7" fmla="*/ 804441 h 824652"/>
              <a:gd name="connsiteX0" fmla="*/ 0 w 1640264"/>
              <a:gd name="connsiteY0" fmla="*/ 785587 h 804441"/>
              <a:gd name="connsiteX1" fmla="*/ 544529 w 1640264"/>
              <a:gd name="connsiteY1" fmla="*/ 766995 h 804441"/>
              <a:gd name="connsiteX2" fmla="*/ 588520 w 1640264"/>
              <a:gd name="connsiteY2" fmla="*/ 20576 h 804441"/>
              <a:gd name="connsiteX3" fmla="*/ 606065 w 1640264"/>
              <a:gd name="connsiteY3" fmla="*/ 757568 h 804441"/>
              <a:gd name="connsiteX4" fmla="*/ 952996 w 1640264"/>
              <a:gd name="connsiteY4" fmla="*/ 739164 h 804441"/>
              <a:gd name="connsiteX5" fmla="*/ 1067296 w 1640264"/>
              <a:gd name="connsiteY5" fmla="*/ 2564 h 804441"/>
              <a:gd name="connsiteX6" fmla="*/ 1092696 w 1640264"/>
              <a:gd name="connsiteY6" fmla="*/ 777264 h 804441"/>
              <a:gd name="connsiteX7" fmla="*/ 1640264 w 1640264"/>
              <a:gd name="connsiteY7" fmla="*/ 804441 h 804441"/>
              <a:gd name="connsiteX0" fmla="*/ 0 w 1640264"/>
              <a:gd name="connsiteY0" fmla="*/ 785412 h 804266"/>
              <a:gd name="connsiteX1" fmla="*/ 544529 w 1640264"/>
              <a:gd name="connsiteY1" fmla="*/ 766820 h 804266"/>
              <a:gd name="connsiteX2" fmla="*/ 588520 w 1640264"/>
              <a:gd name="connsiteY2" fmla="*/ 20401 h 804266"/>
              <a:gd name="connsiteX3" fmla="*/ 606065 w 1640264"/>
              <a:gd name="connsiteY3" fmla="*/ 757393 h 804266"/>
              <a:gd name="connsiteX4" fmla="*/ 978396 w 1640264"/>
              <a:gd name="connsiteY4" fmla="*/ 789789 h 804266"/>
              <a:gd name="connsiteX5" fmla="*/ 1067296 w 1640264"/>
              <a:gd name="connsiteY5" fmla="*/ 2389 h 804266"/>
              <a:gd name="connsiteX6" fmla="*/ 1092696 w 1640264"/>
              <a:gd name="connsiteY6" fmla="*/ 777089 h 804266"/>
              <a:gd name="connsiteX7" fmla="*/ 1640264 w 1640264"/>
              <a:gd name="connsiteY7" fmla="*/ 804266 h 804266"/>
              <a:gd name="connsiteX0" fmla="*/ 0 w 1640264"/>
              <a:gd name="connsiteY0" fmla="*/ 785583 h 804437"/>
              <a:gd name="connsiteX1" fmla="*/ 544529 w 1640264"/>
              <a:gd name="connsiteY1" fmla="*/ 766991 h 804437"/>
              <a:gd name="connsiteX2" fmla="*/ 588520 w 1640264"/>
              <a:gd name="connsiteY2" fmla="*/ 20572 h 804437"/>
              <a:gd name="connsiteX3" fmla="*/ 606065 w 1640264"/>
              <a:gd name="connsiteY3" fmla="*/ 757564 h 804437"/>
              <a:gd name="connsiteX4" fmla="*/ 978396 w 1640264"/>
              <a:gd name="connsiteY4" fmla="*/ 789960 h 804437"/>
              <a:gd name="connsiteX5" fmla="*/ 1067296 w 1640264"/>
              <a:gd name="connsiteY5" fmla="*/ 2560 h 804437"/>
              <a:gd name="connsiteX6" fmla="*/ 1092696 w 1640264"/>
              <a:gd name="connsiteY6" fmla="*/ 777260 h 804437"/>
              <a:gd name="connsiteX7" fmla="*/ 1640264 w 1640264"/>
              <a:gd name="connsiteY7" fmla="*/ 804437 h 804437"/>
              <a:gd name="connsiteX0" fmla="*/ 0 w 1640264"/>
              <a:gd name="connsiteY0" fmla="*/ 765014 h 783868"/>
              <a:gd name="connsiteX1" fmla="*/ 544529 w 1640264"/>
              <a:gd name="connsiteY1" fmla="*/ 746422 h 783868"/>
              <a:gd name="connsiteX2" fmla="*/ 588520 w 1640264"/>
              <a:gd name="connsiteY2" fmla="*/ 3 h 783868"/>
              <a:gd name="connsiteX3" fmla="*/ 606065 w 1640264"/>
              <a:gd name="connsiteY3" fmla="*/ 736995 h 783868"/>
              <a:gd name="connsiteX4" fmla="*/ 978396 w 1640264"/>
              <a:gd name="connsiteY4" fmla="*/ 769391 h 783868"/>
              <a:gd name="connsiteX5" fmla="*/ 1054596 w 1640264"/>
              <a:gd name="connsiteY5" fmla="*/ 413791 h 783868"/>
              <a:gd name="connsiteX6" fmla="*/ 1092696 w 1640264"/>
              <a:gd name="connsiteY6" fmla="*/ 756691 h 783868"/>
              <a:gd name="connsiteX7" fmla="*/ 1640264 w 1640264"/>
              <a:gd name="connsiteY7" fmla="*/ 783868 h 783868"/>
              <a:gd name="connsiteX0" fmla="*/ 0 w 1640264"/>
              <a:gd name="connsiteY0" fmla="*/ 765014 h 783868"/>
              <a:gd name="connsiteX1" fmla="*/ 544529 w 1640264"/>
              <a:gd name="connsiteY1" fmla="*/ 746422 h 783868"/>
              <a:gd name="connsiteX2" fmla="*/ 588520 w 1640264"/>
              <a:gd name="connsiteY2" fmla="*/ 3 h 783868"/>
              <a:gd name="connsiteX3" fmla="*/ 606065 w 1640264"/>
              <a:gd name="connsiteY3" fmla="*/ 736995 h 783868"/>
              <a:gd name="connsiteX4" fmla="*/ 978396 w 1640264"/>
              <a:gd name="connsiteY4" fmla="*/ 769391 h 783868"/>
              <a:gd name="connsiteX5" fmla="*/ 1054596 w 1640264"/>
              <a:gd name="connsiteY5" fmla="*/ 413791 h 783868"/>
              <a:gd name="connsiteX6" fmla="*/ 1054596 w 1640264"/>
              <a:gd name="connsiteY6" fmla="*/ 770979 h 783868"/>
              <a:gd name="connsiteX7" fmla="*/ 1640264 w 1640264"/>
              <a:gd name="connsiteY7" fmla="*/ 783868 h 783868"/>
              <a:gd name="connsiteX0" fmla="*/ 0 w 1640264"/>
              <a:gd name="connsiteY0" fmla="*/ 765014 h 783868"/>
              <a:gd name="connsiteX1" fmla="*/ 544529 w 1640264"/>
              <a:gd name="connsiteY1" fmla="*/ 746422 h 783868"/>
              <a:gd name="connsiteX2" fmla="*/ 588520 w 1640264"/>
              <a:gd name="connsiteY2" fmla="*/ 3 h 783868"/>
              <a:gd name="connsiteX3" fmla="*/ 606065 w 1640264"/>
              <a:gd name="connsiteY3" fmla="*/ 736995 h 783868"/>
              <a:gd name="connsiteX4" fmla="*/ 978396 w 1640264"/>
              <a:gd name="connsiteY4" fmla="*/ 769391 h 783868"/>
              <a:gd name="connsiteX5" fmla="*/ 1054596 w 1640264"/>
              <a:gd name="connsiteY5" fmla="*/ 413791 h 783868"/>
              <a:gd name="connsiteX6" fmla="*/ 1054596 w 1640264"/>
              <a:gd name="connsiteY6" fmla="*/ 770979 h 783868"/>
              <a:gd name="connsiteX7" fmla="*/ 1640264 w 1640264"/>
              <a:gd name="connsiteY7" fmla="*/ 783868 h 783868"/>
              <a:gd name="connsiteX0" fmla="*/ 0 w 1640264"/>
              <a:gd name="connsiteY0" fmla="*/ 765014 h 783868"/>
              <a:gd name="connsiteX1" fmla="*/ 544529 w 1640264"/>
              <a:gd name="connsiteY1" fmla="*/ 746422 h 783868"/>
              <a:gd name="connsiteX2" fmla="*/ 588520 w 1640264"/>
              <a:gd name="connsiteY2" fmla="*/ 3 h 783868"/>
              <a:gd name="connsiteX3" fmla="*/ 606065 w 1640264"/>
              <a:gd name="connsiteY3" fmla="*/ 736995 h 783868"/>
              <a:gd name="connsiteX4" fmla="*/ 978396 w 1640264"/>
              <a:gd name="connsiteY4" fmla="*/ 769391 h 783868"/>
              <a:gd name="connsiteX5" fmla="*/ 1054596 w 1640264"/>
              <a:gd name="connsiteY5" fmla="*/ 413791 h 783868"/>
              <a:gd name="connsiteX6" fmla="*/ 1054596 w 1640264"/>
              <a:gd name="connsiteY6" fmla="*/ 770979 h 783868"/>
              <a:gd name="connsiteX7" fmla="*/ 1640264 w 1640264"/>
              <a:gd name="connsiteY7" fmla="*/ 783868 h 783868"/>
              <a:gd name="connsiteX0" fmla="*/ 0 w 1640264"/>
              <a:gd name="connsiteY0" fmla="*/ 765014 h 783868"/>
              <a:gd name="connsiteX1" fmla="*/ 544529 w 1640264"/>
              <a:gd name="connsiteY1" fmla="*/ 746422 h 783868"/>
              <a:gd name="connsiteX2" fmla="*/ 588520 w 1640264"/>
              <a:gd name="connsiteY2" fmla="*/ 3 h 783868"/>
              <a:gd name="connsiteX3" fmla="*/ 606065 w 1640264"/>
              <a:gd name="connsiteY3" fmla="*/ 736995 h 783868"/>
              <a:gd name="connsiteX4" fmla="*/ 978396 w 1640264"/>
              <a:gd name="connsiteY4" fmla="*/ 769391 h 783868"/>
              <a:gd name="connsiteX5" fmla="*/ 1054596 w 1640264"/>
              <a:gd name="connsiteY5" fmla="*/ 413791 h 783868"/>
              <a:gd name="connsiteX6" fmla="*/ 1054596 w 1640264"/>
              <a:gd name="connsiteY6" fmla="*/ 770979 h 783868"/>
              <a:gd name="connsiteX7" fmla="*/ 1640264 w 1640264"/>
              <a:gd name="connsiteY7" fmla="*/ 783868 h 783868"/>
              <a:gd name="connsiteX0" fmla="*/ 0 w 1640264"/>
              <a:gd name="connsiteY0" fmla="*/ 765014 h 783868"/>
              <a:gd name="connsiteX1" fmla="*/ 544529 w 1640264"/>
              <a:gd name="connsiteY1" fmla="*/ 746422 h 783868"/>
              <a:gd name="connsiteX2" fmla="*/ 588520 w 1640264"/>
              <a:gd name="connsiteY2" fmla="*/ 3 h 783868"/>
              <a:gd name="connsiteX3" fmla="*/ 606065 w 1640264"/>
              <a:gd name="connsiteY3" fmla="*/ 736995 h 783868"/>
              <a:gd name="connsiteX4" fmla="*/ 1021259 w 1640264"/>
              <a:gd name="connsiteY4" fmla="*/ 764629 h 783868"/>
              <a:gd name="connsiteX5" fmla="*/ 1054596 w 1640264"/>
              <a:gd name="connsiteY5" fmla="*/ 413791 h 783868"/>
              <a:gd name="connsiteX6" fmla="*/ 1054596 w 1640264"/>
              <a:gd name="connsiteY6" fmla="*/ 770979 h 783868"/>
              <a:gd name="connsiteX7" fmla="*/ 1640264 w 1640264"/>
              <a:gd name="connsiteY7" fmla="*/ 783868 h 783868"/>
              <a:gd name="connsiteX0" fmla="*/ 0 w 1640264"/>
              <a:gd name="connsiteY0" fmla="*/ 765014 h 783868"/>
              <a:gd name="connsiteX1" fmla="*/ 544529 w 1640264"/>
              <a:gd name="connsiteY1" fmla="*/ 746422 h 783868"/>
              <a:gd name="connsiteX2" fmla="*/ 588520 w 1640264"/>
              <a:gd name="connsiteY2" fmla="*/ 3 h 783868"/>
              <a:gd name="connsiteX3" fmla="*/ 606065 w 1640264"/>
              <a:gd name="connsiteY3" fmla="*/ 736995 h 783868"/>
              <a:gd name="connsiteX4" fmla="*/ 1021259 w 1640264"/>
              <a:gd name="connsiteY4" fmla="*/ 764629 h 783868"/>
              <a:gd name="connsiteX5" fmla="*/ 1054596 w 1640264"/>
              <a:gd name="connsiteY5" fmla="*/ 413791 h 783868"/>
              <a:gd name="connsiteX6" fmla="*/ 1054596 w 1640264"/>
              <a:gd name="connsiteY6" fmla="*/ 770979 h 783868"/>
              <a:gd name="connsiteX7" fmla="*/ 1640264 w 1640264"/>
              <a:gd name="connsiteY7" fmla="*/ 783868 h 783868"/>
              <a:gd name="connsiteX0" fmla="*/ 0 w 1640264"/>
              <a:gd name="connsiteY0" fmla="*/ 765014 h 783868"/>
              <a:gd name="connsiteX1" fmla="*/ 544529 w 1640264"/>
              <a:gd name="connsiteY1" fmla="*/ 746422 h 783868"/>
              <a:gd name="connsiteX2" fmla="*/ 588520 w 1640264"/>
              <a:gd name="connsiteY2" fmla="*/ 3 h 783868"/>
              <a:gd name="connsiteX3" fmla="*/ 606065 w 1640264"/>
              <a:gd name="connsiteY3" fmla="*/ 736995 h 783868"/>
              <a:gd name="connsiteX4" fmla="*/ 1021259 w 1640264"/>
              <a:gd name="connsiteY4" fmla="*/ 764629 h 783868"/>
              <a:gd name="connsiteX5" fmla="*/ 1054596 w 1640264"/>
              <a:gd name="connsiteY5" fmla="*/ 413791 h 783868"/>
              <a:gd name="connsiteX6" fmla="*/ 1054596 w 1640264"/>
              <a:gd name="connsiteY6" fmla="*/ 770979 h 783868"/>
              <a:gd name="connsiteX7" fmla="*/ 1640264 w 1640264"/>
              <a:gd name="connsiteY7" fmla="*/ 783868 h 783868"/>
              <a:gd name="connsiteX0" fmla="*/ 0 w 1640264"/>
              <a:gd name="connsiteY0" fmla="*/ 765014 h 783868"/>
              <a:gd name="connsiteX1" fmla="*/ 544529 w 1640264"/>
              <a:gd name="connsiteY1" fmla="*/ 746422 h 783868"/>
              <a:gd name="connsiteX2" fmla="*/ 588520 w 1640264"/>
              <a:gd name="connsiteY2" fmla="*/ 3 h 783868"/>
              <a:gd name="connsiteX3" fmla="*/ 606065 w 1640264"/>
              <a:gd name="connsiteY3" fmla="*/ 756045 h 783868"/>
              <a:gd name="connsiteX4" fmla="*/ 1021259 w 1640264"/>
              <a:gd name="connsiteY4" fmla="*/ 764629 h 783868"/>
              <a:gd name="connsiteX5" fmla="*/ 1054596 w 1640264"/>
              <a:gd name="connsiteY5" fmla="*/ 413791 h 783868"/>
              <a:gd name="connsiteX6" fmla="*/ 1054596 w 1640264"/>
              <a:gd name="connsiteY6" fmla="*/ 770979 h 783868"/>
              <a:gd name="connsiteX7" fmla="*/ 1640264 w 1640264"/>
              <a:gd name="connsiteY7" fmla="*/ 783868 h 783868"/>
              <a:gd name="connsiteX0" fmla="*/ 0 w 1640264"/>
              <a:gd name="connsiteY0" fmla="*/ 765014 h 783868"/>
              <a:gd name="connsiteX1" fmla="*/ 544529 w 1640264"/>
              <a:gd name="connsiteY1" fmla="*/ 746422 h 783868"/>
              <a:gd name="connsiteX2" fmla="*/ 588520 w 1640264"/>
              <a:gd name="connsiteY2" fmla="*/ 3 h 783868"/>
              <a:gd name="connsiteX3" fmla="*/ 606065 w 1640264"/>
              <a:gd name="connsiteY3" fmla="*/ 756045 h 783868"/>
              <a:gd name="connsiteX4" fmla="*/ 1021259 w 1640264"/>
              <a:gd name="connsiteY4" fmla="*/ 764629 h 783868"/>
              <a:gd name="connsiteX5" fmla="*/ 1054596 w 1640264"/>
              <a:gd name="connsiteY5" fmla="*/ 413791 h 783868"/>
              <a:gd name="connsiteX6" fmla="*/ 1054596 w 1640264"/>
              <a:gd name="connsiteY6" fmla="*/ 770979 h 783868"/>
              <a:gd name="connsiteX7" fmla="*/ 1640264 w 1640264"/>
              <a:gd name="connsiteY7" fmla="*/ 783868 h 783868"/>
              <a:gd name="connsiteX0" fmla="*/ 0 w 1640264"/>
              <a:gd name="connsiteY0" fmla="*/ 765014 h 783868"/>
              <a:gd name="connsiteX1" fmla="*/ 544529 w 1640264"/>
              <a:gd name="connsiteY1" fmla="*/ 746422 h 783868"/>
              <a:gd name="connsiteX2" fmla="*/ 588520 w 1640264"/>
              <a:gd name="connsiteY2" fmla="*/ 3 h 783868"/>
              <a:gd name="connsiteX3" fmla="*/ 606065 w 1640264"/>
              <a:gd name="connsiteY3" fmla="*/ 756045 h 783868"/>
              <a:gd name="connsiteX4" fmla="*/ 1021259 w 1640264"/>
              <a:gd name="connsiteY4" fmla="*/ 764629 h 783868"/>
              <a:gd name="connsiteX5" fmla="*/ 1054596 w 1640264"/>
              <a:gd name="connsiteY5" fmla="*/ 413791 h 783868"/>
              <a:gd name="connsiteX6" fmla="*/ 1054596 w 1640264"/>
              <a:gd name="connsiteY6" fmla="*/ 770979 h 783868"/>
              <a:gd name="connsiteX7" fmla="*/ 1640264 w 1640264"/>
              <a:gd name="connsiteY7" fmla="*/ 783868 h 783868"/>
              <a:gd name="connsiteX0" fmla="*/ 0 w 1640264"/>
              <a:gd name="connsiteY0" fmla="*/ 765014 h 802160"/>
              <a:gd name="connsiteX1" fmla="*/ 544529 w 1640264"/>
              <a:gd name="connsiteY1" fmla="*/ 746422 h 802160"/>
              <a:gd name="connsiteX2" fmla="*/ 588520 w 1640264"/>
              <a:gd name="connsiteY2" fmla="*/ 3 h 802160"/>
              <a:gd name="connsiteX3" fmla="*/ 606065 w 1640264"/>
              <a:gd name="connsiteY3" fmla="*/ 756045 h 802160"/>
              <a:gd name="connsiteX4" fmla="*/ 1021259 w 1640264"/>
              <a:gd name="connsiteY4" fmla="*/ 764629 h 802160"/>
              <a:gd name="connsiteX5" fmla="*/ 1054596 w 1640264"/>
              <a:gd name="connsiteY5" fmla="*/ 413791 h 802160"/>
              <a:gd name="connsiteX6" fmla="*/ 1054596 w 1640264"/>
              <a:gd name="connsiteY6" fmla="*/ 770979 h 802160"/>
              <a:gd name="connsiteX7" fmla="*/ 1362571 w 1640264"/>
              <a:gd name="connsiteY7" fmla="*/ 785265 h 802160"/>
              <a:gd name="connsiteX8" fmla="*/ 1640264 w 1640264"/>
              <a:gd name="connsiteY8" fmla="*/ 783868 h 802160"/>
              <a:gd name="connsiteX0" fmla="*/ 0 w 1640264"/>
              <a:gd name="connsiteY0" fmla="*/ 765014 h 840356"/>
              <a:gd name="connsiteX1" fmla="*/ 544529 w 1640264"/>
              <a:gd name="connsiteY1" fmla="*/ 746422 h 840356"/>
              <a:gd name="connsiteX2" fmla="*/ 588520 w 1640264"/>
              <a:gd name="connsiteY2" fmla="*/ 3 h 840356"/>
              <a:gd name="connsiteX3" fmla="*/ 606065 w 1640264"/>
              <a:gd name="connsiteY3" fmla="*/ 756045 h 840356"/>
              <a:gd name="connsiteX4" fmla="*/ 1021259 w 1640264"/>
              <a:gd name="connsiteY4" fmla="*/ 764629 h 840356"/>
              <a:gd name="connsiteX5" fmla="*/ 1054596 w 1640264"/>
              <a:gd name="connsiteY5" fmla="*/ 413791 h 840356"/>
              <a:gd name="connsiteX6" fmla="*/ 1054596 w 1640264"/>
              <a:gd name="connsiteY6" fmla="*/ 770979 h 840356"/>
              <a:gd name="connsiteX7" fmla="*/ 1362571 w 1640264"/>
              <a:gd name="connsiteY7" fmla="*/ 785265 h 840356"/>
              <a:gd name="connsiteX8" fmla="*/ 1640264 w 1640264"/>
              <a:gd name="connsiteY8" fmla="*/ 783868 h 840356"/>
              <a:gd name="connsiteX0" fmla="*/ 0 w 1640264"/>
              <a:gd name="connsiteY0" fmla="*/ 765014 h 840356"/>
              <a:gd name="connsiteX1" fmla="*/ 544529 w 1640264"/>
              <a:gd name="connsiteY1" fmla="*/ 746422 h 840356"/>
              <a:gd name="connsiteX2" fmla="*/ 588520 w 1640264"/>
              <a:gd name="connsiteY2" fmla="*/ 3 h 840356"/>
              <a:gd name="connsiteX3" fmla="*/ 606065 w 1640264"/>
              <a:gd name="connsiteY3" fmla="*/ 756045 h 840356"/>
              <a:gd name="connsiteX4" fmla="*/ 1021259 w 1640264"/>
              <a:gd name="connsiteY4" fmla="*/ 764629 h 840356"/>
              <a:gd name="connsiteX5" fmla="*/ 1054596 w 1640264"/>
              <a:gd name="connsiteY5" fmla="*/ 413791 h 840356"/>
              <a:gd name="connsiteX6" fmla="*/ 1054596 w 1640264"/>
              <a:gd name="connsiteY6" fmla="*/ 770979 h 840356"/>
              <a:gd name="connsiteX7" fmla="*/ 1362571 w 1640264"/>
              <a:gd name="connsiteY7" fmla="*/ 785265 h 840356"/>
              <a:gd name="connsiteX8" fmla="*/ 1640264 w 1640264"/>
              <a:gd name="connsiteY8" fmla="*/ 783868 h 840356"/>
              <a:gd name="connsiteX0" fmla="*/ 0 w 1640264"/>
              <a:gd name="connsiteY0" fmla="*/ 765014 h 783868"/>
              <a:gd name="connsiteX1" fmla="*/ 544529 w 1640264"/>
              <a:gd name="connsiteY1" fmla="*/ 746422 h 783868"/>
              <a:gd name="connsiteX2" fmla="*/ 588520 w 1640264"/>
              <a:gd name="connsiteY2" fmla="*/ 3 h 783868"/>
              <a:gd name="connsiteX3" fmla="*/ 606065 w 1640264"/>
              <a:gd name="connsiteY3" fmla="*/ 756045 h 783868"/>
              <a:gd name="connsiteX4" fmla="*/ 1021259 w 1640264"/>
              <a:gd name="connsiteY4" fmla="*/ 764629 h 783868"/>
              <a:gd name="connsiteX5" fmla="*/ 1054596 w 1640264"/>
              <a:gd name="connsiteY5" fmla="*/ 413791 h 783868"/>
              <a:gd name="connsiteX6" fmla="*/ 1054596 w 1640264"/>
              <a:gd name="connsiteY6" fmla="*/ 770979 h 783868"/>
              <a:gd name="connsiteX7" fmla="*/ 1357808 w 1640264"/>
              <a:gd name="connsiteY7" fmla="*/ 189952 h 783868"/>
              <a:gd name="connsiteX8" fmla="*/ 1640264 w 1640264"/>
              <a:gd name="connsiteY8" fmla="*/ 783868 h 783868"/>
              <a:gd name="connsiteX0" fmla="*/ 0 w 1640264"/>
              <a:gd name="connsiteY0" fmla="*/ 765014 h 783868"/>
              <a:gd name="connsiteX1" fmla="*/ 544529 w 1640264"/>
              <a:gd name="connsiteY1" fmla="*/ 746422 h 783868"/>
              <a:gd name="connsiteX2" fmla="*/ 588520 w 1640264"/>
              <a:gd name="connsiteY2" fmla="*/ 3 h 783868"/>
              <a:gd name="connsiteX3" fmla="*/ 606065 w 1640264"/>
              <a:gd name="connsiteY3" fmla="*/ 756045 h 783868"/>
              <a:gd name="connsiteX4" fmla="*/ 1021259 w 1640264"/>
              <a:gd name="connsiteY4" fmla="*/ 764629 h 783868"/>
              <a:gd name="connsiteX5" fmla="*/ 1054596 w 1640264"/>
              <a:gd name="connsiteY5" fmla="*/ 413791 h 783868"/>
              <a:gd name="connsiteX6" fmla="*/ 1054596 w 1640264"/>
              <a:gd name="connsiteY6" fmla="*/ 770979 h 783868"/>
              <a:gd name="connsiteX7" fmla="*/ 1253034 w 1640264"/>
              <a:gd name="connsiteY7" fmla="*/ 470940 h 783868"/>
              <a:gd name="connsiteX8" fmla="*/ 1357808 w 1640264"/>
              <a:gd name="connsiteY8" fmla="*/ 189952 h 783868"/>
              <a:gd name="connsiteX9" fmla="*/ 1640264 w 1640264"/>
              <a:gd name="connsiteY9" fmla="*/ 783868 h 783868"/>
              <a:gd name="connsiteX0" fmla="*/ 0 w 1640264"/>
              <a:gd name="connsiteY0" fmla="*/ 765014 h 806325"/>
              <a:gd name="connsiteX1" fmla="*/ 544529 w 1640264"/>
              <a:gd name="connsiteY1" fmla="*/ 746422 h 806325"/>
              <a:gd name="connsiteX2" fmla="*/ 588520 w 1640264"/>
              <a:gd name="connsiteY2" fmla="*/ 3 h 806325"/>
              <a:gd name="connsiteX3" fmla="*/ 606065 w 1640264"/>
              <a:gd name="connsiteY3" fmla="*/ 756045 h 806325"/>
              <a:gd name="connsiteX4" fmla="*/ 1021259 w 1640264"/>
              <a:gd name="connsiteY4" fmla="*/ 764629 h 806325"/>
              <a:gd name="connsiteX5" fmla="*/ 1054596 w 1640264"/>
              <a:gd name="connsiteY5" fmla="*/ 413791 h 806325"/>
              <a:gd name="connsiteX6" fmla="*/ 1054596 w 1640264"/>
              <a:gd name="connsiteY6" fmla="*/ 770979 h 806325"/>
              <a:gd name="connsiteX7" fmla="*/ 1329234 w 1640264"/>
              <a:gd name="connsiteY7" fmla="*/ 756690 h 806325"/>
              <a:gd name="connsiteX8" fmla="*/ 1357808 w 1640264"/>
              <a:gd name="connsiteY8" fmla="*/ 189952 h 806325"/>
              <a:gd name="connsiteX9" fmla="*/ 1640264 w 1640264"/>
              <a:gd name="connsiteY9" fmla="*/ 783868 h 806325"/>
              <a:gd name="connsiteX0" fmla="*/ 0 w 1640264"/>
              <a:gd name="connsiteY0" fmla="*/ 765014 h 783868"/>
              <a:gd name="connsiteX1" fmla="*/ 544529 w 1640264"/>
              <a:gd name="connsiteY1" fmla="*/ 746422 h 783868"/>
              <a:gd name="connsiteX2" fmla="*/ 588520 w 1640264"/>
              <a:gd name="connsiteY2" fmla="*/ 3 h 783868"/>
              <a:gd name="connsiteX3" fmla="*/ 606065 w 1640264"/>
              <a:gd name="connsiteY3" fmla="*/ 756045 h 783868"/>
              <a:gd name="connsiteX4" fmla="*/ 1021259 w 1640264"/>
              <a:gd name="connsiteY4" fmla="*/ 764629 h 783868"/>
              <a:gd name="connsiteX5" fmla="*/ 1054596 w 1640264"/>
              <a:gd name="connsiteY5" fmla="*/ 413791 h 783868"/>
              <a:gd name="connsiteX6" fmla="*/ 1054596 w 1640264"/>
              <a:gd name="connsiteY6" fmla="*/ 770979 h 783868"/>
              <a:gd name="connsiteX7" fmla="*/ 1329234 w 1640264"/>
              <a:gd name="connsiteY7" fmla="*/ 756690 h 783868"/>
              <a:gd name="connsiteX8" fmla="*/ 1357808 w 1640264"/>
              <a:gd name="connsiteY8" fmla="*/ 189952 h 783868"/>
              <a:gd name="connsiteX9" fmla="*/ 1640264 w 1640264"/>
              <a:gd name="connsiteY9" fmla="*/ 783868 h 783868"/>
              <a:gd name="connsiteX0" fmla="*/ 0 w 1640264"/>
              <a:gd name="connsiteY0" fmla="*/ 765014 h 783868"/>
              <a:gd name="connsiteX1" fmla="*/ 544529 w 1640264"/>
              <a:gd name="connsiteY1" fmla="*/ 746422 h 783868"/>
              <a:gd name="connsiteX2" fmla="*/ 588520 w 1640264"/>
              <a:gd name="connsiteY2" fmla="*/ 3 h 783868"/>
              <a:gd name="connsiteX3" fmla="*/ 606065 w 1640264"/>
              <a:gd name="connsiteY3" fmla="*/ 756045 h 783868"/>
              <a:gd name="connsiteX4" fmla="*/ 1021259 w 1640264"/>
              <a:gd name="connsiteY4" fmla="*/ 764629 h 783868"/>
              <a:gd name="connsiteX5" fmla="*/ 1054596 w 1640264"/>
              <a:gd name="connsiteY5" fmla="*/ 413791 h 783868"/>
              <a:gd name="connsiteX6" fmla="*/ 1054596 w 1640264"/>
              <a:gd name="connsiteY6" fmla="*/ 770979 h 783868"/>
              <a:gd name="connsiteX7" fmla="*/ 1329234 w 1640264"/>
              <a:gd name="connsiteY7" fmla="*/ 756690 h 783868"/>
              <a:gd name="connsiteX8" fmla="*/ 1357808 w 1640264"/>
              <a:gd name="connsiteY8" fmla="*/ 189952 h 783868"/>
              <a:gd name="connsiteX9" fmla="*/ 1640264 w 1640264"/>
              <a:gd name="connsiteY9" fmla="*/ 783868 h 783868"/>
              <a:gd name="connsiteX0" fmla="*/ 0 w 1640264"/>
              <a:gd name="connsiteY0" fmla="*/ 765014 h 783868"/>
              <a:gd name="connsiteX1" fmla="*/ 544529 w 1640264"/>
              <a:gd name="connsiteY1" fmla="*/ 746422 h 783868"/>
              <a:gd name="connsiteX2" fmla="*/ 588520 w 1640264"/>
              <a:gd name="connsiteY2" fmla="*/ 3 h 783868"/>
              <a:gd name="connsiteX3" fmla="*/ 606065 w 1640264"/>
              <a:gd name="connsiteY3" fmla="*/ 756045 h 783868"/>
              <a:gd name="connsiteX4" fmla="*/ 1021259 w 1640264"/>
              <a:gd name="connsiteY4" fmla="*/ 764629 h 783868"/>
              <a:gd name="connsiteX5" fmla="*/ 1054596 w 1640264"/>
              <a:gd name="connsiteY5" fmla="*/ 413791 h 783868"/>
              <a:gd name="connsiteX6" fmla="*/ 1054596 w 1640264"/>
              <a:gd name="connsiteY6" fmla="*/ 770979 h 783868"/>
              <a:gd name="connsiteX7" fmla="*/ 1329234 w 1640264"/>
              <a:gd name="connsiteY7" fmla="*/ 756690 h 783868"/>
              <a:gd name="connsiteX8" fmla="*/ 1357808 w 1640264"/>
              <a:gd name="connsiteY8" fmla="*/ 189952 h 783868"/>
              <a:gd name="connsiteX9" fmla="*/ 1640264 w 1640264"/>
              <a:gd name="connsiteY9" fmla="*/ 783868 h 783868"/>
              <a:gd name="connsiteX0" fmla="*/ 0 w 1640264"/>
              <a:gd name="connsiteY0" fmla="*/ 765014 h 783868"/>
              <a:gd name="connsiteX1" fmla="*/ 544529 w 1640264"/>
              <a:gd name="connsiteY1" fmla="*/ 746422 h 783868"/>
              <a:gd name="connsiteX2" fmla="*/ 588520 w 1640264"/>
              <a:gd name="connsiteY2" fmla="*/ 3 h 783868"/>
              <a:gd name="connsiteX3" fmla="*/ 606065 w 1640264"/>
              <a:gd name="connsiteY3" fmla="*/ 756045 h 783868"/>
              <a:gd name="connsiteX4" fmla="*/ 1021259 w 1640264"/>
              <a:gd name="connsiteY4" fmla="*/ 764629 h 783868"/>
              <a:gd name="connsiteX5" fmla="*/ 1054596 w 1640264"/>
              <a:gd name="connsiteY5" fmla="*/ 413791 h 783868"/>
              <a:gd name="connsiteX6" fmla="*/ 1054596 w 1640264"/>
              <a:gd name="connsiteY6" fmla="*/ 770979 h 783868"/>
              <a:gd name="connsiteX7" fmla="*/ 1329234 w 1640264"/>
              <a:gd name="connsiteY7" fmla="*/ 756690 h 783868"/>
              <a:gd name="connsiteX8" fmla="*/ 1357808 w 1640264"/>
              <a:gd name="connsiteY8" fmla="*/ 189952 h 783868"/>
              <a:gd name="connsiteX9" fmla="*/ 1462584 w 1640264"/>
              <a:gd name="connsiteY9" fmla="*/ 499515 h 783868"/>
              <a:gd name="connsiteX10" fmla="*/ 1640264 w 1640264"/>
              <a:gd name="connsiteY10" fmla="*/ 783868 h 783868"/>
              <a:gd name="connsiteX0" fmla="*/ 0 w 1640264"/>
              <a:gd name="connsiteY0" fmla="*/ 765014 h 797310"/>
              <a:gd name="connsiteX1" fmla="*/ 544529 w 1640264"/>
              <a:gd name="connsiteY1" fmla="*/ 746422 h 797310"/>
              <a:gd name="connsiteX2" fmla="*/ 588520 w 1640264"/>
              <a:gd name="connsiteY2" fmla="*/ 3 h 797310"/>
              <a:gd name="connsiteX3" fmla="*/ 606065 w 1640264"/>
              <a:gd name="connsiteY3" fmla="*/ 756045 h 797310"/>
              <a:gd name="connsiteX4" fmla="*/ 1021259 w 1640264"/>
              <a:gd name="connsiteY4" fmla="*/ 764629 h 797310"/>
              <a:gd name="connsiteX5" fmla="*/ 1054596 w 1640264"/>
              <a:gd name="connsiteY5" fmla="*/ 413791 h 797310"/>
              <a:gd name="connsiteX6" fmla="*/ 1054596 w 1640264"/>
              <a:gd name="connsiteY6" fmla="*/ 770979 h 797310"/>
              <a:gd name="connsiteX7" fmla="*/ 1329234 w 1640264"/>
              <a:gd name="connsiteY7" fmla="*/ 756690 h 797310"/>
              <a:gd name="connsiteX8" fmla="*/ 1357808 w 1640264"/>
              <a:gd name="connsiteY8" fmla="*/ 189952 h 797310"/>
              <a:gd name="connsiteX9" fmla="*/ 1381621 w 1640264"/>
              <a:gd name="connsiteY9" fmla="*/ 756690 h 797310"/>
              <a:gd name="connsiteX10" fmla="*/ 1640264 w 1640264"/>
              <a:gd name="connsiteY10" fmla="*/ 783868 h 797310"/>
              <a:gd name="connsiteX0" fmla="*/ 0 w 1640264"/>
              <a:gd name="connsiteY0" fmla="*/ 765014 h 797310"/>
              <a:gd name="connsiteX1" fmla="*/ 544529 w 1640264"/>
              <a:gd name="connsiteY1" fmla="*/ 746422 h 797310"/>
              <a:gd name="connsiteX2" fmla="*/ 588520 w 1640264"/>
              <a:gd name="connsiteY2" fmla="*/ 3 h 797310"/>
              <a:gd name="connsiteX3" fmla="*/ 606065 w 1640264"/>
              <a:gd name="connsiteY3" fmla="*/ 756045 h 797310"/>
              <a:gd name="connsiteX4" fmla="*/ 1021259 w 1640264"/>
              <a:gd name="connsiteY4" fmla="*/ 764629 h 797310"/>
              <a:gd name="connsiteX5" fmla="*/ 1054596 w 1640264"/>
              <a:gd name="connsiteY5" fmla="*/ 413791 h 797310"/>
              <a:gd name="connsiteX6" fmla="*/ 1054596 w 1640264"/>
              <a:gd name="connsiteY6" fmla="*/ 770979 h 797310"/>
              <a:gd name="connsiteX7" fmla="*/ 1329234 w 1640264"/>
              <a:gd name="connsiteY7" fmla="*/ 756690 h 797310"/>
              <a:gd name="connsiteX8" fmla="*/ 1357808 w 1640264"/>
              <a:gd name="connsiteY8" fmla="*/ 189952 h 797310"/>
              <a:gd name="connsiteX9" fmla="*/ 1381621 w 1640264"/>
              <a:gd name="connsiteY9" fmla="*/ 756690 h 797310"/>
              <a:gd name="connsiteX10" fmla="*/ 1640264 w 1640264"/>
              <a:gd name="connsiteY10" fmla="*/ 783868 h 797310"/>
              <a:gd name="connsiteX0" fmla="*/ 0 w 1640264"/>
              <a:gd name="connsiteY0" fmla="*/ 765014 h 783868"/>
              <a:gd name="connsiteX1" fmla="*/ 544529 w 1640264"/>
              <a:gd name="connsiteY1" fmla="*/ 746422 h 783868"/>
              <a:gd name="connsiteX2" fmla="*/ 588520 w 1640264"/>
              <a:gd name="connsiteY2" fmla="*/ 3 h 783868"/>
              <a:gd name="connsiteX3" fmla="*/ 606065 w 1640264"/>
              <a:gd name="connsiteY3" fmla="*/ 756045 h 783868"/>
              <a:gd name="connsiteX4" fmla="*/ 1021259 w 1640264"/>
              <a:gd name="connsiteY4" fmla="*/ 764629 h 783868"/>
              <a:gd name="connsiteX5" fmla="*/ 1054596 w 1640264"/>
              <a:gd name="connsiteY5" fmla="*/ 413791 h 783868"/>
              <a:gd name="connsiteX6" fmla="*/ 1054596 w 1640264"/>
              <a:gd name="connsiteY6" fmla="*/ 770979 h 783868"/>
              <a:gd name="connsiteX7" fmla="*/ 1329234 w 1640264"/>
              <a:gd name="connsiteY7" fmla="*/ 756690 h 783868"/>
              <a:gd name="connsiteX8" fmla="*/ 1357808 w 1640264"/>
              <a:gd name="connsiteY8" fmla="*/ 189952 h 783868"/>
              <a:gd name="connsiteX9" fmla="*/ 1381621 w 1640264"/>
              <a:gd name="connsiteY9" fmla="*/ 756690 h 783868"/>
              <a:gd name="connsiteX10" fmla="*/ 1640264 w 1640264"/>
              <a:gd name="connsiteY10" fmla="*/ 783868 h 78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40264" h="783868">
                <a:moveTo>
                  <a:pt x="0" y="765014"/>
                </a:moveTo>
                <a:cubicBezTo>
                  <a:pt x="168810" y="754583"/>
                  <a:pt x="370242" y="772324"/>
                  <a:pt x="544529" y="746422"/>
                </a:cubicBezTo>
                <a:cubicBezTo>
                  <a:pt x="579116" y="580820"/>
                  <a:pt x="578264" y="-1601"/>
                  <a:pt x="588520" y="3"/>
                </a:cubicBezTo>
                <a:cubicBezTo>
                  <a:pt x="598776" y="1607"/>
                  <a:pt x="595590" y="678614"/>
                  <a:pt x="606065" y="756045"/>
                </a:cubicBezTo>
                <a:cubicBezTo>
                  <a:pt x="745128" y="762039"/>
                  <a:pt x="893587" y="750763"/>
                  <a:pt x="1021259" y="764629"/>
                </a:cubicBezTo>
                <a:cubicBezTo>
                  <a:pt x="1026693" y="592757"/>
                  <a:pt x="1028667" y="527033"/>
                  <a:pt x="1054596" y="413791"/>
                </a:cubicBezTo>
                <a:cubicBezTo>
                  <a:pt x="1054738" y="528199"/>
                  <a:pt x="1035301" y="650033"/>
                  <a:pt x="1054596" y="770979"/>
                </a:cubicBezTo>
                <a:cubicBezTo>
                  <a:pt x="1087669" y="780504"/>
                  <a:pt x="1216786" y="763040"/>
                  <a:pt x="1329234" y="756690"/>
                </a:cubicBezTo>
                <a:cubicBezTo>
                  <a:pt x="1336907" y="640802"/>
                  <a:pt x="1336132" y="294960"/>
                  <a:pt x="1357808" y="189952"/>
                </a:cubicBezTo>
                <a:cubicBezTo>
                  <a:pt x="1380033" y="147090"/>
                  <a:pt x="1372645" y="652941"/>
                  <a:pt x="1381621" y="756690"/>
                </a:cubicBezTo>
                <a:cubicBezTo>
                  <a:pt x="1485847" y="784239"/>
                  <a:pt x="1610651" y="736476"/>
                  <a:pt x="1640264" y="78386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7253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Why only three </a:t>
            </a:r>
            <a:r>
              <a:rPr lang="en-NZ" dirty="0" err="1"/>
              <a:t>color</a:t>
            </a:r>
            <a:r>
              <a:rPr lang="en-NZ" dirty="0"/>
              <a:t> components?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Human eye has only three different color detectors:</a:t>
            </a:r>
          </a:p>
          <a:p>
            <a:endParaRPr lang="en-NZ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Lots of different combinations of pure colors give rise to the same perceived color</a:t>
            </a:r>
          </a:p>
          <a:p>
            <a:r>
              <a:rPr lang="en-US" dirty="0"/>
              <a:t>We can’t distinguish all different colors.</a:t>
            </a:r>
          </a:p>
          <a:p>
            <a:endParaRPr lang="en-US" dirty="0"/>
          </a:p>
          <a:p>
            <a:r>
              <a:rPr lang="en-US" dirty="0"/>
              <a:t>Screens are designed for the human eye hence only need three numbers each recording the intensity of one of the colors we can detect.</a:t>
            </a:r>
            <a:endParaRPr lang="en-NZ" dirty="0"/>
          </a:p>
          <a:p>
            <a:endParaRPr lang="en-NZ" dirty="0"/>
          </a:p>
          <a:p>
            <a:endParaRPr lang="en-NZ" dirty="0"/>
          </a:p>
        </p:txBody>
      </p:sp>
      <p:grpSp>
        <p:nvGrpSpPr>
          <p:cNvPr id="4" name="Group 3"/>
          <p:cNvGrpSpPr/>
          <p:nvPr/>
        </p:nvGrpSpPr>
        <p:grpSpPr>
          <a:xfrm>
            <a:off x="1907704" y="1772816"/>
            <a:ext cx="4536504" cy="1317976"/>
            <a:chOff x="1907704" y="2204668"/>
            <a:chExt cx="4536504" cy="1317976"/>
          </a:xfrm>
        </p:grpSpPr>
        <p:sp>
          <p:nvSpPr>
            <p:cNvPr id="5" name="TextBox 4"/>
            <p:cNvSpPr txBox="1"/>
            <p:nvPr/>
          </p:nvSpPr>
          <p:spPr>
            <a:xfrm>
              <a:off x="2833862" y="3214867"/>
              <a:ext cx="4427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/>
                <a:t>red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61298" y="3211835"/>
              <a:ext cx="6030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/>
                <a:t>violet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907704" y="3071992"/>
              <a:ext cx="4536504" cy="139843"/>
            </a:xfrm>
            <a:prstGeom prst="rect">
              <a:avLst/>
            </a:prstGeom>
            <a:gradFill>
              <a:gsLst>
                <a:gs pos="0">
                  <a:srgbClr val="FF0100"/>
                </a:gs>
                <a:gs pos="29000">
                  <a:srgbClr val="F9FF09"/>
                </a:gs>
                <a:gs pos="79000">
                  <a:srgbClr val="2400FA"/>
                </a:gs>
                <a:gs pos="100000">
                  <a:srgbClr val="7400BC"/>
                </a:gs>
                <a:gs pos="56000">
                  <a:srgbClr val="05FF52"/>
                </a:gs>
              </a:gsLst>
              <a:lin ang="0" scaled="0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NZ" sz="2000" dirty="0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1915886" y="2249503"/>
              <a:ext cx="2293258" cy="813010"/>
            </a:xfrm>
            <a:custGeom>
              <a:avLst/>
              <a:gdLst>
                <a:gd name="connsiteX0" fmla="*/ 0 w 2844800"/>
                <a:gd name="connsiteY0" fmla="*/ 740296 h 808576"/>
                <a:gd name="connsiteX1" fmla="*/ 667657 w 2844800"/>
                <a:gd name="connsiteY1" fmla="*/ 68 h 808576"/>
                <a:gd name="connsiteX2" fmla="*/ 1669143 w 2844800"/>
                <a:gd name="connsiteY2" fmla="*/ 696753 h 808576"/>
                <a:gd name="connsiteX3" fmla="*/ 2844800 w 2844800"/>
                <a:gd name="connsiteY3" fmla="*/ 798353 h 808576"/>
                <a:gd name="connsiteX0" fmla="*/ 0 w 2844800"/>
                <a:gd name="connsiteY0" fmla="*/ 754810 h 823618"/>
                <a:gd name="connsiteX1" fmla="*/ 957942 w 2844800"/>
                <a:gd name="connsiteY1" fmla="*/ 67 h 823618"/>
                <a:gd name="connsiteX2" fmla="*/ 1669143 w 2844800"/>
                <a:gd name="connsiteY2" fmla="*/ 711267 h 823618"/>
                <a:gd name="connsiteX3" fmla="*/ 2844800 w 2844800"/>
                <a:gd name="connsiteY3" fmla="*/ 812867 h 823618"/>
                <a:gd name="connsiteX0" fmla="*/ 0 w 2293258"/>
                <a:gd name="connsiteY0" fmla="*/ 754810 h 823618"/>
                <a:gd name="connsiteX1" fmla="*/ 957942 w 2293258"/>
                <a:gd name="connsiteY1" fmla="*/ 67 h 823618"/>
                <a:gd name="connsiteX2" fmla="*/ 1669143 w 2293258"/>
                <a:gd name="connsiteY2" fmla="*/ 711267 h 823618"/>
                <a:gd name="connsiteX3" fmla="*/ 2293258 w 2293258"/>
                <a:gd name="connsiteY3" fmla="*/ 812867 h 823618"/>
                <a:gd name="connsiteX0" fmla="*/ 0 w 2293258"/>
                <a:gd name="connsiteY0" fmla="*/ 754810 h 812867"/>
                <a:gd name="connsiteX1" fmla="*/ 957942 w 2293258"/>
                <a:gd name="connsiteY1" fmla="*/ 67 h 812867"/>
                <a:gd name="connsiteX2" fmla="*/ 1669143 w 2293258"/>
                <a:gd name="connsiteY2" fmla="*/ 711267 h 812867"/>
                <a:gd name="connsiteX3" fmla="*/ 2293258 w 2293258"/>
                <a:gd name="connsiteY3" fmla="*/ 812867 h 812867"/>
                <a:gd name="connsiteX0" fmla="*/ 0 w 2293258"/>
                <a:gd name="connsiteY0" fmla="*/ 756273 h 814330"/>
                <a:gd name="connsiteX1" fmla="*/ 957942 w 2293258"/>
                <a:gd name="connsiteY1" fmla="*/ 1530 h 814330"/>
                <a:gd name="connsiteX2" fmla="*/ 1625600 w 2293258"/>
                <a:gd name="connsiteY2" fmla="*/ 567587 h 814330"/>
                <a:gd name="connsiteX3" fmla="*/ 2293258 w 2293258"/>
                <a:gd name="connsiteY3" fmla="*/ 814330 h 814330"/>
                <a:gd name="connsiteX0" fmla="*/ 0 w 2293258"/>
                <a:gd name="connsiteY0" fmla="*/ 754917 h 812974"/>
                <a:gd name="connsiteX1" fmla="*/ 957942 w 2293258"/>
                <a:gd name="connsiteY1" fmla="*/ 174 h 812974"/>
                <a:gd name="connsiteX2" fmla="*/ 2293258 w 2293258"/>
                <a:gd name="connsiteY2" fmla="*/ 812974 h 812974"/>
                <a:gd name="connsiteX0" fmla="*/ 0 w 2293258"/>
                <a:gd name="connsiteY0" fmla="*/ 754917 h 812974"/>
                <a:gd name="connsiteX1" fmla="*/ 957942 w 2293258"/>
                <a:gd name="connsiteY1" fmla="*/ 174 h 812974"/>
                <a:gd name="connsiteX2" fmla="*/ 2293258 w 2293258"/>
                <a:gd name="connsiteY2" fmla="*/ 812974 h 812974"/>
                <a:gd name="connsiteX0" fmla="*/ 0 w 2293258"/>
                <a:gd name="connsiteY0" fmla="*/ 754953 h 813010"/>
                <a:gd name="connsiteX1" fmla="*/ 957942 w 2293258"/>
                <a:gd name="connsiteY1" fmla="*/ 210 h 813010"/>
                <a:gd name="connsiteX2" fmla="*/ 2293258 w 2293258"/>
                <a:gd name="connsiteY2" fmla="*/ 813010 h 813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93258" h="813010">
                  <a:moveTo>
                    <a:pt x="0" y="754953"/>
                  </a:moveTo>
                  <a:cubicBezTo>
                    <a:pt x="470504" y="315896"/>
                    <a:pt x="575733" y="-9466"/>
                    <a:pt x="957942" y="210"/>
                  </a:cubicBezTo>
                  <a:cubicBezTo>
                    <a:pt x="1340151" y="9886"/>
                    <a:pt x="1623181" y="571105"/>
                    <a:pt x="2293258" y="813010"/>
                  </a:cubicBezTo>
                </a:path>
              </a:pathLst>
            </a:custGeom>
            <a:noFill/>
            <a:ln w="28575" cap="flat" cmpd="sng" algn="ctr">
              <a:solidFill>
                <a:srgbClr val="FF01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2483768" y="2255860"/>
              <a:ext cx="2293258" cy="813100"/>
            </a:xfrm>
            <a:custGeom>
              <a:avLst/>
              <a:gdLst>
                <a:gd name="connsiteX0" fmla="*/ 0 w 2844800"/>
                <a:gd name="connsiteY0" fmla="*/ 740296 h 808576"/>
                <a:gd name="connsiteX1" fmla="*/ 667657 w 2844800"/>
                <a:gd name="connsiteY1" fmla="*/ 68 h 808576"/>
                <a:gd name="connsiteX2" fmla="*/ 1669143 w 2844800"/>
                <a:gd name="connsiteY2" fmla="*/ 696753 h 808576"/>
                <a:gd name="connsiteX3" fmla="*/ 2844800 w 2844800"/>
                <a:gd name="connsiteY3" fmla="*/ 798353 h 808576"/>
                <a:gd name="connsiteX0" fmla="*/ 0 w 2844800"/>
                <a:gd name="connsiteY0" fmla="*/ 754810 h 823618"/>
                <a:gd name="connsiteX1" fmla="*/ 957942 w 2844800"/>
                <a:gd name="connsiteY1" fmla="*/ 67 h 823618"/>
                <a:gd name="connsiteX2" fmla="*/ 1669143 w 2844800"/>
                <a:gd name="connsiteY2" fmla="*/ 711267 h 823618"/>
                <a:gd name="connsiteX3" fmla="*/ 2844800 w 2844800"/>
                <a:gd name="connsiteY3" fmla="*/ 812867 h 823618"/>
                <a:gd name="connsiteX0" fmla="*/ 0 w 2293258"/>
                <a:gd name="connsiteY0" fmla="*/ 754810 h 823618"/>
                <a:gd name="connsiteX1" fmla="*/ 957942 w 2293258"/>
                <a:gd name="connsiteY1" fmla="*/ 67 h 823618"/>
                <a:gd name="connsiteX2" fmla="*/ 1669143 w 2293258"/>
                <a:gd name="connsiteY2" fmla="*/ 711267 h 823618"/>
                <a:gd name="connsiteX3" fmla="*/ 2293258 w 2293258"/>
                <a:gd name="connsiteY3" fmla="*/ 812867 h 823618"/>
                <a:gd name="connsiteX0" fmla="*/ 0 w 2293258"/>
                <a:gd name="connsiteY0" fmla="*/ 754810 h 812867"/>
                <a:gd name="connsiteX1" fmla="*/ 957942 w 2293258"/>
                <a:gd name="connsiteY1" fmla="*/ 67 h 812867"/>
                <a:gd name="connsiteX2" fmla="*/ 1669143 w 2293258"/>
                <a:gd name="connsiteY2" fmla="*/ 711267 h 812867"/>
                <a:gd name="connsiteX3" fmla="*/ 2293258 w 2293258"/>
                <a:gd name="connsiteY3" fmla="*/ 812867 h 812867"/>
                <a:gd name="connsiteX0" fmla="*/ 0 w 2293258"/>
                <a:gd name="connsiteY0" fmla="*/ 756273 h 814330"/>
                <a:gd name="connsiteX1" fmla="*/ 957942 w 2293258"/>
                <a:gd name="connsiteY1" fmla="*/ 1530 h 814330"/>
                <a:gd name="connsiteX2" fmla="*/ 1625600 w 2293258"/>
                <a:gd name="connsiteY2" fmla="*/ 567587 h 814330"/>
                <a:gd name="connsiteX3" fmla="*/ 2293258 w 2293258"/>
                <a:gd name="connsiteY3" fmla="*/ 814330 h 814330"/>
                <a:gd name="connsiteX0" fmla="*/ 0 w 2293258"/>
                <a:gd name="connsiteY0" fmla="*/ 754917 h 812974"/>
                <a:gd name="connsiteX1" fmla="*/ 957942 w 2293258"/>
                <a:gd name="connsiteY1" fmla="*/ 174 h 812974"/>
                <a:gd name="connsiteX2" fmla="*/ 2293258 w 2293258"/>
                <a:gd name="connsiteY2" fmla="*/ 812974 h 812974"/>
                <a:gd name="connsiteX0" fmla="*/ 0 w 2293258"/>
                <a:gd name="connsiteY0" fmla="*/ 754917 h 812974"/>
                <a:gd name="connsiteX1" fmla="*/ 957942 w 2293258"/>
                <a:gd name="connsiteY1" fmla="*/ 174 h 812974"/>
                <a:gd name="connsiteX2" fmla="*/ 2293258 w 2293258"/>
                <a:gd name="connsiteY2" fmla="*/ 812974 h 812974"/>
                <a:gd name="connsiteX0" fmla="*/ 0 w 2293258"/>
                <a:gd name="connsiteY0" fmla="*/ 755043 h 813100"/>
                <a:gd name="connsiteX1" fmla="*/ 957942 w 2293258"/>
                <a:gd name="connsiteY1" fmla="*/ 300 h 813100"/>
                <a:gd name="connsiteX2" fmla="*/ 2293258 w 2293258"/>
                <a:gd name="connsiteY2" fmla="*/ 813100 h 81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93258" h="813100">
                  <a:moveTo>
                    <a:pt x="0" y="755043"/>
                  </a:moveTo>
                  <a:cubicBezTo>
                    <a:pt x="441476" y="214386"/>
                    <a:pt x="575733" y="-9376"/>
                    <a:pt x="957942" y="300"/>
                  </a:cubicBezTo>
                  <a:cubicBezTo>
                    <a:pt x="1340151" y="9976"/>
                    <a:pt x="1623181" y="571195"/>
                    <a:pt x="2293258" y="813100"/>
                  </a:cubicBezTo>
                </a:path>
              </a:pathLst>
            </a:cu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 flipH="1">
              <a:off x="3644077" y="2204668"/>
              <a:ext cx="2728686" cy="871354"/>
            </a:xfrm>
            <a:custGeom>
              <a:avLst/>
              <a:gdLst>
                <a:gd name="connsiteX0" fmla="*/ 0 w 2844800"/>
                <a:gd name="connsiteY0" fmla="*/ 740296 h 808576"/>
                <a:gd name="connsiteX1" fmla="*/ 667657 w 2844800"/>
                <a:gd name="connsiteY1" fmla="*/ 68 h 808576"/>
                <a:gd name="connsiteX2" fmla="*/ 1669143 w 2844800"/>
                <a:gd name="connsiteY2" fmla="*/ 696753 h 808576"/>
                <a:gd name="connsiteX3" fmla="*/ 2844800 w 2844800"/>
                <a:gd name="connsiteY3" fmla="*/ 798353 h 808576"/>
                <a:gd name="connsiteX0" fmla="*/ 0 w 2844800"/>
                <a:gd name="connsiteY0" fmla="*/ 754810 h 823618"/>
                <a:gd name="connsiteX1" fmla="*/ 957942 w 2844800"/>
                <a:gd name="connsiteY1" fmla="*/ 67 h 823618"/>
                <a:gd name="connsiteX2" fmla="*/ 1669143 w 2844800"/>
                <a:gd name="connsiteY2" fmla="*/ 711267 h 823618"/>
                <a:gd name="connsiteX3" fmla="*/ 2844800 w 2844800"/>
                <a:gd name="connsiteY3" fmla="*/ 812867 h 823618"/>
                <a:gd name="connsiteX0" fmla="*/ 0 w 2293258"/>
                <a:gd name="connsiteY0" fmla="*/ 754810 h 823618"/>
                <a:gd name="connsiteX1" fmla="*/ 957942 w 2293258"/>
                <a:gd name="connsiteY1" fmla="*/ 67 h 823618"/>
                <a:gd name="connsiteX2" fmla="*/ 1669143 w 2293258"/>
                <a:gd name="connsiteY2" fmla="*/ 711267 h 823618"/>
                <a:gd name="connsiteX3" fmla="*/ 2293258 w 2293258"/>
                <a:gd name="connsiteY3" fmla="*/ 812867 h 823618"/>
                <a:gd name="connsiteX0" fmla="*/ 0 w 2293258"/>
                <a:gd name="connsiteY0" fmla="*/ 754810 h 812867"/>
                <a:gd name="connsiteX1" fmla="*/ 957942 w 2293258"/>
                <a:gd name="connsiteY1" fmla="*/ 67 h 812867"/>
                <a:gd name="connsiteX2" fmla="*/ 1669143 w 2293258"/>
                <a:gd name="connsiteY2" fmla="*/ 711267 h 812867"/>
                <a:gd name="connsiteX3" fmla="*/ 2293258 w 2293258"/>
                <a:gd name="connsiteY3" fmla="*/ 812867 h 812867"/>
                <a:gd name="connsiteX0" fmla="*/ 0 w 2293258"/>
                <a:gd name="connsiteY0" fmla="*/ 756273 h 814330"/>
                <a:gd name="connsiteX1" fmla="*/ 957942 w 2293258"/>
                <a:gd name="connsiteY1" fmla="*/ 1530 h 814330"/>
                <a:gd name="connsiteX2" fmla="*/ 1625600 w 2293258"/>
                <a:gd name="connsiteY2" fmla="*/ 567587 h 814330"/>
                <a:gd name="connsiteX3" fmla="*/ 2293258 w 2293258"/>
                <a:gd name="connsiteY3" fmla="*/ 814330 h 814330"/>
                <a:gd name="connsiteX0" fmla="*/ 0 w 2293258"/>
                <a:gd name="connsiteY0" fmla="*/ 754917 h 812974"/>
                <a:gd name="connsiteX1" fmla="*/ 957942 w 2293258"/>
                <a:gd name="connsiteY1" fmla="*/ 174 h 812974"/>
                <a:gd name="connsiteX2" fmla="*/ 2293258 w 2293258"/>
                <a:gd name="connsiteY2" fmla="*/ 812974 h 812974"/>
                <a:gd name="connsiteX0" fmla="*/ 0 w 2293258"/>
                <a:gd name="connsiteY0" fmla="*/ 754917 h 812974"/>
                <a:gd name="connsiteX1" fmla="*/ 957942 w 2293258"/>
                <a:gd name="connsiteY1" fmla="*/ 174 h 812974"/>
                <a:gd name="connsiteX2" fmla="*/ 2293258 w 2293258"/>
                <a:gd name="connsiteY2" fmla="*/ 812974 h 812974"/>
                <a:gd name="connsiteX0" fmla="*/ 0 w 2293258"/>
                <a:gd name="connsiteY0" fmla="*/ 755043 h 813100"/>
                <a:gd name="connsiteX1" fmla="*/ 957942 w 2293258"/>
                <a:gd name="connsiteY1" fmla="*/ 300 h 813100"/>
                <a:gd name="connsiteX2" fmla="*/ 2293258 w 2293258"/>
                <a:gd name="connsiteY2" fmla="*/ 813100 h 813100"/>
                <a:gd name="connsiteX0" fmla="*/ 0 w 2293258"/>
                <a:gd name="connsiteY0" fmla="*/ 754917 h 812974"/>
                <a:gd name="connsiteX1" fmla="*/ 957942 w 2293258"/>
                <a:gd name="connsiteY1" fmla="*/ 174 h 812974"/>
                <a:gd name="connsiteX2" fmla="*/ 2293258 w 2293258"/>
                <a:gd name="connsiteY2" fmla="*/ 812974 h 812974"/>
                <a:gd name="connsiteX0" fmla="*/ 0 w 2365829"/>
                <a:gd name="connsiteY0" fmla="*/ 769352 h 812895"/>
                <a:gd name="connsiteX1" fmla="*/ 1030513 w 2365829"/>
                <a:gd name="connsiteY1" fmla="*/ 95 h 812895"/>
                <a:gd name="connsiteX2" fmla="*/ 2365829 w 2365829"/>
                <a:gd name="connsiteY2" fmla="*/ 812895 h 812895"/>
                <a:gd name="connsiteX0" fmla="*/ 0 w 2728686"/>
                <a:gd name="connsiteY0" fmla="*/ 769753 h 871354"/>
                <a:gd name="connsiteX1" fmla="*/ 1030513 w 2728686"/>
                <a:gd name="connsiteY1" fmla="*/ 496 h 871354"/>
                <a:gd name="connsiteX2" fmla="*/ 2728686 w 2728686"/>
                <a:gd name="connsiteY2" fmla="*/ 871354 h 871354"/>
                <a:gd name="connsiteX0" fmla="*/ 0 w 2728686"/>
                <a:gd name="connsiteY0" fmla="*/ 769753 h 871354"/>
                <a:gd name="connsiteX1" fmla="*/ 1030513 w 2728686"/>
                <a:gd name="connsiteY1" fmla="*/ 496 h 871354"/>
                <a:gd name="connsiteX2" fmla="*/ 2728686 w 2728686"/>
                <a:gd name="connsiteY2" fmla="*/ 871354 h 87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28686" h="871354">
                  <a:moveTo>
                    <a:pt x="0" y="769753"/>
                  </a:moveTo>
                  <a:cubicBezTo>
                    <a:pt x="470505" y="403268"/>
                    <a:pt x="575732" y="-16437"/>
                    <a:pt x="1030513" y="496"/>
                  </a:cubicBezTo>
                  <a:cubicBezTo>
                    <a:pt x="1485294" y="17429"/>
                    <a:pt x="1855409" y="600420"/>
                    <a:pt x="2728686" y="871354"/>
                  </a:cubicBezTo>
                </a:path>
              </a:pathLst>
            </a:custGeom>
            <a:noFill/>
            <a:ln w="28575" cap="flat" cmpd="sng" algn="ctr">
              <a:solidFill>
                <a:srgbClr val="2400FA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8511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 track: Displays and Printing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display technologies will generate different combinations of “pure” colors, and will look different. </a:t>
            </a:r>
          </a:p>
          <a:p>
            <a:pPr marL="373063" lvl="1" indent="0">
              <a:buNone/>
            </a:pPr>
            <a:r>
              <a:rPr lang="en-US" sz="2800" b="1" dirty="0">
                <a:solidFill>
                  <a:srgbClr val="000000"/>
                </a:solidFill>
              </a:rPr>
              <a:t>⇒</a:t>
            </a:r>
            <a:r>
              <a:rPr lang="en-US" dirty="0"/>
              <a:t> reproducing true colors on digital displays is very hard.</a:t>
            </a:r>
          </a:p>
          <a:p>
            <a:pPr marL="373063" lvl="1" indent="0">
              <a:buNone/>
            </a:pPr>
            <a:r>
              <a:rPr lang="en-US" sz="2800" b="1" dirty="0"/>
              <a:t>⇒</a:t>
            </a:r>
            <a:r>
              <a:rPr lang="en-US" dirty="0"/>
              <a:t> calibrating displays is challenging</a:t>
            </a:r>
          </a:p>
          <a:p>
            <a:endParaRPr lang="en-US" dirty="0"/>
          </a:p>
          <a:p>
            <a:r>
              <a:rPr lang="en-US" dirty="0"/>
              <a:t>Printing uses subtractive colors:</a:t>
            </a:r>
          </a:p>
          <a:p>
            <a:pPr lvl="1"/>
            <a:r>
              <a:rPr lang="en-US" dirty="0"/>
              <a:t>adding colors makes it darker</a:t>
            </a:r>
          </a:p>
          <a:p>
            <a:pPr lvl="1"/>
            <a:r>
              <a:rPr lang="en-US" dirty="0"/>
              <a:t>colors behave differently, and are very well specified</a:t>
            </a:r>
          </a:p>
          <a:p>
            <a:pPr lvl="1"/>
            <a:r>
              <a:rPr lang="en-US" dirty="0"/>
              <a:t>may not match what’s on the screen.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If building software, hardware, or websites where color matters, you need to learn more about it!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90578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Colors: Which three numbers?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RGB:	</a:t>
            </a:r>
          </a:p>
          <a:p>
            <a:pPr lvl="1"/>
            <a:r>
              <a:rPr lang="en-NZ" dirty="0"/>
              <a:t>red green blue  -  additive model</a:t>
            </a:r>
          </a:p>
          <a:p>
            <a:pPr lvl="1"/>
            <a:r>
              <a:rPr lang="en-NZ" dirty="0"/>
              <a:t>0,0,0  =  black,    1.0, 1.0, 1.0 = white</a:t>
            </a:r>
          </a:p>
          <a:p>
            <a:pPr lvl="1"/>
            <a:r>
              <a:rPr lang="en-NZ" dirty="0"/>
              <a:t>typically  24 bits per pixel, 8 bits per component</a:t>
            </a:r>
          </a:p>
          <a:p>
            <a:pPr lvl="1"/>
            <a:r>
              <a:rPr lang="en-NZ" dirty="0"/>
              <a:t>simple, but poor correspondence to how we describe color</a:t>
            </a:r>
          </a:p>
          <a:p>
            <a:pPr lvl="1"/>
            <a:r>
              <a:rPr lang="en-NZ" dirty="0"/>
              <a:t>mechanical specification related to how devices </a:t>
            </a:r>
            <a:r>
              <a:rPr lang="en-NZ" i="1" dirty="0"/>
              <a:t>generate</a:t>
            </a:r>
            <a:r>
              <a:rPr lang="en-NZ" dirty="0"/>
              <a:t> it color</a:t>
            </a:r>
          </a:p>
          <a:p>
            <a:pPr marL="446088" lvl="1" indent="0">
              <a:buNone/>
            </a:pPr>
            <a:endParaRPr lang="en-NZ" dirty="0"/>
          </a:p>
          <a:p>
            <a:pPr>
              <a:spcBef>
                <a:spcPts val="1200"/>
              </a:spcBef>
            </a:pPr>
            <a:r>
              <a:rPr lang="en-NZ" dirty="0"/>
              <a:t>HSV,  HSL</a:t>
            </a:r>
          </a:p>
          <a:p>
            <a:pPr lvl="1"/>
            <a:r>
              <a:rPr lang="en-NZ" dirty="0"/>
              <a:t>hue, saturation, value/lightness</a:t>
            </a:r>
          </a:p>
          <a:p>
            <a:pPr lvl="1"/>
            <a:r>
              <a:rPr lang="en-NZ" dirty="0"/>
              <a:t>a way to define color based on </a:t>
            </a:r>
          </a:p>
          <a:p>
            <a:pPr marL="446088" lvl="1" indent="0">
              <a:buNone/>
            </a:pPr>
            <a:r>
              <a:rPr lang="en-NZ" dirty="0"/>
              <a:t>        how we </a:t>
            </a:r>
            <a:r>
              <a:rPr lang="en-NZ" i="1" dirty="0"/>
              <a:t>describe color</a:t>
            </a:r>
            <a:endParaRPr lang="en-NZ" dirty="0"/>
          </a:p>
          <a:p>
            <a:pPr lvl="1"/>
            <a:r>
              <a:rPr lang="en-NZ" dirty="0"/>
              <a:t>can translate to/from RGB</a:t>
            </a:r>
          </a:p>
          <a:p>
            <a:pPr lvl="1"/>
            <a:r>
              <a:rPr lang="en-NZ" dirty="0"/>
              <a:t>Try ColorPickerSample.java </a:t>
            </a:r>
          </a:p>
          <a:p>
            <a:pPr marL="446088" lvl="1" indent="0">
              <a:buNone/>
            </a:pPr>
            <a:r>
              <a:rPr lang="en-NZ" dirty="0"/>
              <a:t>On comp112 www.</a:t>
            </a:r>
          </a:p>
        </p:txBody>
      </p:sp>
      <p:pic>
        <p:nvPicPr>
          <p:cNvPr id="5" name="Picture 4" descr="179px-RGBCube_b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8989" y="620688"/>
            <a:ext cx="2515011" cy="2304256"/>
          </a:xfrm>
          <a:prstGeom prst="rect">
            <a:avLst/>
          </a:prstGeom>
        </p:spPr>
      </p:pic>
      <p:pic>
        <p:nvPicPr>
          <p:cNvPr id="6" name="Picture 5" descr="600px-Hsl-hsv_models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50174" y="4077072"/>
            <a:ext cx="4493826" cy="2276872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 bwMode="auto">
          <a:xfrm>
            <a:off x="6228184" y="3356992"/>
            <a:ext cx="2515011" cy="504056"/>
          </a:xfrm>
          <a:prstGeom prst="wedgeRoundRectCallout">
            <a:avLst>
              <a:gd name="adj1" fmla="val -69310"/>
              <a:gd name="adj2" fmla="val 121445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NZ" sz="2000" dirty="0"/>
              <a:t>Run </a:t>
            </a:r>
            <a:r>
              <a:rPr lang="en-NZ" sz="2000" dirty="0" err="1"/>
              <a:t>ColourPicker</a:t>
            </a:r>
            <a:endParaRPr lang="en-NZ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61">
  <a:themeElements>
    <a:clrScheme name="1_102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102">
      <a:majorFont>
        <a:latin typeface="Arial Unicode MS"/>
        <a:ea typeface="Arial Unicode MS"/>
        <a:cs typeface="Arial Unicode MS"/>
      </a:majorFont>
      <a:minorFont>
        <a:latin typeface="Arial Unicode MS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CC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1_10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0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261</Template>
  <TotalTime>13487</TotalTime>
  <Words>1222</Words>
  <Application>Microsoft Macintosh PowerPoint</Application>
  <PresentationFormat>On-screen Show (4:3)</PresentationFormat>
  <Paragraphs>307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 Unicode MS</vt:lpstr>
      <vt:lpstr>Arial</vt:lpstr>
      <vt:lpstr>Arial Black</vt:lpstr>
      <vt:lpstr>Symbol</vt:lpstr>
      <vt:lpstr>Times New Roman</vt:lpstr>
      <vt:lpstr>261</vt:lpstr>
      <vt:lpstr>Images and 2D Graphics (1)  COMP 112  2018</vt:lpstr>
      <vt:lpstr>Overview</vt:lpstr>
      <vt:lpstr>Immutable Objects</vt:lpstr>
      <vt:lpstr>Images</vt:lpstr>
      <vt:lpstr>Pixels and Colours</vt:lpstr>
      <vt:lpstr>Color</vt:lpstr>
      <vt:lpstr>Why only three color components?</vt:lpstr>
      <vt:lpstr>Side track: Displays and Printing</vt:lpstr>
      <vt:lpstr>Colors: Which three numbers?</vt:lpstr>
      <vt:lpstr>Transparency (“alpha”) for overlay</vt:lpstr>
      <vt:lpstr>Color in Java</vt:lpstr>
      <vt:lpstr>Java Application </vt:lpstr>
      <vt:lpstr>Images: file formats</vt:lpstr>
      <vt:lpstr>Images: internal data structures</vt:lpstr>
      <vt:lpstr>Use libraries when programming!</vt:lpstr>
      <vt:lpstr>Save Color [ ] [ ] to image file</vt:lpstr>
      <vt:lpstr>Pot Holes to fall into:</vt:lpstr>
      <vt:lpstr>Pothole </vt:lpstr>
      <vt:lpstr>Pothole </vt:lpstr>
      <vt:lpstr>Pothole </vt:lpstr>
      <vt:lpstr>Immutable  &amp; repeated images</vt:lpstr>
      <vt:lpstr>Immutable  &amp; indexed color</vt:lpstr>
      <vt:lpstr>Quick Overview  </vt:lpstr>
    </vt:vector>
  </TitlesOfParts>
  <Company>Victoria University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Algorithms and Data Structures COMP 261  # 1</dc:title>
  <dc:creator>pondy</dc:creator>
  <cp:lastModifiedBy>david streader</cp:lastModifiedBy>
  <cp:revision>203</cp:revision>
  <cp:lastPrinted>2014-04-07T02:02:01Z</cp:lastPrinted>
  <dcterms:created xsi:type="dcterms:W3CDTF">2010-07-11T23:26:10Z</dcterms:created>
  <dcterms:modified xsi:type="dcterms:W3CDTF">2018-05-21T20:10:12Z</dcterms:modified>
</cp:coreProperties>
</file>