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316" r:id="rId4"/>
    <p:sldId id="318" r:id="rId5"/>
    <p:sldId id="313" r:id="rId6"/>
    <p:sldId id="296" r:id="rId7"/>
    <p:sldId id="314" r:id="rId8"/>
    <p:sldId id="312" r:id="rId9"/>
    <p:sldId id="319" r:id="rId10"/>
    <p:sldId id="300" r:id="rId11"/>
    <p:sldId id="297" r:id="rId12"/>
    <p:sldId id="298" r:id="rId13"/>
    <p:sldId id="299" r:id="rId14"/>
    <p:sldId id="320" r:id="rId15"/>
    <p:sldId id="317" r:id="rId16"/>
    <p:sldId id="307" r:id="rId17"/>
    <p:sldId id="308" r:id="rId18"/>
    <p:sldId id="310" r:id="rId19"/>
    <p:sldId id="309" r:id="rId20"/>
  </p:sldIdLst>
  <p:sldSz cx="9144000" cy="6858000" type="screen4x3"/>
  <p:notesSz cx="10234613" cy="70993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9E239776-7B67-4C0A-B04B-A7C148F77CA8}">
          <p14:sldIdLst>
            <p14:sldId id="256"/>
            <p14:sldId id="275"/>
            <p14:sldId id="316"/>
            <p14:sldId id="318"/>
            <p14:sldId id="313"/>
            <p14:sldId id="296"/>
            <p14:sldId id="314"/>
            <p14:sldId id="312"/>
            <p14:sldId id="319"/>
            <p14:sldId id="300"/>
            <p14:sldId id="297"/>
            <p14:sldId id="298"/>
            <p14:sldId id="299"/>
            <p14:sldId id="320"/>
            <p14:sldId id="317"/>
            <p14:sldId id="307"/>
            <p14:sldId id="308"/>
            <p14:sldId id="310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60000"/>
    <a:srgbClr val="9F5329"/>
    <a:srgbClr val="E11FD3"/>
    <a:srgbClr val="33CC33"/>
    <a:srgbClr val="E5FFFF"/>
    <a:srgbClr val="CCFFFF"/>
    <a:srgbClr val="2400FA"/>
    <a:srgbClr val="744500"/>
    <a:srgbClr val="66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146" autoAdjust="0"/>
    <p:restoredTop sz="89498" autoAdjust="0"/>
  </p:normalViewPr>
  <p:slideViewPr>
    <p:cSldViewPr>
      <p:cViewPr varScale="1">
        <p:scale>
          <a:sx n="131" d="100"/>
          <a:sy n="131" d="100"/>
        </p:scale>
        <p:origin x="26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598" y="1"/>
            <a:ext cx="4393781" cy="32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t" anchorCtr="0" compatLnSpc="1">
            <a:prstTxWarp prst="textNoShape">
              <a:avLst/>
            </a:prstTxWarp>
          </a:bodyPr>
          <a:lstStyle>
            <a:lvl1pPr defTabSz="952736">
              <a:defRPr sz="1000" i="1" baseline="30000"/>
            </a:lvl1pPr>
          </a:lstStyle>
          <a:p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1234" y="1"/>
            <a:ext cx="4393781" cy="32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t" anchorCtr="0" compatLnSpc="1">
            <a:prstTxWarp prst="textNoShape">
              <a:avLst/>
            </a:prstTxWarp>
          </a:bodyPr>
          <a:lstStyle>
            <a:lvl1pPr algn="r" defTabSz="952736">
              <a:defRPr sz="1000" i="1" baseline="30000"/>
            </a:lvl1pPr>
          </a:lstStyle>
          <a:p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9598" y="6717085"/>
            <a:ext cx="4393781" cy="38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b" anchorCtr="0" compatLnSpc="1">
            <a:prstTxWarp prst="textNoShape">
              <a:avLst/>
            </a:prstTxWarp>
          </a:bodyPr>
          <a:lstStyle>
            <a:lvl1pPr defTabSz="952736">
              <a:defRPr sz="1000" i="1" baseline="30000"/>
            </a:lvl1pPr>
          </a:lstStyle>
          <a:p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1234" y="6717085"/>
            <a:ext cx="4393781" cy="38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b" anchorCtr="0" compatLnSpc="1">
            <a:prstTxWarp prst="textNoShape">
              <a:avLst/>
            </a:prstTxWarp>
          </a:bodyPr>
          <a:lstStyle>
            <a:lvl1pPr algn="r" defTabSz="952736">
              <a:defRPr sz="1000" i="1" baseline="30000"/>
            </a:lvl1pPr>
          </a:lstStyle>
          <a:p>
            <a:fld id="{4E15C23F-C1C7-4EA4-8CB7-7B377D69E45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640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433245" cy="35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t" anchorCtr="0" compatLnSpc="1">
            <a:prstTxWarp prst="textNoShape">
              <a:avLst/>
            </a:prstTxWarp>
          </a:bodyPr>
          <a:lstStyle>
            <a:lvl1pPr>
              <a:defRPr sz="1000" i="1" baseline="30000"/>
            </a:lvl1pPr>
          </a:lstStyle>
          <a:p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1373" y="0"/>
            <a:ext cx="4433245" cy="35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baseline="30000"/>
            </a:lvl1pPr>
          </a:lstStyle>
          <a:p>
            <a:endParaRPr lang="en-N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5975" y="542925"/>
            <a:ext cx="3532188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1547" y="3375161"/>
            <a:ext cx="7511522" cy="319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2" tIns="47969" rIns="95932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745334"/>
            <a:ext cx="4433245" cy="35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b" anchorCtr="0" compatLnSpc="1">
            <a:prstTxWarp prst="textNoShape">
              <a:avLst/>
            </a:prstTxWarp>
          </a:bodyPr>
          <a:lstStyle>
            <a:lvl1pPr>
              <a:defRPr sz="1000" i="1" baseline="30000"/>
            </a:lvl1pPr>
          </a:lstStyle>
          <a:p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1373" y="6745334"/>
            <a:ext cx="4433245" cy="35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8" tIns="0" rIns="19848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baseline="30000"/>
            </a:lvl1pPr>
          </a:lstStyle>
          <a:p>
            <a:fld id="{523DD735-E035-47E5-BAC5-6A6B641C0E1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51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179388" y="476250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School of Engineering and Computer Science</a:t>
            </a:r>
          </a:p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Victoria University of Wellington</a:t>
            </a:r>
          </a:p>
        </p:txBody>
      </p:sp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79388" y="6092825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75142" name="Text Box 6"/>
          <p:cNvSpPr txBox="1">
            <a:spLocks noChangeArrowheads="1"/>
          </p:cNvSpPr>
          <p:nvPr/>
        </p:nvSpPr>
        <p:spPr bwMode="auto">
          <a:xfrm>
            <a:off x="2322021" y="6381750"/>
            <a:ext cx="3804650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rIns="0">
            <a:spAutoFit/>
          </a:bodyPr>
          <a:lstStyle/>
          <a:p>
            <a:pPr algn="ctr"/>
            <a:r>
              <a:rPr lang="en-NZ" dirty="0">
                <a:solidFill>
                  <a:srgbClr val="3333CC"/>
                </a:solidFill>
              </a:rPr>
              <a:t>Copyright: Peter Andreae david streader, VUW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981075"/>
            <a:ext cx="4387850" cy="5876925"/>
          </a:xfrm>
        </p:spPr>
        <p:txBody>
          <a:bodyPr/>
          <a:lstStyle>
            <a:lvl2pPr marL="355600" indent="-193675">
              <a:defRPr/>
            </a:lvl2pPr>
            <a:lvl3pPr marL="539750" indent="-228600">
              <a:defRPr/>
            </a:lvl3pPr>
            <a:lvl4pPr marL="714375" indent="-228600" defTabSz="715963">
              <a:defRPr/>
            </a:lvl4pPr>
            <a:lvl5pPr marL="900113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6638" y="980728"/>
            <a:ext cx="4387850" cy="5876925"/>
          </a:xfrm>
        </p:spPr>
        <p:txBody>
          <a:bodyPr/>
          <a:lstStyle>
            <a:lvl2pPr marL="355600" indent="-193675">
              <a:defRPr/>
            </a:lvl2pPr>
            <a:lvl3pPr marL="539750" indent="-228600">
              <a:defRPr/>
            </a:lvl3pPr>
            <a:lvl4pPr marL="714375" indent="-228600" defTabSz="715963">
              <a:defRPr/>
            </a:lvl4pPr>
            <a:lvl5pPr marL="900113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150" y="981075"/>
            <a:ext cx="87757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74118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7" name="TextBox 6"/>
          <p:cNvSpPr txBox="1"/>
          <p:nvPr userDrawn="1"/>
        </p:nvSpPr>
        <p:spPr>
          <a:xfrm>
            <a:off x="7380312" y="0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COMP112 23: </a:t>
            </a:r>
            <a:fld id="{0901D615-1501-43FF-8F77-25DCED944DC3}" type="slidenum">
              <a:rPr lang="en-US" sz="1600" smtClean="0">
                <a:solidFill>
                  <a:schemeClr val="accent6"/>
                </a:solidFill>
              </a:rPr>
              <a:pPr/>
              <a:t>‹#›</a:t>
            </a:fld>
            <a:endParaRPr lang="en-NZ" sz="1600" dirty="0">
              <a:solidFill>
                <a:schemeClr val="accent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3600" dirty="0"/>
              <a:t>Networking and Concurrency</a:t>
            </a:r>
            <a:br>
              <a:rPr lang="en-NZ" sz="3600" dirty="0"/>
            </a:br>
            <a:r>
              <a:rPr lang="en-NZ" sz="2000" dirty="0"/>
              <a:t>COMP 112  2018 </a:t>
            </a:r>
            <a:r>
              <a:rPr lang="en-NZ" sz="4800" dirty="0"/>
              <a:t> </a:t>
            </a:r>
            <a:r>
              <a:rPr lang="en-NZ" sz="2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Server:  Listening for clients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class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EchoServer</a:t>
            </a:r>
            <a:r>
              <a:rPr lang="en-NZ" sz="2000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sz="2000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static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final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int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PORT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6667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  </a:t>
            </a:r>
            <a:r>
              <a:rPr lang="en-AU" dirty="0">
                <a:solidFill>
                  <a:srgbClr val="0000FF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//  The port the server will listen on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1800"/>
              </a:spcBef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static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main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[]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args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AU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try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ServerSocket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serverSocket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ServerSocket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PORT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</a:p>
          <a:p>
            <a:pPr marL="1189038" lvl="3" indent="0">
              <a:buNone/>
            </a:pP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"Waiting for clients to connect..."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AU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while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true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597025" lvl="4" indent="0">
              <a:buNone/>
            </a:pP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serverSocket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accept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597025" lvl="4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"Found client"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597025" lvl="4" indent="0">
              <a:buNone/>
            </a:pPr>
            <a:r>
              <a:rPr lang="en-NZ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597025" lvl="4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Thread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).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start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catch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IOException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){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"Failed to connect" + e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);}</a:t>
            </a:r>
            <a:endParaRPr lang="en-AU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NZ" sz="2000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sz="2000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179512" y="4581128"/>
            <a:ext cx="1296268" cy="360040"/>
          </a:xfrm>
          <a:prstGeom prst="wedgeRoundRectCallout">
            <a:avLst>
              <a:gd name="adj1" fmla="val 122165"/>
              <a:gd name="adj2" fmla="val 4558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new thread</a:t>
            </a:r>
            <a:endParaRPr lang="en-NZ" sz="2000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732240" y="3501008"/>
            <a:ext cx="2304256" cy="648072"/>
          </a:xfrm>
          <a:prstGeom prst="wedgeRoundRectCallout">
            <a:avLst>
              <a:gd name="adj1" fmla="val -70847"/>
              <a:gd name="adj2" fmla="val 1980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wait for a client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Builds new socket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84168" y="764704"/>
            <a:ext cx="2448272" cy="648072"/>
          </a:xfrm>
          <a:prstGeom prst="wedgeRoundRectCallout">
            <a:avLst>
              <a:gd name="adj1" fmla="val -160328"/>
              <a:gd name="adj2" fmla="val 13248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Executed when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calling </a:t>
            </a:r>
            <a:r>
              <a:rPr lang="en-US" sz="2000" dirty="0" err="1"/>
              <a:t>EchoServer</a:t>
            </a:r>
            <a:endParaRPr lang="en-NZ" sz="20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588224" y="5013176"/>
            <a:ext cx="1872208" cy="648072"/>
          </a:xfrm>
          <a:prstGeom prst="wedgeRoundRectCallout">
            <a:avLst>
              <a:gd name="adj1" fmla="val -79849"/>
              <a:gd name="adj2" fmla="val -9231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Executes constructor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508104" y="5949280"/>
            <a:ext cx="1872208" cy="648072"/>
          </a:xfrm>
          <a:prstGeom prst="wedgeRoundRectCallout">
            <a:avLst>
              <a:gd name="adj1" fmla="val -79171"/>
              <a:gd name="adj2" fmla="val -16874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Executes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the run method</a:t>
            </a:r>
          </a:p>
        </p:txBody>
      </p:sp>
      <p:pic>
        <p:nvPicPr>
          <p:cNvPr id="9" name="Picture 8" descr="Fis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24944"/>
            <a:ext cx="1224136" cy="546186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 bwMode="auto">
          <a:xfrm>
            <a:off x="6732240" y="1844824"/>
            <a:ext cx="2016224" cy="576064"/>
          </a:xfrm>
          <a:prstGeom prst="wedgeRoundRectCallout">
            <a:avLst>
              <a:gd name="adj1" fmla="val -15127"/>
              <a:gd name="adj2" fmla="val 9997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One port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32240" y="1844824"/>
            <a:ext cx="2016224" cy="576064"/>
          </a:xfrm>
          <a:prstGeom prst="wedgeRoundRectCallout">
            <a:avLst>
              <a:gd name="adj1" fmla="val -15127"/>
              <a:gd name="adj2" fmla="val 9997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One port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Many sockets</a:t>
            </a:r>
          </a:p>
        </p:txBody>
      </p:sp>
    </p:spTree>
    <p:extLst>
      <p:ext uri="{BB962C8B-B14F-4D97-AF65-F5344CB8AC3E}">
        <p14:creationId xmlns:p14="http://schemas.microsoft.com/office/powerpoint/2010/main" val="194074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Service: per client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025" indent="0">
              <a:buNone/>
            </a:pP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class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implements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Runnable </a:t>
            </a:r>
            <a:r>
              <a:rPr lang="en-NZ" sz="2000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sz="2000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Scanner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clientIn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PrintStream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clientOut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EchoService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854075" lvl="2" indent="0">
              <a:buNone/>
            </a:pPr>
            <a:r>
              <a:rPr lang="en-NZ" b="1" dirty="0" err="1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this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854075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try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262063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clientIn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Scanner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getInputStream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262063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clientOut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getOutputStream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854075" lvl="2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</a:p>
          <a:p>
            <a:pPr marL="854075" lvl="2" indent="0"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catch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IOException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AU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“Connection failed."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);}</a:t>
            </a:r>
            <a:endParaRPr lang="en-AU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446088" lvl="1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012160" y="1772816"/>
            <a:ext cx="2232248" cy="1008112"/>
          </a:xfrm>
          <a:prstGeom prst="wedgeRoundRectCallout">
            <a:avLst>
              <a:gd name="adj1" fmla="val -99755"/>
              <a:gd name="adj2" fmla="val 17118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Constructor only sets up streams for socket</a:t>
            </a:r>
          </a:p>
        </p:txBody>
      </p:sp>
    </p:spTree>
    <p:extLst>
      <p:ext uri="{BB962C8B-B14F-4D97-AF65-F5344CB8AC3E}">
        <p14:creationId xmlns:p14="http://schemas.microsoft.com/office/powerpoint/2010/main" val="228441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Service: per client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3063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run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while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clientIn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hasNext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message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clientIn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nextLine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"Received: 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message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if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message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equals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"QUIT"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break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"ECHO: 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message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clientOut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flush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try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close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catch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IOException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"Error socket close"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System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"Client disconnected."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NZ" sz="2000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327576" y="764704"/>
            <a:ext cx="3564904" cy="864096"/>
          </a:xfrm>
          <a:prstGeom prst="wedgeRoundRectCallout">
            <a:avLst>
              <a:gd name="adj1" fmla="val -124419"/>
              <a:gd name="adj2" fmla="val 539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For each client  this is Executed in a separate thread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796136" y="3356992"/>
            <a:ext cx="2304256" cy="432048"/>
          </a:xfrm>
          <a:prstGeom prst="wedgeRoundRectCallout">
            <a:avLst>
              <a:gd name="adj1" fmla="val -155315"/>
              <a:gd name="adj2" fmla="val -4038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Note flush stream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020272" y="1988840"/>
            <a:ext cx="1656184" cy="648072"/>
          </a:xfrm>
          <a:prstGeom prst="wedgeRoundRectCallout">
            <a:avLst>
              <a:gd name="adj1" fmla="val 29010"/>
              <a:gd name="adj2" fmla="val -10799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8327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Synchronous or Asynchronous?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75700" cy="6021288"/>
          </a:xfrm>
        </p:spPr>
        <p:txBody>
          <a:bodyPr/>
          <a:lstStyle/>
          <a:p>
            <a:r>
              <a:rPr lang="en-US" dirty="0"/>
              <a:t>Two different echo clients are asynchronous</a:t>
            </a:r>
          </a:p>
          <a:p>
            <a:r>
              <a:rPr lang="en-US" dirty="0"/>
              <a:t>Each echo client: </a:t>
            </a:r>
          </a:p>
          <a:p>
            <a:pPr lvl="1"/>
            <a:r>
              <a:rPr lang="en-US" dirty="0"/>
              <a:t>While(true) </a:t>
            </a:r>
          </a:p>
          <a:p>
            <a:pPr lvl="2"/>
            <a:r>
              <a:rPr lang="en-US" dirty="0"/>
              <a:t>get message from user</a:t>
            </a:r>
          </a:p>
          <a:p>
            <a:pPr lvl="2"/>
            <a:r>
              <a:rPr lang="en-US" dirty="0"/>
              <a:t>send message to server</a:t>
            </a:r>
          </a:p>
          <a:p>
            <a:pPr lvl="2"/>
            <a:r>
              <a:rPr lang="en-US" dirty="0"/>
              <a:t>get reply from server</a:t>
            </a:r>
          </a:p>
          <a:p>
            <a:pPr lvl="2"/>
            <a:r>
              <a:rPr lang="en-US" dirty="0"/>
              <a:t>display reply</a:t>
            </a:r>
          </a:p>
          <a:p>
            <a:r>
              <a:rPr lang="en-US" dirty="0">
                <a:solidFill>
                  <a:srgbClr val="FF0000"/>
                </a:solidFill>
              </a:rPr>
              <a:t>  How do you want an IRC client to behave ?</a:t>
            </a:r>
          </a:p>
          <a:p>
            <a:r>
              <a:rPr lang="en-US" dirty="0"/>
              <a:t>IRC client:</a:t>
            </a:r>
          </a:p>
          <a:p>
            <a:pPr lvl="1"/>
            <a:r>
              <a:rPr lang="en-US" dirty="0"/>
              <a:t>messages may come from the server to be displayed to the user</a:t>
            </a:r>
          </a:p>
          <a:p>
            <a:pPr lvl="1"/>
            <a:r>
              <a:rPr lang="en-US" dirty="0"/>
              <a:t>messages may come from the user to be sent to the server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NZ" dirty="0">
                <a:sym typeface="Symbol" panose="05050102010706020507" pitchFamily="18" charset="2"/>
              </a:rPr>
              <a:t> client must be </a:t>
            </a:r>
            <a:r>
              <a:rPr lang="en-NZ" dirty="0">
                <a:solidFill>
                  <a:srgbClr val="FF5050"/>
                </a:solidFill>
                <a:sym typeface="Symbol" panose="05050102010706020507" pitchFamily="18" charset="2"/>
              </a:rPr>
              <a:t>concurrently listening </a:t>
            </a:r>
            <a:r>
              <a:rPr lang="en-NZ" dirty="0">
                <a:sym typeface="Symbol" panose="05050102010706020507" pitchFamily="18" charset="2"/>
              </a:rPr>
              <a:t>to user and server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NZ" dirty="0">
                <a:sym typeface="Symbol" panose="05050102010706020507" pitchFamily="18" charset="2"/>
              </a:rPr>
              <a:t> each client must have two threads!</a:t>
            </a:r>
            <a:endParaRPr lang="en-US" dirty="0"/>
          </a:p>
          <a:p>
            <a:pPr marL="446088" lvl="1" indent="0">
              <a:buNone/>
            </a:pPr>
            <a:endParaRPr lang="en-US" dirty="0"/>
          </a:p>
          <a:p>
            <a:pPr lvl="1"/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355976" y="1556792"/>
            <a:ext cx="4248472" cy="1080120"/>
          </a:xfrm>
          <a:prstGeom prst="wedgeRoundRectCallout">
            <a:avLst>
              <a:gd name="adj1" fmla="val -78535"/>
              <a:gd name="adj2" fmla="val -3953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Each client is Synchronous</a:t>
            </a:r>
            <a:r>
              <a:rPr lang="en-NZ" sz="2000" dirty="0"/>
              <a:t>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 one thread sending and receiving.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5050"/>
                </a:solidFill>
              </a:rPr>
              <a:t>Fixed cycle of interaction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843808" y="5805264"/>
            <a:ext cx="5832648" cy="936104"/>
          </a:xfrm>
          <a:prstGeom prst="wedgeRoundRectCallout">
            <a:avLst>
              <a:gd name="adj1" fmla="val -76829"/>
              <a:gd name="adj2" fmla="val -5446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Each client is Asynchronous</a:t>
            </a:r>
            <a:r>
              <a:rPr lang="en-NZ" sz="2000" dirty="0"/>
              <a:t>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   one thread sends user input to server</a:t>
            </a:r>
          </a:p>
          <a:p>
            <a:r>
              <a:rPr lang="en-US" sz="2000" dirty="0"/>
              <a:t>   another receives data from server and displays .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851920" y="3789040"/>
            <a:ext cx="4032448" cy="432048"/>
          </a:xfrm>
          <a:prstGeom prst="wedgeRoundRectCallout">
            <a:avLst>
              <a:gd name="adj1" fmla="val -96492"/>
              <a:gd name="adj2" fmla="val 3604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5050"/>
                </a:solidFill>
              </a:rPr>
              <a:t>NO Fixed cycle of interaction</a:t>
            </a:r>
          </a:p>
        </p:txBody>
      </p:sp>
    </p:spTree>
    <p:extLst>
      <p:ext uri="{BB962C8B-B14F-4D97-AF65-F5344CB8AC3E}">
        <p14:creationId xmlns:p14="http://schemas.microsoft.com/office/powerpoint/2010/main" val="22366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3F89-2DA5-CE40-9192-F580DE35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solution.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A4DD2-59F0-4848-8611-F959709F4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Cope with unknown execution order!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Use more than one thread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Similar problem similar solution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Echo server. -    IRC Chat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1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5925" indent="-342900"/>
            <a:endParaRPr lang="en-US" dirty="0"/>
          </a:p>
          <a:p>
            <a:pPr marL="415925" indent="-342900"/>
            <a:endParaRPr lang="en-US" dirty="0"/>
          </a:p>
          <a:p>
            <a:pPr marL="415925" indent="-342900"/>
            <a:r>
              <a:rPr lang="en-US" dirty="0"/>
              <a:t>What dose </a:t>
            </a:r>
            <a:r>
              <a:rPr lang="en-US" dirty="0" err="1"/>
              <a:t>async</a:t>
            </a:r>
            <a:r>
              <a:rPr lang="en-US" dirty="0"/>
              <a:t> client look like!</a:t>
            </a:r>
          </a:p>
          <a:p>
            <a:pPr marL="415925" indent="-342900"/>
            <a:r>
              <a:rPr lang="en-US" dirty="0"/>
              <a:t>One  thread one waiting for </a:t>
            </a:r>
            <a:r>
              <a:rPr lang="en-US" dirty="0">
                <a:solidFill>
                  <a:srgbClr val="008000"/>
                </a:solidFill>
              </a:rPr>
              <a:t>user input </a:t>
            </a:r>
          </a:p>
          <a:p>
            <a:pPr marL="415925" indent="-342900"/>
            <a:r>
              <a:rPr lang="en-US" dirty="0"/>
              <a:t>Another waiting for </a:t>
            </a:r>
            <a:r>
              <a:rPr lang="en-US" dirty="0">
                <a:solidFill>
                  <a:srgbClr val="0000FF"/>
                </a:solidFill>
              </a:rPr>
              <a:t>server input </a:t>
            </a:r>
          </a:p>
          <a:p>
            <a:pPr marL="415925" indent="-34290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about output?</a:t>
            </a:r>
          </a:p>
          <a:p>
            <a:pPr marL="415925" indent="-34290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 fast so put any where</a:t>
            </a:r>
          </a:p>
          <a:p>
            <a:pPr marL="415925" indent="-34290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Keep 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sever IO in Server thread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user IO in User thread</a:t>
            </a:r>
          </a:p>
          <a:p>
            <a:pPr marL="415925" indent="-34290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Communicate via shared memory</a:t>
            </a:r>
          </a:p>
          <a:p>
            <a:pPr marL="415925" indent="-34290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Evaluate!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Asynchronous Client problem!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516216" y="1484784"/>
            <a:ext cx="2483215" cy="2304256"/>
            <a:chOff x="6156176" y="1412776"/>
            <a:chExt cx="2483215" cy="2304256"/>
          </a:xfrm>
        </p:grpSpPr>
        <p:sp>
          <p:nvSpPr>
            <p:cNvPr id="15" name="Oval 14"/>
            <p:cNvSpPr/>
            <p:nvPr/>
          </p:nvSpPr>
          <p:spPr bwMode="auto">
            <a:xfrm>
              <a:off x="6156176" y="1700808"/>
              <a:ext cx="792088" cy="2016224"/>
            </a:xfrm>
            <a:prstGeom prst="ellips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 bwMode="auto">
            <a:xfrm flipH="1">
              <a:off x="6228184" y="1412776"/>
              <a:ext cx="648072" cy="648072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71885" y="1844824"/>
              <a:ext cx="1567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Wait On </a:t>
              </a:r>
            </a:p>
            <a:p>
              <a:r>
                <a:rPr lang="en-US" sz="2000" dirty="0"/>
                <a:t>Server input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948264" y="2564904"/>
              <a:ext cx="0" cy="36004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6156176" y="2564904"/>
              <a:ext cx="0" cy="288032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6516216" y="4077072"/>
            <a:ext cx="2145694" cy="2304256"/>
            <a:chOff x="1835696" y="2564904"/>
            <a:chExt cx="2145694" cy="2304256"/>
          </a:xfrm>
        </p:grpSpPr>
        <p:sp>
          <p:nvSpPr>
            <p:cNvPr id="42" name="TextBox 41"/>
            <p:cNvSpPr txBox="1"/>
            <p:nvPr/>
          </p:nvSpPr>
          <p:spPr>
            <a:xfrm>
              <a:off x="2627784" y="3068960"/>
              <a:ext cx="135360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8000"/>
                  </a:solidFill>
                </a:rPr>
                <a:t>Wait  On</a:t>
              </a:r>
            </a:p>
            <a:p>
              <a:r>
                <a:rPr lang="en-US" sz="2000" dirty="0">
                  <a:solidFill>
                    <a:srgbClr val="008000"/>
                  </a:solidFill>
                </a:rPr>
                <a:t>User input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835696" y="2564904"/>
              <a:ext cx="792088" cy="2304256"/>
              <a:chOff x="1640067" y="2132856"/>
              <a:chExt cx="792088" cy="2304256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1640067" y="2420888"/>
                <a:ext cx="792088" cy="2016224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flipH="1">
                <a:off x="1691680" y="2132856"/>
                <a:ext cx="648072" cy="648072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U</a:t>
                </a: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 bwMode="auto">
              <a:xfrm>
                <a:off x="2432155" y="3284984"/>
                <a:ext cx="0" cy="360040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 flipV="1">
                <a:off x="1640067" y="3284984"/>
                <a:ext cx="0" cy="28803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  <p:sp>
        <p:nvSpPr>
          <p:cNvPr id="8" name="TextBox 7"/>
          <p:cNvSpPr txBox="1"/>
          <p:nvPr/>
        </p:nvSpPr>
        <p:spPr>
          <a:xfrm>
            <a:off x="7236296" y="2852936"/>
            <a:ext cx="1239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8000"/>
                </a:solidFill>
              </a:rPr>
              <a:t>Output to </a:t>
            </a:r>
          </a:p>
          <a:p>
            <a:pPr algn="ctr"/>
            <a:r>
              <a:rPr lang="en-US" sz="2000" dirty="0">
                <a:solidFill>
                  <a:srgbClr val="008000"/>
                </a:solidFill>
              </a:rPr>
              <a:t>User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08304" y="5589240"/>
            <a:ext cx="1239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Output to 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Server</a:t>
            </a:r>
          </a:p>
        </p:txBody>
      </p:sp>
      <p:cxnSp>
        <p:nvCxnSpPr>
          <p:cNvPr id="11" name="Curved Connector 10"/>
          <p:cNvCxnSpPr>
            <a:stCxn id="15" idx="3"/>
            <a:endCxn id="49" idx="0"/>
          </p:cNvCxnSpPr>
          <p:nvPr/>
        </p:nvCxnSpPr>
        <p:spPr bwMode="auto">
          <a:xfrm rot="5400000">
            <a:off x="5631076" y="3363964"/>
            <a:ext cx="871333" cy="1130946"/>
          </a:xfrm>
          <a:prstGeom prst="curvedConnector3">
            <a:avLst>
              <a:gd name="adj1" fmla="val 26679"/>
            </a:avLst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Curved Connector 22"/>
          <p:cNvCxnSpPr>
            <a:stCxn id="49" idx="2"/>
          </p:cNvCxnSpPr>
          <p:nvPr/>
        </p:nvCxnSpPr>
        <p:spPr bwMode="auto">
          <a:xfrm rot="16200000" flipH="1">
            <a:off x="5488717" y="4777765"/>
            <a:ext cx="1040050" cy="1014947"/>
          </a:xfrm>
          <a:prstGeom prst="curvedConnector3">
            <a:avLst>
              <a:gd name="adj1" fmla="val 76864"/>
            </a:avLst>
          </a:prstGeom>
          <a:solidFill>
            <a:schemeClr val="bg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860032" y="4365104"/>
            <a:ext cx="1282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String out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52120" y="4653136"/>
            <a:ext cx="89775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User </a:t>
            </a:r>
          </a:p>
          <a:p>
            <a:r>
              <a:rPr lang="en-US" sz="2000" dirty="0">
                <a:solidFill>
                  <a:srgbClr val="008000"/>
                </a:solidFill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66412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8" grpId="0"/>
      <p:bldP spid="48" grpId="1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client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class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sz="2000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AsynchClient</a:t>
            </a:r>
            <a:r>
              <a:rPr lang="en-NZ" sz="2000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</a:t>
            </a:r>
            <a:r>
              <a:rPr lang="en-NZ" sz="2000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sz="2000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static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final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SERVER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</a:t>
            </a:r>
            <a:r>
              <a:rPr lang="en-NZ" dirty="0" err="1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localhost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static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final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int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PORT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6667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   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120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Scanner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input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private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PrintStream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output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1200"/>
              </a:spcBef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static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main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[]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args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AsynchClient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120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AsynchClient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spcBef>
                <a:spcPts val="30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try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spcBef>
                <a:spcPts val="300"/>
              </a:spcBef>
              <a:buNone/>
            </a:pP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Socket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SERVER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,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PORT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</a:p>
          <a:p>
            <a:pPr marL="1189038" lvl="3" indent="0">
              <a:spcBef>
                <a:spcPts val="300"/>
              </a:spcBef>
              <a:buNone/>
            </a:pP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Thread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Runnable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(){ </a:t>
            </a:r>
            <a:r>
              <a:rPr lang="en-AU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AU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AU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run</a:t>
            </a:r>
            <a:r>
              <a:rPr lang="en-AU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(){</a:t>
            </a:r>
            <a:endParaRPr lang="en-AU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597025" lvl="4" indent="0">
              <a:spcBef>
                <a:spcPts val="300"/>
              </a:spcBef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listenToServer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spcBef>
                <a:spcPts val="30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}}).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start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spcBef>
                <a:spcPts val="300"/>
              </a:spcBef>
              <a:buNone/>
            </a:pP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listenToUser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spcBef>
                <a:spcPts val="30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catch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IOException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){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UI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"IO failure 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301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client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3063" lvl="1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listenToUser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dirty="0" err="1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PrintStream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output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getOutputStream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while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true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toSend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UI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askString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"&gt;"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output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toSend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   </a:t>
            </a:r>
          </a:p>
          <a:p>
            <a:pPr marL="781050" lvl="2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output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flush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1800"/>
              </a:spcBef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public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void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listenToServer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Scanner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input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new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Scanner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socket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getInputStream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buNone/>
            </a:pPr>
            <a:r>
              <a:rPr lang="en-NZ" b="1" dirty="0">
                <a:solidFill>
                  <a:srgbClr val="804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while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input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hasNext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()){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>
                <a:solidFill>
                  <a:srgbClr val="FF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String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line 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=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input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nextLine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1189038" lvl="3" indent="0">
              <a:buNone/>
            </a:pP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UI</a:t>
            </a:r>
            <a:r>
              <a:rPr lang="en-NZ" b="1" dirty="0" err="1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.</a:t>
            </a:r>
            <a:r>
              <a:rPr lang="en-NZ" dirty="0" err="1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println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(</a:t>
            </a:r>
            <a:r>
              <a:rPr lang="en-NZ" dirty="0">
                <a:solidFill>
                  <a:srgbClr val="008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"SERVER: "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+</a:t>
            </a:r>
            <a:r>
              <a:rPr lang="en-NZ" dirty="0">
                <a:solidFill>
                  <a:srgbClr val="00000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 line</a:t>
            </a: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);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781050" lvl="2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000080"/>
                </a:solidFill>
                <a:highlight>
                  <a:srgbClr val="FFFFFF"/>
                </a:highlight>
                <a:latin typeface="Arial Unicode MS" panose="020B0604020202020204" pitchFamily="34" charset="-128"/>
              </a:rPr>
              <a:t>}</a:t>
            </a: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endParaRPr lang="en-NZ" dirty="0">
              <a:solidFill>
                <a:srgbClr val="000000"/>
              </a:solidFill>
              <a:highlight>
                <a:srgbClr val="FFFFFF"/>
              </a:highlight>
              <a:latin typeface="Arial Unicode MS" panose="020B0604020202020204" pitchFamily="34" charset="-128"/>
            </a:endParaRPr>
          </a:p>
          <a:p>
            <a:pPr marL="373063" lvl="1" indent="0">
              <a:buNone/>
            </a:pPr>
            <a:endParaRPr lang="en-NZ" dirty="0"/>
          </a:p>
        </p:txBody>
      </p:sp>
      <p:cxnSp>
        <p:nvCxnSpPr>
          <p:cNvPr id="5" name="Straight Connector 4"/>
          <p:cNvCxnSpPr>
            <a:stCxn id="3" idx="1"/>
            <a:endCxn id="3" idx="3"/>
          </p:cNvCxnSpPr>
          <p:nvPr/>
        </p:nvCxnSpPr>
        <p:spPr bwMode="auto">
          <a:xfrm>
            <a:off x="184150" y="3919538"/>
            <a:ext cx="87757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826609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is a thread?</a:t>
            </a:r>
          </a:p>
          <a:p>
            <a:pPr lvl="1"/>
            <a:r>
              <a:rPr lang="en-NZ" dirty="0"/>
              <a:t>Like a separate CPU running a program (or part of a program).</a:t>
            </a:r>
          </a:p>
          <a:p>
            <a:pPr lvl="1"/>
            <a:r>
              <a:rPr lang="en-NZ" dirty="0"/>
              <a:t>independent of all the other threads (could be faster or slower).</a:t>
            </a:r>
          </a:p>
          <a:p>
            <a:pPr lvl="1"/>
            <a:endParaRPr lang="en-NZ" dirty="0"/>
          </a:p>
          <a:p>
            <a:r>
              <a:rPr lang="en-NZ" dirty="0"/>
              <a:t>Java threads all have access to the same memory</a:t>
            </a:r>
          </a:p>
          <a:p>
            <a:pPr lvl="1"/>
            <a:r>
              <a:rPr lang="en-NZ" dirty="0"/>
              <a:t>Two threads accessing the same location can cause conflict and error</a:t>
            </a:r>
          </a:p>
          <a:p>
            <a:pPr lvl="1"/>
            <a:endParaRPr lang="en-NZ" dirty="0"/>
          </a:p>
          <a:p>
            <a:r>
              <a:rPr lang="en-NZ" dirty="0"/>
              <a:t>Safe Programming with threads is HARD.</a:t>
            </a:r>
          </a:p>
          <a:p>
            <a:pPr lvl="1"/>
            <a:r>
              <a:rPr lang="en-NZ" dirty="0"/>
              <a:t>Harder to debug.</a:t>
            </a:r>
          </a:p>
          <a:p>
            <a:pPr lvl="1"/>
            <a:r>
              <a:rPr lang="en-NZ" dirty="0"/>
              <a:t>No problems if the different threads don’t share any resources</a:t>
            </a:r>
          </a:p>
          <a:p>
            <a:pPr lvl="1"/>
            <a:r>
              <a:rPr lang="en-NZ" dirty="0"/>
              <a:t>You should expect some odd things to happen if the threads do share resources (</a:t>
            </a:r>
            <a:r>
              <a:rPr lang="en-NZ" dirty="0" err="1"/>
              <a:t>eg</a:t>
            </a:r>
            <a:r>
              <a:rPr lang="en-NZ" dirty="0"/>
              <a:t>, the same window!)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1170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How do you get a Thread?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main method is called with one thread</a:t>
            </a:r>
          </a:p>
          <a:p>
            <a:pPr lvl="1"/>
            <a:r>
              <a:rPr lang="en-NZ" dirty="0"/>
              <a:t>anything it calls is executed in that thread:</a:t>
            </a:r>
          </a:p>
          <a:p>
            <a:pPr marL="819150" lvl="2" indent="0">
              <a:buNone/>
            </a:pPr>
            <a:r>
              <a:rPr lang="en-NZ" dirty="0"/>
              <a:t>main </a:t>
            </a:r>
            <a:r>
              <a:rPr lang="en-NZ" dirty="0">
                <a:sym typeface="Wingdings" panose="05000000000000000000" pitchFamily="2" charset="2"/>
              </a:rPr>
              <a:t> constructor</a:t>
            </a:r>
          </a:p>
          <a:p>
            <a:pPr marL="819150" lvl="2" indent="0">
              <a:buNone/>
            </a:pPr>
            <a:endParaRPr lang="en-NZ" dirty="0">
              <a:sym typeface="Wingdings" panose="05000000000000000000" pitchFamily="2" charset="2"/>
            </a:endParaRPr>
          </a:p>
          <a:p>
            <a:r>
              <a:rPr lang="en-NZ" dirty="0"/>
              <a:t>The GUI events are executed in a separate thread called by the Java language not you, the application programmer.</a:t>
            </a:r>
          </a:p>
          <a:p>
            <a:pPr lvl="1"/>
            <a:r>
              <a:rPr lang="en-NZ" dirty="0"/>
              <a:t>repainting, responding to mouse, buttons etc.</a:t>
            </a:r>
          </a:p>
          <a:p>
            <a:pPr lvl="1"/>
            <a:endParaRPr lang="en-NZ" dirty="0"/>
          </a:p>
          <a:p>
            <a:r>
              <a:rPr lang="en-NZ" dirty="0"/>
              <a:t>You can create a new Thread object and call run() on it.</a:t>
            </a:r>
          </a:p>
          <a:p>
            <a:endParaRPr lang="en-NZ" dirty="0"/>
          </a:p>
          <a:p>
            <a:pPr marL="381000" indent="-342900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20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981075"/>
            <a:ext cx="8775700" cy="5876925"/>
          </a:xfrm>
        </p:spPr>
        <p:txBody>
          <a:bodyPr/>
          <a:lstStyle/>
          <a:p>
            <a:r>
              <a:rPr lang="en-NZ" dirty="0"/>
              <a:t>Recall the many client problem for the Echo Server</a:t>
            </a:r>
          </a:p>
          <a:p>
            <a:r>
              <a:rPr lang="en-NZ" dirty="0"/>
              <a:t>You need to: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NZ" dirty="0"/>
              <a:t>Understand what the problem is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NZ" dirty="0"/>
              <a:t>How the solution works 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NZ" dirty="0"/>
              <a:t>Recognise a similar problem and apply the same solution</a:t>
            </a:r>
          </a:p>
          <a:p>
            <a:pPr marL="446088" lvl="1" indent="0">
              <a:buNone/>
            </a:pPr>
            <a:r>
              <a:rPr lang="en-NZ" dirty="0"/>
              <a:t>  </a:t>
            </a:r>
          </a:p>
          <a:p>
            <a:pPr marL="446088" lvl="1" indent="0">
              <a:buNone/>
            </a:pPr>
            <a:r>
              <a:rPr lang="en-NZ" dirty="0"/>
              <a:t>             (Echo Server    -----   IRC Client)</a:t>
            </a:r>
          </a:p>
        </p:txBody>
      </p:sp>
    </p:spTree>
    <p:extLst>
      <p:ext uri="{BB962C8B-B14F-4D97-AF65-F5344CB8AC3E}">
        <p14:creationId xmlns:p14="http://schemas.microsoft.com/office/powerpoint/2010/main" val="347510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025" indent="0">
              <a:buNone/>
            </a:pPr>
            <a:r>
              <a:rPr lang="en-US" dirty="0"/>
              <a:t>What dose the server look like if there are two clients</a:t>
            </a:r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>
              <a:buNone/>
            </a:pPr>
            <a:endParaRPr lang="en-US" dirty="0"/>
          </a:p>
          <a:p>
            <a:pPr marL="73025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Unknown action order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Client problem!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004048" y="1772816"/>
            <a:ext cx="3829541" cy="2304256"/>
            <a:chOff x="4911645" y="1412776"/>
            <a:chExt cx="3829541" cy="2304256"/>
          </a:xfrm>
        </p:grpSpPr>
        <p:sp>
          <p:nvSpPr>
            <p:cNvPr id="15" name="Oval 14"/>
            <p:cNvSpPr/>
            <p:nvPr/>
          </p:nvSpPr>
          <p:spPr bwMode="auto">
            <a:xfrm>
              <a:off x="6156176" y="1700808"/>
              <a:ext cx="792088" cy="2016224"/>
            </a:xfrm>
            <a:prstGeom prst="ellips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 bwMode="auto">
            <a:xfrm flipH="1">
              <a:off x="6228184" y="1412776"/>
              <a:ext cx="648072" cy="648072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76256" y="1916832"/>
              <a:ext cx="13155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Wait input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27869" y="2924944"/>
              <a:ext cx="18133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send to server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1645" y="2996952"/>
              <a:ext cx="13155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Wait echo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99677" y="2060848"/>
              <a:ext cx="10310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Display 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948264" y="2564904"/>
              <a:ext cx="0" cy="36004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6156176" y="2564904"/>
              <a:ext cx="0" cy="288032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0" name="Oval 29"/>
          <p:cNvSpPr/>
          <p:nvPr/>
        </p:nvSpPr>
        <p:spPr bwMode="auto">
          <a:xfrm>
            <a:off x="2627784" y="4509120"/>
            <a:ext cx="3096344" cy="108012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31" name="Oval 30"/>
          <p:cNvSpPr/>
          <p:nvPr/>
        </p:nvSpPr>
        <p:spPr bwMode="auto">
          <a:xfrm flipH="1">
            <a:off x="2123728" y="4725144"/>
            <a:ext cx="648072" cy="648072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S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3995936" y="5589240"/>
            <a:ext cx="432048" cy="1596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995936" y="4509120"/>
            <a:ext cx="432048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640067" y="1916832"/>
            <a:ext cx="792088" cy="201622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41" name="Oval 40"/>
          <p:cNvSpPr/>
          <p:nvPr/>
        </p:nvSpPr>
        <p:spPr bwMode="auto">
          <a:xfrm flipH="1">
            <a:off x="1712075" y="1628800"/>
            <a:ext cx="648072" cy="648072"/>
          </a:xfrm>
          <a:prstGeom prst="ellipse">
            <a:avLst/>
          </a:prstGeom>
          <a:solidFill>
            <a:srgbClr val="00800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0147" y="2132856"/>
            <a:ext cx="13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Wait input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11760" y="3140968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send to server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5536" y="3212976"/>
            <a:ext cx="13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Wait echo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568" y="2276872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Display 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2432155" y="2780928"/>
            <a:ext cx="0" cy="36004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640067" y="2780928"/>
            <a:ext cx="0" cy="2880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1979712" y="4149080"/>
            <a:ext cx="5394209" cy="1903894"/>
            <a:chOff x="1979712" y="4653136"/>
            <a:chExt cx="5394209" cy="1903894"/>
          </a:xfrm>
        </p:grpSpPr>
        <p:sp>
          <p:nvSpPr>
            <p:cNvPr id="34" name="TextBox 33"/>
            <p:cNvSpPr txBox="1"/>
            <p:nvPr/>
          </p:nvSpPr>
          <p:spPr>
            <a:xfrm>
              <a:off x="1979712" y="4653136"/>
              <a:ext cx="19287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Receive from A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36096" y="5013176"/>
              <a:ext cx="1937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Receive from B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23656" y="6156920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Send to 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55776" y="6093296"/>
              <a:ext cx="1311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Send to B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79713" y="4149080"/>
            <a:ext cx="5297298" cy="1840270"/>
            <a:chOff x="1979712" y="4653136"/>
            <a:chExt cx="5366257" cy="1840270"/>
          </a:xfrm>
        </p:grpSpPr>
        <p:sp>
          <p:nvSpPr>
            <p:cNvPr id="4" name="TextBox 3"/>
            <p:cNvSpPr txBox="1"/>
            <p:nvPr/>
          </p:nvSpPr>
          <p:spPr>
            <a:xfrm>
              <a:off x="1979712" y="4653136"/>
              <a:ext cx="19287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Receive from 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08144" y="5805264"/>
              <a:ext cx="1937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Receive from B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60032" y="465313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Send to 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55776" y="6093296"/>
              <a:ext cx="1311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Send to B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267744" y="386104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Receive from B            Send to 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83768" y="5877272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Send to A            Receive from A</a:t>
            </a:r>
          </a:p>
        </p:txBody>
      </p:sp>
    </p:spTree>
    <p:extLst>
      <p:ext uri="{BB962C8B-B14F-4D97-AF65-F5344CB8AC3E}">
        <p14:creationId xmlns:p14="http://schemas.microsoft.com/office/powerpoint/2010/main" val="20614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2997-5576-9448-A9DE-4DF6B423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             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B351-2410-424C-956F-FEACD50D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Cope with unknown execution order!</a:t>
            </a:r>
          </a:p>
        </p:txBody>
      </p:sp>
    </p:spTree>
    <p:extLst>
      <p:ext uri="{BB962C8B-B14F-4D97-AF65-F5344CB8AC3E}">
        <p14:creationId xmlns:p14="http://schemas.microsoft.com/office/powerpoint/2010/main" val="378344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Building blocks for solution.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981075"/>
            <a:ext cx="8775700" cy="5876925"/>
          </a:xfrm>
        </p:spPr>
        <p:txBody>
          <a:bodyPr/>
          <a:lstStyle/>
          <a:p>
            <a:r>
              <a:rPr lang="en-NZ" dirty="0"/>
              <a:t>Computers appear to  execute two programs at once</a:t>
            </a:r>
          </a:p>
          <a:p>
            <a:r>
              <a:rPr lang="en-NZ" dirty="0"/>
              <a:t>A process has state and a thread of execution</a:t>
            </a:r>
          </a:p>
          <a:p>
            <a:r>
              <a:rPr lang="en-NZ" dirty="0"/>
              <a:t>Two processes have disjoint state</a:t>
            </a:r>
          </a:p>
          <a:p>
            <a:r>
              <a:rPr lang="en-NZ" dirty="0"/>
              <a:t>One processes can have multiple threads of execution</a:t>
            </a:r>
          </a:p>
          <a:p>
            <a:pPr marL="0" indent="0">
              <a:buNone/>
            </a:pPr>
            <a:r>
              <a:rPr lang="en-NZ" dirty="0"/>
              <a:t>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115616" y="3429000"/>
            <a:ext cx="1008112" cy="2952328"/>
            <a:chOff x="1115616" y="3429000"/>
            <a:chExt cx="1008112" cy="295232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" name="Oval 5"/>
            <p:cNvSpPr/>
            <p:nvPr/>
          </p:nvSpPr>
          <p:spPr bwMode="auto">
            <a:xfrm flipH="1">
              <a:off x="1115616" y="3429000"/>
              <a:ext cx="1008112" cy="720080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u="sng" dirty="0"/>
                <a:t>State 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 flipH="1">
              <a:off x="1115616" y="5661248"/>
              <a:ext cx="1008112" cy="720080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u="sng" dirty="0"/>
                <a:t>State </a:t>
              </a:r>
            </a:p>
          </p:txBody>
        </p:sp>
        <p:cxnSp>
          <p:nvCxnSpPr>
            <p:cNvPr id="9" name="Straight Arrow Connector 8"/>
            <p:cNvCxnSpPr>
              <a:stCxn id="6" idx="4"/>
              <a:endCxn id="7" idx="0"/>
            </p:cNvCxnSpPr>
            <p:nvPr/>
          </p:nvCxnSpPr>
          <p:spPr bwMode="auto">
            <a:xfrm>
              <a:off x="1619672" y="4149080"/>
              <a:ext cx="0" cy="1512168"/>
            </a:xfrm>
            <a:prstGeom prst="straightConnector1">
              <a:avLst/>
            </a:prstGeom>
            <a:grpFill/>
            <a:ln>
              <a:solidFill>
                <a:srgbClr val="2400FA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995936" y="3429000"/>
            <a:ext cx="1008112" cy="2880320"/>
            <a:chOff x="3995936" y="3429000"/>
            <a:chExt cx="1008112" cy="2880320"/>
          </a:xfrm>
        </p:grpSpPr>
        <p:sp>
          <p:nvSpPr>
            <p:cNvPr id="22" name="Oval 21"/>
            <p:cNvSpPr/>
            <p:nvPr/>
          </p:nvSpPr>
          <p:spPr bwMode="auto">
            <a:xfrm flipH="1">
              <a:off x="3995936" y="3429000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State 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 flipH="1">
              <a:off x="3995936" y="5589240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State </a:t>
              </a:r>
            </a:p>
          </p:txBody>
        </p:sp>
        <p:cxnSp>
          <p:nvCxnSpPr>
            <p:cNvPr id="24" name="Straight Arrow Connector 23"/>
            <p:cNvCxnSpPr>
              <a:stCxn id="22" idx="4"/>
              <a:endCxn id="23" idx="0"/>
            </p:cNvCxnSpPr>
            <p:nvPr/>
          </p:nvCxnSpPr>
          <p:spPr bwMode="auto">
            <a:xfrm>
              <a:off x="4499992" y="4149080"/>
              <a:ext cx="0" cy="1440160"/>
            </a:xfrm>
            <a:prstGeom prst="straightConnector1">
              <a:avLst/>
            </a:prstGeom>
            <a:ln>
              <a:solidFill>
                <a:srgbClr val="FF6600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263251" y="4043627"/>
            <a:ext cx="2880320" cy="1723074"/>
            <a:chOff x="1263251" y="4043627"/>
            <a:chExt cx="2880320" cy="1723074"/>
          </a:xfrm>
        </p:grpSpPr>
        <p:cxnSp>
          <p:nvCxnSpPr>
            <p:cNvPr id="15" name="Straight Arrow Connector 14"/>
            <p:cNvCxnSpPr>
              <a:stCxn id="6" idx="3"/>
              <a:endCxn id="7" idx="1"/>
            </p:cNvCxnSpPr>
            <p:nvPr/>
          </p:nvCxnSpPr>
          <p:spPr bwMode="auto">
            <a:xfrm>
              <a:off x="1976093" y="4043627"/>
              <a:ext cx="0" cy="1723074"/>
            </a:xfrm>
            <a:prstGeom prst="straightConnector1">
              <a:avLst/>
            </a:prstGeom>
            <a:ln>
              <a:solidFill>
                <a:srgbClr val="2400FA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5"/>
              <a:endCxn id="7" idx="7"/>
            </p:cNvCxnSpPr>
            <p:nvPr/>
          </p:nvCxnSpPr>
          <p:spPr bwMode="auto">
            <a:xfrm>
              <a:off x="1263251" y="4043627"/>
              <a:ext cx="0" cy="1723074"/>
            </a:xfrm>
            <a:prstGeom prst="straightConnector1">
              <a:avLst/>
            </a:prstGeom>
            <a:ln>
              <a:solidFill>
                <a:srgbClr val="2400FA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5"/>
              <a:endCxn id="23" idx="7"/>
            </p:cNvCxnSpPr>
            <p:nvPr/>
          </p:nvCxnSpPr>
          <p:spPr bwMode="auto">
            <a:xfrm>
              <a:off x="4143571" y="4043627"/>
              <a:ext cx="0" cy="1651066"/>
            </a:xfrm>
            <a:prstGeom prst="straightConnector1">
              <a:avLst/>
            </a:prstGeom>
            <a:ln>
              <a:solidFill>
                <a:srgbClr val="FF6600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580112" y="3645024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thread shares the same state as all other threads of the same process</a:t>
            </a:r>
          </a:p>
          <a:p>
            <a:endParaRPr lang="en-US" sz="2400" dirty="0"/>
          </a:p>
          <a:p>
            <a:r>
              <a:rPr lang="en-US" sz="2400" dirty="0"/>
              <a:t>This can introduce </a:t>
            </a:r>
            <a:r>
              <a:rPr lang="en-US" sz="2400" dirty="0">
                <a:solidFill>
                  <a:srgbClr val="FF0000"/>
                </a:solidFill>
              </a:rPr>
              <a:t>very subtle errors</a:t>
            </a:r>
            <a:r>
              <a:rPr lang="en-US" sz="2400" dirty="0"/>
              <a:t>! </a:t>
            </a:r>
          </a:p>
        </p:txBody>
      </p:sp>
      <p:sp>
        <p:nvSpPr>
          <p:cNvPr id="4" name="Oval Callout 3"/>
          <p:cNvSpPr/>
          <p:nvPr/>
        </p:nvSpPr>
        <p:spPr bwMode="auto">
          <a:xfrm>
            <a:off x="1907704" y="2708920"/>
            <a:ext cx="1656184" cy="504056"/>
          </a:xfrm>
          <a:prstGeom prst="wedgeEllipseCallout">
            <a:avLst>
              <a:gd name="adj1" fmla="val -36169"/>
              <a:gd name="adj2" fmla="val 12045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Process</a:t>
            </a:r>
          </a:p>
        </p:txBody>
      </p:sp>
      <p:sp>
        <p:nvSpPr>
          <p:cNvPr id="5" name="Oval Callout 4"/>
          <p:cNvSpPr/>
          <p:nvPr/>
        </p:nvSpPr>
        <p:spPr bwMode="auto">
          <a:xfrm>
            <a:off x="2699792" y="3933056"/>
            <a:ext cx="1152128" cy="504056"/>
          </a:xfrm>
          <a:prstGeom prst="wedgeEllipseCallout">
            <a:avLst>
              <a:gd name="adj1" fmla="val -142087"/>
              <a:gd name="adj2" fmla="val 11037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Thread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755576" y="3284984"/>
            <a:ext cx="1728192" cy="324036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20" name="Oval 19"/>
          <p:cNvSpPr/>
          <p:nvPr/>
        </p:nvSpPr>
        <p:spPr bwMode="auto">
          <a:xfrm>
            <a:off x="3635896" y="3212976"/>
            <a:ext cx="1728192" cy="324036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59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Echo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Server may have lots of Clients and needs to process each Client with no apparent delay</a:t>
            </a:r>
          </a:p>
          <a:p>
            <a:r>
              <a:rPr lang="en-NZ" dirty="0"/>
              <a:t>Client processing should be independent of each other</a:t>
            </a:r>
          </a:p>
          <a:p>
            <a:r>
              <a:rPr lang="en-NZ" dirty="0"/>
              <a:t>Server canot wait for Client </a:t>
            </a:r>
            <a:r>
              <a:rPr lang="en-NZ" b="1" dirty="0">
                <a:solidFill>
                  <a:srgbClr val="FF0000"/>
                </a:solidFill>
                <a:latin typeface="Apple Chancery"/>
                <a:cs typeface="Apple Chancery"/>
              </a:rPr>
              <a:t>A</a:t>
            </a:r>
            <a:r>
              <a:rPr lang="en-NZ" dirty="0"/>
              <a:t> to respond else  Client </a:t>
            </a:r>
            <a:r>
              <a:rPr lang="en-NZ" dirty="0">
                <a:solidFill>
                  <a:srgbClr val="FF0000"/>
                </a:solidFill>
                <a:latin typeface="Apple Chancery"/>
                <a:cs typeface="Apple Chancery"/>
              </a:rPr>
              <a:t>B</a:t>
            </a:r>
            <a:r>
              <a:rPr lang="en-NZ" dirty="0"/>
              <a:t> may have to wait utill after </a:t>
            </a:r>
            <a:r>
              <a:rPr lang="en-NZ" dirty="0">
                <a:solidFill>
                  <a:srgbClr val="FF0000"/>
                </a:solidFill>
                <a:latin typeface="Apple Chancery"/>
                <a:cs typeface="Apple Chancery"/>
              </a:rPr>
              <a:t>A</a:t>
            </a:r>
            <a:r>
              <a:rPr lang="en-NZ" dirty="0"/>
              <a:t> reponds  </a:t>
            </a:r>
          </a:p>
          <a:p>
            <a:endParaRPr lang="en-NZ" dirty="0"/>
          </a:p>
          <a:p>
            <a:r>
              <a:rPr lang="en-NZ" dirty="0"/>
              <a:t>Echo Server has one process listening for new clients and one process listening for client comunication.</a:t>
            </a:r>
          </a:p>
          <a:p>
            <a:r>
              <a:rPr lang="en-NZ" dirty="0"/>
              <a:t>The process listening for client comunication has one thread for each Client </a:t>
            </a:r>
          </a:p>
          <a:p>
            <a:pPr>
              <a:spcBef>
                <a:spcPts val="1800"/>
              </a:spcBef>
            </a:pPr>
            <a:r>
              <a:rPr lang="en-NZ" dirty="0"/>
              <a:t>Basic Server design:</a:t>
            </a:r>
          </a:p>
          <a:p>
            <a:pPr lvl="1"/>
            <a:r>
              <a:rPr lang="en-NZ" dirty="0"/>
              <a:t>Listen to the port.  (</a:t>
            </a:r>
            <a:r>
              <a:rPr lang="en-NZ" dirty="0">
                <a:solidFill>
                  <a:srgbClr val="FF0000"/>
                </a:solidFill>
              </a:rPr>
              <a:t>unknown number of clients</a:t>
            </a:r>
            <a:r>
              <a:rPr lang="en-NZ" dirty="0"/>
              <a:t>)</a:t>
            </a:r>
          </a:p>
          <a:p>
            <a:pPr lvl="1"/>
            <a:r>
              <a:rPr lang="en-NZ" dirty="0"/>
              <a:t>Start a new thread for each client  (</a:t>
            </a:r>
            <a:r>
              <a:rPr lang="en-NZ" dirty="0">
                <a:solidFill>
                  <a:srgbClr val="FF0000"/>
                </a:solidFill>
              </a:rPr>
              <a:t>unknown action order</a:t>
            </a:r>
            <a:r>
              <a:rPr lang="en-N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046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Concurret Echo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981075"/>
            <a:ext cx="8775700" cy="5876925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292080" y="1196752"/>
            <a:ext cx="1008112" cy="2808312"/>
            <a:chOff x="6228184" y="1196752"/>
            <a:chExt cx="1008112" cy="2808312"/>
          </a:xfrm>
        </p:grpSpPr>
        <p:sp>
          <p:nvSpPr>
            <p:cNvPr id="22" name="Oval 21"/>
            <p:cNvSpPr/>
            <p:nvPr/>
          </p:nvSpPr>
          <p:spPr bwMode="auto">
            <a:xfrm flipH="1">
              <a:off x="6228184" y="1196752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Client A 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 flipH="1">
              <a:off x="6228184" y="3284984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 </a:t>
              </a:r>
            </a:p>
          </p:txBody>
        </p:sp>
        <p:cxnSp>
          <p:nvCxnSpPr>
            <p:cNvPr id="24" name="Straight Arrow Connector 23"/>
            <p:cNvCxnSpPr>
              <a:stCxn id="22" idx="4"/>
              <a:endCxn id="23" idx="0"/>
            </p:cNvCxnSpPr>
            <p:nvPr/>
          </p:nvCxnSpPr>
          <p:spPr bwMode="auto">
            <a:xfrm>
              <a:off x="6732240" y="1916832"/>
              <a:ext cx="0" cy="1368152"/>
            </a:xfrm>
            <a:prstGeom prst="straightConnector1">
              <a:avLst/>
            </a:prstGeom>
            <a:ln>
              <a:solidFill>
                <a:srgbClr val="FF6600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3848" y="1052736"/>
            <a:ext cx="1152128" cy="2952328"/>
            <a:chOff x="3203848" y="1052736"/>
            <a:chExt cx="1152128" cy="2952328"/>
          </a:xfrm>
          <a:solidFill>
            <a:schemeClr val="bg1">
              <a:lumMod val="65000"/>
            </a:schemeClr>
          </a:solidFill>
        </p:grpSpPr>
        <p:sp>
          <p:nvSpPr>
            <p:cNvPr id="6" name="Oval 5"/>
            <p:cNvSpPr/>
            <p:nvPr/>
          </p:nvSpPr>
          <p:spPr bwMode="auto">
            <a:xfrm flipH="1">
              <a:off x="3203848" y="1052736"/>
              <a:ext cx="1152128" cy="72008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Server 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 flipH="1">
              <a:off x="3203848" y="3284984"/>
              <a:ext cx="1152128" cy="72008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 </a:t>
              </a:r>
            </a:p>
          </p:txBody>
        </p:sp>
      </p:grpSp>
      <p:cxnSp>
        <p:nvCxnSpPr>
          <p:cNvPr id="15" name="Straight Arrow Connector 14"/>
          <p:cNvCxnSpPr>
            <a:stCxn id="6" idx="3"/>
            <a:endCxn id="7" idx="1"/>
          </p:cNvCxnSpPr>
          <p:nvPr/>
        </p:nvCxnSpPr>
        <p:spPr bwMode="auto">
          <a:xfrm>
            <a:off x="4187251" y="1667363"/>
            <a:ext cx="0" cy="1723074"/>
          </a:xfrm>
          <a:prstGeom prst="straightConnector1">
            <a:avLst/>
          </a:prstGeom>
          <a:ln>
            <a:solidFill>
              <a:srgbClr val="2400FA"/>
            </a:solidFill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7" idx="7"/>
          </p:cNvCxnSpPr>
          <p:nvPr/>
        </p:nvCxnSpPr>
        <p:spPr bwMode="auto">
          <a:xfrm>
            <a:off x="3372573" y="1667363"/>
            <a:ext cx="0" cy="1723074"/>
          </a:xfrm>
          <a:prstGeom prst="straightConnector1">
            <a:avLst/>
          </a:prstGeom>
          <a:ln>
            <a:solidFill>
              <a:srgbClr val="2400FA"/>
            </a:solidFill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9552" y="443711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Server and Client are distinct processes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Client connects to server (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main thread</a:t>
            </a:r>
            <a:r>
              <a:rPr lang="en-US" sz="24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Server main thread runs 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new thread </a:t>
            </a:r>
            <a:r>
              <a:rPr lang="en-US" sz="2400" dirty="0"/>
              <a:t>to communicate with each Client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Distinct clients are distinct processes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The sever runs separate threads for each client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187624" y="1196752"/>
            <a:ext cx="1008112" cy="2808312"/>
            <a:chOff x="683568" y="1349152"/>
            <a:chExt cx="1008112" cy="2808312"/>
          </a:xfrm>
        </p:grpSpPr>
        <p:sp>
          <p:nvSpPr>
            <p:cNvPr id="37" name="Oval 36"/>
            <p:cNvSpPr/>
            <p:nvPr/>
          </p:nvSpPr>
          <p:spPr bwMode="auto">
            <a:xfrm flipH="1">
              <a:off x="683568" y="1349152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Client B 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 flipH="1">
              <a:off x="683568" y="3437384"/>
              <a:ext cx="1008112" cy="720080"/>
            </a:xfrm>
            <a:prstGeom prst="ellipse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 </a:t>
              </a:r>
            </a:p>
          </p:txBody>
        </p:sp>
        <p:cxnSp>
          <p:nvCxnSpPr>
            <p:cNvPr id="39" name="Straight Arrow Connector 38"/>
            <p:cNvCxnSpPr>
              <a:stCxn id="37" idx="4"/>
              <a:endCxn id="38" idx="0"/>
            </p:cNvCxnSpPr>
            <p:nvPr/>
          </p:nvCxnSpPr>
          <p:spPr bwMode="auto">
            <a:xfrm>
              <a:off x="1187624" y="2069232"/>
              <a:ext cx="0" cy="1368152"/>
            </a:xfrm>
            <a:prstGeom prst="straightConnector1">
              <a:avLst/>
            </a:prstGeom>
            <a:ln>
              <a:solidFill>
                <a:srgbClr val="FF6600"/>
              </a:solidFill>
              <a:headEnd type="none" w="sm" len="sm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40" name="Curved Connector 39"/>
          <p:cNvCxnSpPr/>
          <p:nvPr/>
        </p:nvCxnSpPr>
        <p:spPr bwMode="auto">
          <a:xfrm>
            <a:off x="4211960" y="2348880"/>
            <a:ext cx="1584176" cy="720080"/>
          </a:xfrm>
          <a:prstGeom prst="curvedConnector3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Curved Connector 43"/>
          <p:cNvCxnSpPr/>
          <p:nvPr/>
        </p:nvCxnSpPr>
        <p:spPr bwMode="auto">
          <a:xfrm rot="10800000" flipV="1">
            <a:off x="1691680" y="1916832"/>
            <a:ext cx="1656184" cy="720080"/>
          </a:xfrm>
          <a:prstGeom prst="curvedConnector3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4"/>
          </p:cNvCxnSpPr>
          <p:nvPr/>
        </p:nvCxnSpPr>
        <p:spPr bwMode="auto">
          <a:xfrm>
            <a:off x="3779912" y="1772816"/>
            <a:ext cx="0" cy="1579058"/>
          </a:xfrm>
          <a:prstGeom prst="straightConnector1">
            <a:avLst/>
          </a:prstGeom>
          <a:ln>
            <a:solidFill>
              <a:srgbClr val="C0C0C0"/>
            </a:solidFill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 bwMode="auto">
          <a:xfrm>
            <a:off x="3779912" y="1916832"/>
            <a:ext cx="2016224" cy="504056"/>
          </a:xfrm>
          <a:prstGeom prst="curvedConnector3">
            <a:avLst>
              <a:gd name="adj1" fmla="val 49370"/>
            </a:avLst>
          </a:prstGeom>
          <a:solidFill>
            <a:schemeClr val="bg1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15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Concurrent Echo Server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endParaRPr lang="en-NZ" dirty="0"/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Main Program</a:t>
            </a:r>
          </a:p>
          <a:p>
            <a:pPr lvl="1"/>
            <a:r>
              <a:rPr lang="en-NZ" dirty="0"/>
              <a:t>Listen to the port. </a:t>
            </a:r>
          </a:p>
          <a:p>
            <a:pPr lvl="1"/>
            <a:r>
              <a:rPr lang="en-NZ" dirty="0"/>
              <a:t>Loop</a:t>
            </a:r>
          </a:p>
          <a:p>
            <a:pPr lvl="2"/>
            <a:r>
              <a:rPr lang="en-NZ" dirty="0"/>
              <a:t>Wait for a new client to try to connect </a:t>
            </a:r>
          </a:p>
          <a:p>
            <a:pPr lvl="2"/>
            <a:r>
              <a:rPr lang="en-NZ" dirty="0"/>
              <a:t>create a new socket for the client connection</a:t>
            </a:r>
          </a:p>
          <a:p>
            <a:pPr lvl="2"/>
            <a:r>
              <a:rPr lang="en-NZ" dirty="0"/>
              <a:t>start a thread to process the client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NZ" dirty="0"/>
              <a:t>Thread processing the client</a:t>
            </a:r>
          </a:p>
          <a:p>
            <a:pPr lvl="1"/>
            <a:r>
              <a:rPr lang="en-NZ" dirty="0"/>
              <a:t>Loop</a:t>
            </a:r>
          </a:p>
          <a:p>
            <a:pPr lvl="2" algn="just"/>
            <a:r>
              <a:rPr lang="en-NZ" dirty="0"/>
              <a:t>listen for input from client</a:t>
            </a:r>
          </a:p>
          <a:p>
            <a:pPr lvl="2" algn="just"/>
            <a:r>
              <a:rPr lang="en-NZ" dirty="0"/>
              <a:t>echo it back</a:t>
            </a:r>
          </a:p>
          <a:p>
            <a:pPr lvl="2" algn="just"/>
            <a:r>
              <a:rPr lang="en-NZ" dirty="0"/>
              <a:t>quit if the message was QUIT</a:t>
            </a:r>
          </a:p>
        </p:txBody>
      </p:sp>
    </p:spTree>
    <p:extLst>
      <p:ext uri="{BB962C8B-B14F-4D97-AF65-F5344CB8AC3E}">
        <p14:creationId xmlns:p14="http://schemas.microsoft.com/office/powerpoint/2010/main" val="296740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2C29-B9E4-6240-9C38-6DA9F162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+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33709-A06A-F14A-BF6D-A8147121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Cope with unknown execution order!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Use more than one thread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58665"/>
      </p:ext>
    </p:extLst>
  </p:cSld>
  <p:clrMapOvr>
    <a:masterClrMapping/>
  </p:clrMapOvr>
</p:sld>
</file>

<file path=ppt/theme/theme1.xml><?xml version="1.0" encoding="utf-8"?>
<a:theme xmlns:a="http://schemas.openxmlformats.org/drawingml/2006/main" name="261">
  <a:themeElements>
    <a:clrScheme name="1_1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261</Template>
  <TotalTime>16231</TotalTime>
  <Words>1315</Words>
  <Application>Microsoft Macintosh PowerPoint</Application>
  <PresentationFormat>On-screen Show (4:3)</PresentationFormat>
  <Paragraphs>279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Apple Chancery</vt:lpstr>
      <vt:lpstr>Arial</vt:lpstr>
      <vt:lpstr>Symbol</vt:lpstr>
      <vt:lpstr>Times New Roman</vt:lpstr>
      <vt:lpstr>Wingdings</vt:lpstr>
      <vt:lpstr>261</vt:lpstr>
      <vt:lpstr>Networking and Concurrency COMP 112  2018   </vt:lpstr>
      <vt:lpstr>Menu</vt:lpstr>
      <vt:lpstr>The two Client problem!</vt:lpstr>
      <vt:lpstr>                   Problem!</vt:lpstr>
      <vt:lpstr>Building blocks for solution.</vt:lpstr>
      <vt:lpstr>Echo Server</vt:lpstr>
      <vt:lpstr>Concurret Echo server</vt:lpstr>
      <vt:lpstr>Concurrent Echo Server Design</vt:lpstr>
      <vt:lpstr>Problem + Solution</vt:lpstr>
      <vt:lpstr>Echo Server:  Listening for clients</vt:lpstr>
      <vt:lpstr>Echo Service: per client</vt:lpstr>
      <vt:lpstr>Echo Service: per client</vt:lpstr>
      <vt:lpstr>Synchronous or Asynchronous?</vt:lpstr>
      <vt:lpstr>Reuse solution.</vt:lpstr>
      <vt:lpstr>The Asynchronous Client problem!</vt:lpstr>
      <vt:lpstr>Asynchronous client</vt:lpstr>
      <vt:lpstr>Asynchronous client</vt:lpstr>
      <vt:lpstr>Threads</vt:lpstr>
      <vt:lpstr>How do you get a Thread?</vt:lpstr>
    </vt:vector>
  </TitlesOfParts>
  <Company>Victoria University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and Data Structures COMP 261  # 1</dc:title>
  <dc:creator>pondy</dc:creator>
  <cp:lastModifiedBy>David Streader</cp:lastModifiedBy>
  <cp:revision>290</cp:revision>
  <cp:lastPrinted>2018-05-07T21:34:11Z</cp:lastPrinted>
  <dcterms:created xsi:type="dcterms:W3CDTF">2010-07-11T23:26:10Z</dcterms:created>
  <dcterms:modified xsi:type="dcterms:W3CDTF">2018-05-07T21:41:21Z</dcterms:modified>
</cp:coreProperties>
</file>