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72" r:id="rId4"/>
    <p:sldId id="273" r:id="rId5"/>
    <p:sldId id="276" r:id="rId6"/>
    <p:sldId id="274" r:id="rId7"/>
    <p:sldId id="277" r:id="rId8"/>
    <p:sldId id="275" r:id="rId9"/>
    <p:sldId id="268" r:id="rId10"/>
    <p:sldId id="278" r:id="rId11"/>
    <p:sldId id="271" r:id="rId12"/>
    <p:sldId id="279" r:id="rId13"/>
    <p:sldId id="280" r:id="rId14"/>
    <p:sldId id="281" r:id="rId15"/>
    <p:sldId id="282" r:id="rId16"/>
    <p:sldId id="269" r:id="rId17"/>
    <p:sldId id="270" r:id="rId18"/>
    <p:sldId id="284" r:id="rId19"/>
  </p:sldIdLst>
  <p:sldSz cx="9144000" cy="6858000" type="screen4x3"/>
  <p:notesSz cx="9880600" cy="67818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CC"/>
    <a:srgbClr val="FF0000"/>
    <a:srgbClr val="00681B"/>
    <a:srgbClr val="7CD284"/>
    <a:srgbClr val="9BDDA1"/>
    <a:srgbClr val="FFB869"/>
    <a:srgbClr val="FFAF57"/>
    <a:srgbClr val="FFC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0557" autoAdjust="0"/>
  </p:normalViewPr>
  <p:slideViewPr>
    <p:cSldViewPr>
      <p:cViewPr varScale="1">
        <p:scale>
          <a:sx n="74" d="100"/>
          <a:sy n="74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57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857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fld id="{A394D4D8-B5FB-40F1-94E9-D8B1AA006A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02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070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9113"/>
            <a:ext cx="3373438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24213"/>
            <a:ext cx="725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8" rIns="92232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070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fld id="{3DA36AEA-2130-475B-A455-1A7D9D4945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984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800" b="1">
                <a:latin typeface="Arial Unicode MS" pitchFamily="34" charset="-128"/>
              </a:rPr>
              <a:t>Peter Andreae</a:t>
            </a:r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74525" y="981075"/>
            <a:ext cx="8775700" cy="5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66700" marR="0" indent="-2667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1pPr>
            <a:lvl2pPr marL="639763" marR="0" indent="-1936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2pPr>
            <a:lvl3pPr marL="104775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3pPr>
            <a:lvl4pPr marL="145573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4pPr>
            <a:lvl5pPr marL="1863725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NZ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>
              <a:defRPr/>
            </a:pPr>
            <a:fld id="{4FDCD316-EAA7-4300-97F6-D65E36BFED3A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048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905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25" y="981075"/>
            <a:ext cx="87757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19050"/>
            <a:ext cx="2297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5pPr lvl="4" algn="r" eaLnBrk="0" hangingPunct="0">
              <a:defRPr sz="160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4">
              <a:defRPr/>
            </a:pPr>
            <a:fld id="{EB9E2D5B-37EA-4167-8221-57948B2E80BF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56550" y="6708775"/>
            <a:ext cx="976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268760"/>
            <a:ext cx="8785225" cy="194468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NZ" dirty="0" smtClean="0"/>
              <a:t>Python  for Level 3 </a:t>
            </a:r>
            <a:br>
              <a:rPr lang="en-NZ" dirty="0" smtClean="0"/>
            </a:br>
            <a:r>
              <a:rPr lang="en-NZ" dirty="0" smtClean="0"/>
              <a:t>CS4HS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6093296"/>
            <a:ext cx="586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 smtClean="0"/>
              <a:t>see website:       ecs.vuw.ac.nz/Main/</a:t>
            </a:r>
            <a:r>
              <a:rPr lang="en-AU" sz="1800" dirty="0" err="1" smtClean="0"/>
              <a:t>PythonForSchools</a:t>
            </a:r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Do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</a:t>
            </a:r>
            <a:r>
              <a:rPr lang="en-AU" dirty="0"/>
              <a:t>program to draw a </a:t>
            </a:r>
            <a:r>
              <a:rPr lang="en-AU" dirty="0" smtClean="0"/>
              <a:t>flower on the canvas: </a:t>
            </a:r>
          </a:p>
          <a:p>
            <a:endParaRPr lang="en-AU" dirty="0"/>
          </a:p>
          <a:p>
            <a:pPr marL="446088" lvl="1" indent="0">
              <a:buNone/>
            </a:pPr>
            <a:r>
              <a:rPr lang="en-AU" dirty="0" smtClean="0"/>
              <a:t>(the </a:t>
            </a:r>
            <a:r>
              <a:rPr lang="en-AU" dirty="0" err="1" smtClean="0"/>
              <a:t>center</a:t>
            </a:r>
            <a:r>
              <a:rPr lang="en-AU" dirty="0" smtClean="0"/>
              <a:t> circle is optional </a:t>
            </a:r>
            <a:r>
              <a:rPr lang="en-AU" dirty="0" smtClean="0">
                <a:sym typeface="Wingdings" pitchFamily="2" charset="2"/>
              </a:rPr>
              <a:t> )</a:t>
            </a:r>
          </a:p>
          <a:p>
            <a:pPr marL="446088" lvl="1" indent="0">
              <a:buNone/>
            </a:pPr>
            <a:endParaRPr lang="en-AU" dirty="0" smtClean="0"/>
          </a:p>
          <a:p>
            <a:r>
              <a:rPr lang="en-AU" dirty="0" smtClean="0"/>
              <a:t>Ensure you define a function to draw it at a given position, and call it from your main() function.</a:t>
            </a:r>
          </a:p>
          <a:p>
            <a:pPr marL="854075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main() :</a:t>
            </a:r>
          </a:p>
          <a:p>
            <a:pPr marL="1227138" lvl="3" indent="0">
              <a:buNone/>
            </a:pPr>
            <a:r>
              <a:rPr lang="en-AU" i="1" dirty="0" smtClean="0"/>
              <a:t>set up the window, canvas, </a:t>
            </a:r>
            <a:r>
              <a:rPr lang="en-AU" i="1" dirty="0" err="1" smtClean="0"/>
              <a:t>etc</a:t>
            </a:r>
            <a:endParaRPr lang="en-AU" i="1" dirty="0" smtClean="0"/>
          </a:p>
          <a:p>
            <a:pPr marL="1227138" lvl="3" indent="0">
              <a:buNone/>
            </a:pPr>
            <a:r>
              <a:rPr lang="en-AU" i="1" dirty="0" smtClean="0"/>
              <a:t>draw a flower at 100 100</a:t>
            </a:r>
          </a:p>
          <a:p>
            <a:pPr marL="819150" lvl="2" indent="0">
              <a:buNone/>
            </a:pPr>
            <a:endParaRPr lang="en-AU" dirty="0"/>
          </a:p>
          <a:p>
            <a:pPr marL="819150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</a:t>
            </a:r>
            <a:r>
              <a:rPr lang="en-AU" dirty="0" err="1" smtClean="0"/>
              <a:t>drawFlower</a:t>
            </a:r>
            <a:r>
              <a:rPr lang="en-AU" dirty="0" smtClean="0"/>
              <a:t>(x, y) :</a:t>
            </a:r>
          </a:p>
          <a:p>
            <a:pPr marL="1227138" lvl="3" indent="0">
              <a:buNone/>
            </a:pPr>
            <a:r>
              <a:rPr lang="en-AU" i="1" dirty="0" smtClean="0"/>
              <a:t>draw it</a:t>
            </a:r>
            <a:endParaRPr lang="en-NZ" dirty="0" smtClean="0"/>
          </a:p>
          <a:p>
            <a:pPr marL="819150" lvl="2" indent="0">
              <a:buNone/>
            </a:pPr>
            <a:endParaRPr lang="en-AU" dirty="0" smtClean="0"/>
          </a:p>
          <a:p>
            <a:pPr marL="819150" lvl="2" indent="0">
              <a:buNone/>
            </a:pPr>
            <a:r>
              <a:rPr lang="en-AU" dirty="0" smtClean="0"/>
              <a:t>main()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95568" y="19050"/>
            <a:ext cx="2297112" cy="457200"/>
          </a:xfrm>
        </p:spPr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10</a:t>
            </a:fld>
            <a:endParaRPr lang="en-NZ" sz="24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320115" y="1736812"/>
            <a:ext cx="108012" cy="69066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22093" y="1484784"/>
            <a:ext cx="504056" cy="504056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270301" y="1629696"/>
            <a:ext cx="207640" cy="214233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19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Event driven input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3525" indent="-263525"/>
            <a:r>
              <a:rPr lang="en-US" dirty="0" smtClean="0"/>
              <a:t>Buttons</a:t>
            </a: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Create button and specify function to call when button is pressed.</a:t>
            </a:r>
          </a:p>
          <a:p>
            <a:pPr marL="819150" lvl="2" indent="0">
              <a:spcAft>
                <a:spcPts val="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Button(window</a:t>
            </a:r>
            <a:r>
              <a:rPr lang="en-AU" dirty="0">
                <a:solidFill>
                  <a:srgbClr val="002060"/>
                </a:solidFill>
              </a:rPr>
              <a:t>, text</a:t>
            </a:r>
            <a:r>
              <a:rPr lang="en-AU" dirty="0" smtClean="0">
                <a:solidFill>
                  <a:srgbClr val="002060"/>
                </a:solidFill>
              </a:rPr>
              <a:t>=“Flower", command=draw).</a:t>
            </a:r>
            <a:r>
              <a:rPr lang="en-AU" dirty="0">
                <a:solidFill>
                  <a:srgbClr val="002060"/>
                </a:solidFill>
              </a:rPr>
              <a:t>pack</a:t>
            </a:r>
            <a:r>
              <a:rPr lang="en-AU" dirty="0" smtClean="0">
                <a:solidFill>
                  <a:srgbClr val="002060"/>
                </a:solidFill>
              </a:rPr>
              <a:t>()</a:t>
            </a:r>
          </a:p>
          <a:p>
            <a:pPr marL="819150" lvl="2" indent="0">
              <a:spcAft>
                <a:spcPts val="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Button(window, text=“Clear”, command= clear).pack()</a:t>
            </a:r>
            <a:r>
              <a:rPr lang="en-NZ" dirty="0" smtClean="0"/>
              <a:t> </a:t>
            </a:r>
          </a:p>
          <a:p>
            <a:pPr marL="627063" lvl="1" indent="-182563">
              <a:spcBef>
                <a:spcPts val="1200"/>
              </a:spcBef>
              <a:spcAft>
                <a:spcPts val="0"/>
              </a:spcAft>
            </a:pPr>
            <a:r>
              <a:rPr lang="en-NZ" dirty="0" smtClean="0"/>
              <a:t>Tell </a:t>
            </a:r>
            <a:r>
              <a:rPr lang="en-NZ" dirty="0" err="1"/>
              <a:t>tk</a:t>
            </a:r>
            <a:r>
              <a:rPr lang="en-NZ" dirty="0"/>
              <a:t> to listen for </a:t>
            </a:r>
            <a:r>
              <a:rPr lang="en-NZ" dirty="0" smtClean="0"/>
              <a:t>button/mouse events</a:t>
            </a:r>
            <a:endParaRPr lang="en-NZ" dirty="0"/>
          </a:p>
          <a:p>
            <a:pPr marL="81915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NZ" dirty="0" err="1">
                <a:solidFill>
                  <a:srgbClr val="002060"/>
                </a:solidFill>
              </a:rPr>
              <a:t>window.mainloop</a:t>
            </a:r>
            <a:r>
              <a:rPr lang="en-NZ" dirty="0" smtClean="0">
                <a:solidFill>
                  <a:srgbClr val="002060"/>
                </a:solidFill>
              </a:rPr>
              <a:t>()</a:t>
            </a:r>
            <a:endParaRPr lang="en-AU" dirty="0" smtClean="0">
              <a:solidFill>
                <a:srgbClr val="002060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AU" dirty="0" smtClean="0"/>
              <a:t>define function that the button calls (no parameters)</a:t>
            </a:r>
          </a:p>
          <a:p>
            <a:pPr marL="819150" lvl="2" indent="0"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def</a:t>
            </a:r>
            <a:r>
              <a:rPr lang="en-AU" dirty="0" smtClean="0">
                <a:solidFill>
                  <a:srgbClr val="002060"/>
                </a:solidFill>
              </a:rPr>
              <a:t> draw() :                         </a:t>
            </a:r>
            <a:r>
              <a:rPr lang="en-AU" dirty="0" err="1" smtClean="0">
                <a:solidFill>
                  <a:srgbClr val="002060"/>
                </a:solidFill>
              </a:rPr>
              <a:t>def</a:t>
            </a:r>
            <a:r>
              <a:rPr lang="en-AU" dirty="0" smtClean="0">
                <a:solidFill>
                  <a:srgbClr val="002060"/>
                </a:solidFill>
              </a:rPr>
              <a:t> clear() :</a:t>
            </a:r>
            <a:endParaRPr lang="en-NZ" dirty="0">
              <a:solidFill>
                <a:srgbClr val="002060"/>
              </a:solidFill>
            </a:endParaRPr>
          </a:p>
          <a:p>
            <a:r>
              <a:rPr lang="en-US" dirty="0" smtClean="0"/>
              <a:t>Mouse</a:t>
            </a:r>
            <a:endParaRPr lang="en-NZ" dirty="0" smtClean="0"/>
          </a:p>
          <a:p>
            <a:pPr lvl="1"/>
            <a:r>
              <a:rPr lang="en-NZ" dirty="0" smtClean="0"/>
              <a:t>bind mouse event to function called </a:t>
            </a:r>
            <a:r>
              <a:rPr lang="en-NZ" dirty="0"/>
              <a:t>when </a:t>
            </a:r>
            <a:r>
              <a:rPr lang="en-NZ" dirty="0" smtClean="0"/>
              <a:t>mouse event happens:</a:t>
            </a:r>
          </a:p>
          <a:p>
            <a:pPr marL="819150" lvl="2" indent="0">
              <a:buNone/>
            </a:pPr>
            <a:r>
              <a:rPr lang="en-NZ" dirty="0" err="1" smtClean="0">
                <a:solidFill>
                  <a:srgbClr val="002060"/>
                </a:solidFill>
              </a:rPr>
              <a:t>canvas.bind</a:t>
            </a:r>
            <a:r>
              <a:rPr lang="en-NZ" dirty="0" smtClean="0">
                <a:solidFill>
                  <a:srgbClr val="002060"/>
                </a:solidFill>
              </a:rPr>
              <a:t>(</a:t>
            </a:r>
            <a:r>
              <a:rPr lang="en-AU" dirty="0" smtClean="0">
                <a:solidFill>
                  <a:srgbClr val="002060"/>
                </a:solidFill>
              </a:rPr>
              <a:t>"&lt;ButtonRelease-1&gt;", command=plant)</a:t>
            </a:r>
          </a:p>
          <a:p>
            <a:pPr marL="754063" lvl="1" indent="-342900">
              <a:spcBef>
                <a:spcPts val="1200"/>
              </a:spcBef>
              <a:spcAft>
                <a:spcPts val="0"/>
              </a:spcAft>
            </a:pPr>
            <a:r>
              <a:rPr lang="en-AU" dirty="0" smtClean="0"/>
              <a:t>define function that responds to the mouse event:</a:t>
            </a:r>
          </a:p>
          <a:p>
            <a:pPr marL="819150" lvl="2" indent="0">
              <a:spcAft>
                <a:spcPts val="0"/>
              </a:spcAft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def</a:t>
            </a:r>
            <a:r>
              <a:rPr lang="en-AU" dirty="0" smtClean="0">
                <a:solidFill>
                  <a:srgbClr val="002060"/>
                </a:solidFill>
              </a:rPr>
              <a:t> plant(event) :</a:t>
            </a:r>
          </a:p>
          <a:p>
            <a:pPr marL="1227138" lvl="3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….. </a:t>
            </a:r>
            <a:r>
              <a:rPr lang="en-AU" dirty="0" err="1" smtClean="0">
                <a:solidFill>
                  <a:srgbClr val="002060"/>
                </a:solidFill>
              </a:rPr>
              <a:t>event.x</a:t>
            </a:r>
            <a:r>
              <a:rPr lang="en-AU" dirty="0" smtClean="0">
                <a:solidFill>
                  <a:srgbClr val="002060"/>
                </a:solidFill>
              </a:rPr>
              <a:t>     …. </a:t>
            </a:r>
            <a:r>
              <a:rPr lang="en-AU" dirty="0" err="1" smtClean="0">
                <a:solidFill>
                  <a:srgbClr val="002060"/>
                </a:solidFill>
              </a:rPr>
              <a:t>event.y</a:t>
            </a:r>
            <a:endParaRPr lang="en-AU" dirty="0" smtClean="0">
              <a:solidFill>
                <a:srgbClr val="002060"/>
              </a:solidFill>
            </a:endParaRPr>
          </a:p>
          <a:p>
            <a:pPr marL="819150" lvl="2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7221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Do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Extend the flower program </a:t>
            </a:r>
          </a:p>
          <a:p>
            <a:pPr lvl="1"/>
            <a:r>
              <a:rPr lang="en-AU" dirty="0" smtClean="0"/>
              <a:t>Make a button that draws a flower in the middle of the canvas</a:t>
            </a:r>
          </a:p>
          <a:p>
            <a:pPr lvl="1"/>
            <a:r>
              <a:rPr lang="en-AU" dirty="0" smtClean="0"/>
              <a:t>Make the program respond to the mouse by drawing a flower where it was clicked.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9837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Whenever you have some kind of entity in your program</a:t>
            </a:r>
          </a:p>
          <a:p>
            <a:pPr lvl="1"/>
            <a:r>
              <a:rPr lang="en-AU" dirty="0" smtClean="0"/>
              <a:t>more than just a string</a:t>
            </a:r>
          </a:p>
          <a:p>
            <a:pPr lvl="1"/>
            <a:r>
              <a:rPr lang="en-AU" dirty="0" smtClean="0"/>
              <a:t>more than just a number</a:t>
            </a:r>
          </a:p>
          <a:p>
            <a:pPr lvl="1"/>
            <a:r>
              <a:rPr lang="en-AU" dirty="0" smtClean="0"/>
              <a:t>especially if your program has more than one of them</a:t>
            </a:r>
            <a:endParaRPr lang="en-NZ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Create a class describing the entity</a:t>
            </a:r>
          </a:p>
          <a:p>
            <a:pPr marL="635000" lvl="2" indent="-222250"/>
            <a:r>
              <a:rPr lang="en-AU" dirty="0" smtClean="0"/>
              <a:t>work out what information needs to be stored about the entity</a:t>
            </a:r>
          </a:p>
          <a:p>
            <a:pPr marL="635000" lvl="2" indent="-222250"/>
            <a:r>
              <a:rPr lang="en-AU" dirty="0" smtClean="0"/>
              <a:t>work out what actions can be performed on the entity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err="1" smtClean="0"/>
              <a:t>Eg</a:t>
            </a:r>
            <a:r>
              <a:rPr lang="en-AU" dirty="0" smtClean="0"/>
              <a:t>, flower:</a:t>
            </a:r>
            <a:endParaRPr lang="en-AU" dirty="0"/>
          </a:p>
          <a:p>
            <a:pPr marL="635000" lvl="2" indent="-222250"/>
            <a:r>
              <a:rPr lang="en-AU" dirty="0" smtClean="0"/>
              <a:t>need to store its position, and possibly its colour</a:t>
            </a:r>
            <a:endParaRPr lang="en-AU" dirty="0"/>
          </a:p>
          <a:p>
            <a:pPr marL="635000" lvl="2" indent="-222250"/>
            <a:r>
              <a:rPr lang="en-AU" dirty="0" smtClean="0"/>
              <a:t>need to be able to draw it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781050" lvl="2" indent="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13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7835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create a class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Define the name of the class</a:t>
            </a:r>
          </a:p>
          <a:p>
            <a:pPr lvl="1"/>
            <a:r>
              <a:rPr lang="en-AU" dirty="0" smtClean="0"/>
              <a:t>convention:  capitalised name</a:t>
            </a:r>
          </a:p>
          <a:p>
            <a:pPr marL="854075" lvl="2" indent="0">
              <a:buNone/>
            </a:pPr>
            <a:r>
              <a:rPr lang="en-AU" dirty="0" smtClean="0"/>
              <a:t>class Flower() :</a:t>
            </a:r>
          </a:p>
          <a:p>
            <a:pPr marL="265113" indent="-252413"/>
            <a:r>
              <a:rPr lang="en-AU" dirty="0"/>
              <a:t>Define the </a:t>
            </a:r>
            <a:r>
              <a:rPr lang="en-AU" dirty="0" smtClean="0"/>
              <a:t>constructor</a:t>
            </a:r>
          </a:p>
          <a:p>
            <a:pPr marL="638176" lvl="1" indent="-252413"/>
            <a:r>
              <a:rPr lang="en-AU" dirty="0" smtClean="0"/>
              <a:t>The function that is called to set up /initialise an object of the class</a:t>
            </a:r>
          </a:p>
          <a:p>
            <a:pPr marL="638176" lvl="1" indent="-252413"/>
            <a:r>
              <a:rPr lang="en-AU" dirty="0" smtClean="0"/>
              <a:t>typically sets up the fields</a:t>
            </a:r>
          </a:p>
          <a:p>
            <a:pPr marL="793750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__</a:t>
            </a:r>
            <a:r>
              <a:rPr lang="en-AU" dirty="0" err="1" smtClean="0"/>
              <a:t>init</a:t>
            </a:r>
            <a:r>
              <a:rPr lang="en-AU" dirty="0" smtClean="0"/>
              <a:t>__(self, …..</a:t>
            </a:r>
            <a:r>
              <a:rPr lang="en-AU" i="1" dirty="0" smtClean="0"/>
              <a:t>other</a:t>
            </a:r>
            <a:r>
              <a:rPr lang="en-AU" dirty="0" smtClean="0"/>
              <a:t> </a:t>
            </a:r>
            <a:r>
              <a:rPr lang="en-AU" i="1" dirty="0" smtClean="0"/>
              <a:t>parameters</a:t>
            </a:r>
            <a:r>
              <a:rPr lang="en-AU" dirty="0" smtClean="0"/>
              <a:t> </a:t>
            </a:r>
            <a:r>
              <a:rPr lang="en-AU" i="1" dirty="0" smtClean="0"/>
              <a:t>it</a:t>
            </a:r>
            <a:r>
              <a:rPr lang="en-AU" dirty="0" smtClean="0"/>
              <a:t> </a:t>
            </a:r>
            <a:r>
              <a:rPr lang="en-AU" i="1" dirty="0" smtClean="0"/>
              <a:t>needs</a:t>
            </a:r>
            <a:r>
              <a:rPr lang="en-AU" dirty="0" smtClean="0"/>
              <a:t>)</a:t>
            </a:r>
          </a:p>
          <a:p>
            <a:pPr marL="1201738" lvl="3" indent="0">
              <a:buNone/>
            </a:pPr>
            <a:r>
              <a:rPr lang="en-AU" dirty="0" smtClean="0"/>
              <a:t>self.</a:t>
            </a:r>
            <a:endParaRPr lang="en-AU" dirty="0"/>
          </a:p>
          <a:p>
            <a:pPr marL="265113" indent="-252413"/>
            <a:r>
              <a:rPr lang="en-AU" dirty="0" smtClean="0"/>
              <a:t>Define the other functions that act on the objects</a:t>
            </a:r>
          </a:p>
          <a:p>
            <a:pPr marL="638176" lvl="1" indent="-252413"/>
            <a:r>
              <a:rPr lang="en-AU" dirty="0" smtClean="0"/>
              <a:t>all the functions have a first parameter of self.</a:t>
            </a:r>
          </a:p>
          <a:p>
            <a:pPr marL="638176" lvl="1" indent="-252413"/>
            <a:r>
              <a:rPr lang="en-AU" dirty="0" smtClean="0"/>
              <a:t>they can access the fields via self</a:t>
            </a:r>
          </a:p>
          <a:p>
            <a:pPr marL="793750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 grow(self, …. </a:t>
            </a:r>
            <a:r>
              <a:rPr lang="en-AU" i="1" dirty="0" smtClean="0"/>
              <a:t>other</a:t>
            </a:r>
            <a:r>
              <a:rPr lang="en-AU" dirty="0" smtClean="0"/>
              <a:t> </a:t>
            </a:r>
            <a:r>
              <a:rPr lang="en-AU" i="1" dirty="0" smtClean="0"/>
              <a:t>parameters</a:t>
            </a:r>
            <a:r>
              <a:rPr lang="en-AU" dirty="0" smtClean="0"/>
              <a:t>)</a:t>
            </a:r>
            <a:endParaRPr lang="en-AU" dirty="0"/>
          </a:p>
          <a:p>
            <a:pPr marL="1201738" lvl="3" indent="0">
              <a:buNone/>
            </a:pPr>
            <a:r>
              <a:rPr lang="en-AU" dirty="0" err="1" smtClean="0"/>
              <a:t>self.size</a:t>
            </a:r>
            <a:r>
              <a:rPr lang="en-AU" dirty="0" smtClean="0"/>
              <a:t> = self.size+5</a:t>
            </a:r>
            <a:endParaRPr lang="en-AU" dirty="0"/>
          </a:p>
          <a:p>
            <a:pPr marL="415925" indent="-342900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14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8266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Flower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AU" dirty="0" smtClean="0"/>
              <a:t>class Flower () :</a:t>
            </a:r>
          </a:p>
          <a:p>
            <a:pPr marL="854075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__</a:t>
            </a:r>
            <a:r>
              <a:rPr lang="en-AU" dirty="0" err="1" smtClean="0"/>
              <a:t>init</a:t>
            </a:r>
            <a:r>
              <a:rPr lang="en-AU" dirty="0" smtClean="0"/>
              <a:t>__(self,                 )</a:t>
            </a:r>
          </a:p>
          <a:p>
            <a:pPr marL="1262063" lvl="3" indent="0">
              <a:buNone/>
            </a:pPr>
            <a:endParaRPr lang="en-AU" dirty="0" smtClean="0"/>
          </a:p>
          <a:p>
            <a:pPr marL="1262063" lvl="3" indent="0">
              <a:buNone/>
            </a:pPr>
            <a:endParaRPr lang="en-AU" dirty="0"/>
          </a:p>
          <a:p>
            <a:pPr marL="854075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draw(self,                   )</a:t>
            </a:r>
          </a:p>
          <a:p>
            <a:pPr marL="1262063" lvl="3" indent="0">
              <a:buNone/>
            </a:pPr>
            <a:endParaRPr lang="en-AU" dirty="0" smtClean="0"/>
          </a:p>
          <a:p>
            <a:pPr marL="1262063" lvl="3" indent="0">
              <a:buNone/>
            </a:pPr>
            <a:endParaRPr lang="en-AU" dirty="0"/>
          </a:p>
          <a:p>
            <a:pPr marL="1262063" lvl="3" indent="0">
              <a:buNone/>
            </a:pPr>
            <a:endParaRPr lang="en-AU" dirty="0" smtClean="0"/>
          </a:p>
          <a:p>
            <a:pPr marL="854075" lvl="2" indent="0">
              <a:buNone/>
            </a:pPr>
            <a:r>
              <a:rPr lang="en-AU" dirty="0" err="1" smtClean="0"/>
              <a:t>def</a:t>
            </a:r>
            <a:r>
              <a:rPr lang="en-AU" dirty="0" smtClean="0"/>
              <a:t> bloom (self )</a:t>
            </a:r>
          </a:p>
          <a:p>
            <a:pPr marL="854075" lvl="2" indent="0">
              <a:buNone/>
            </a:pPr>
            <a:endParaRPr lang="en-AU" dirty="0"/>
          </a:p>
          <a:p>
            <a:pPr marL="854075" lvl="2" indent="0">
              <a:buNone/>
            </a:pPr>
            <a:endParaRPr lang="en-AU" dirty="0" smtClean="0"/>
          </a:p>
          <a:p>
            <a:pPr marL="854075" lvl="2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15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9846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</a:t>
            </a:r>
            <a:r>
              <a:rPr lang="en-NZ" dirty="0" smtClean="0"/>
              <a:t>Programs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/>
              <a:t>Garden </a:t>
            </a:r>
            <a:r>
              <a:rPr lang="en-NZ" dirty="0"/>
              <a:t>:</a:t>
            </a:r>
          </a:p>
          <a:p>
            <a:pPr lvl="1"/>
            <a:r>
              <a:rPr lang="en-AU" dirty="0" smtClean="0"/>
              <a:t>contains a Flower class</a:t>
            </a:r>
            <a:endParaRPr lang="en-NZ" dirty="0" smtClean="0"/>
          </a:p>
          <a:p>
            <a:pPr lvl="1"/>
            <a:r>
              <a:rPr lang="en-NZ" dirty="0" smtClean="0"/>
              <a:t>has a </a:t>
            </a:r>
            <a:r>
              <a:rPr lang="en-NZ" dirty="0"/>
              <a:t>list of </a:t>
            </a:r>
            <a:r>
              <a:rPr lang="en-NZ" dirty="0" smtClean="0"/>
              <a:t>Flower objects</a:t>
            </a:r>
            <a:endParaRPr lang="en-NZ" dirty="0"/>
          </a:p>
          <a:p>
            <a:pPr lvl="1"/>
            <a:r>
              <a:rPr lang="en-NZ" dirty="0" smtClean="0"/>
              <a:t>respond to mouse by adding a new flower to the garden</a:t>
            </a:r>
            <a:endParaRPr lang="en-NZ" dirty="0"/>
          </a:p>
          <a:p>
            <a:pPr lvl="1"/>
            <a:r>
              <a:rPr lang="en-AU" dirty="0" smtClean="0"/>
              <a:t>button to make all the flowers turn red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r>
              <a:rPr lang="en-AU" dirty="0" smtClean="0"/>
              <a:t>Walk through the program.</a:t>
            </a:r>
            <a:endParaRPr lang="en-AU" dirty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NZ" dirty="0" smtClean="0"/>
          </a:p>
          <a:p>
            <a:pPr lvl="1"/>
            <a:endParaRPr lang="en-NZ" dirty="0"/>
          </a:p>
          <a:p>
            <a:pPr marL="446088" lvl="1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1251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Do</a:t>
            </a:r>
            <a:r>
              <a:rPr lang="en-NZ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 smtClean="0"/>
              <a:t>Write program for planning a banquet layout</a:t>
            </a:r>
            <a:endParaRPr lang="en-AU" dirty="0"/>
          </a:p>
          <a:p>
            <a:pPr lvl="0"/>
            <a:r>
              <a:rPr lang="en-AU" dirty="0" smtClean="0"/>
              <a:t>Shows a collection of tables</a:t>
            </a:r>
            <a:r>
              <a:rPr lang="en-AU" dirty="0"/>
              <a:t>, </a:t>
            </a: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endParaRPr lang="en-NZ" dirty="0" smtClean="0"/>
          </a:p>
          <a:p>
            <a:r>
              <a:rPr lang="en-NZ" dirty="0" smtClean="0"/>
              <a:t>Allow the user to place or move tables with the mouse</a:t>
            </a:r>
          </a:p>
          <a:p>
            <a:endParaRPr lang="en-AU" dirty="0"/>
          </a:p>
          <a:p>
            <a:r>
              <a:rPr lang="en-AU" dirty="0" smtClean="0"/>
              <a:t>Design: </a:t>
            </a:r>
          </a:p>
          <a:p>
            <a:pPr lvl="2"/>
            <a:r>
              <a:rPr lang="en-AU" dirty="0" smtClean="0"/>
              <a:t>A Table class</a:t>
            </a:r>
          </a:p>
          <a:p>
            <a:pPr lvl="2"/>
            <a:r>
              <a:rPr lang="en-AU" dirty="0" smtClean="0"/>
              <a:t>A main program with canvas which responds to mouse</a:t>
            </a:r>
          </a:p>
          <a:p>
            <a:pPr lvl="1"/>
            <a:r>
              <a:rPr lang="en-US" dirty="0" smtClean="0"/>
              <a:t>Extensions:</a:t>
            </a:r>
          </a:p>
          <a:p>
            <a:pPr lvl="2"/>
            <a:r>
              <a:rPr lang="en-US" dirty="0" smtClean="0"/>
              <a:t>buttons to allow the tables to be lined up</a:t>
            </a:r>
          </a:p>
          <a:p>
            <a:pPr lvl="2"/>
            <a:r>
              <a:rPr lang="en-US" dirty="0" smtClean="0"/>
              <a:t>Extend the table </a:t>
            </a:r>
            <a:r>
              <a:rPr lang="en-US" smtClean="0"/>
              <a:t>to have a list of names</a:t>
            </a:r>
            <a:endParaRPr lang="en-NZ" dirty="0"/>
          </a:p>
        </p:txBody>
      </p:sp>
      <p:sp>
        <p:nvSpPr>
          <p:cNvPr id="5" name="Chord 4"/>
          <p:cNvSpPr/>
          <p:nvPr/>
        </p:nvSpPr>
        <p:spPr bwMode="auto">
          <a:xfrm>
            <a:off x="4788024" y="2132856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Chord 5"/>
          <p:cNvSpPr/>
          <p:nvPr/>
        </p:nvSpPr>
        <p:spPr bwMode="auto">
          <a:xfrm flipH="1">
            <a:off x="5580112" y="2132856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Chord 6"/>
          <p:cNvSpPr/>
          <p:nvPr/>
        </p:nvSpPr>
        <p:spPr bwMode="auto">
          <a:xfrm rot="5400000" flipH="1">
            <a:off x="5184068" y="2528900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hord 7"/>
          <p:cNvSpPr/>
          <p:nvPr/>
        </p:nvSpPr>
        <p:spPr bwMode="auto">
          <a:xfrm rot="16200000" flipH="1" flipV="1">
            <a:off x="5184068" y="1736812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004048" y="1916832"/>
            <a:ext cx="792088" cy="792088"/>
          </a:xfrm>
          <a:prstGeom prst="ellipse">
            <a:avLst/>
          </a:prstGeom>
          <a:solidFill>
            <a:srgbClr val="6633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2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Ideas for the classroom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18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2119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Quick overview of what’s new in level 3 Programming</a:t>
            </a:r>
          </a:p>
          <a:p>
            <a:endParaRPr lang="en-NZ" dirty="0"/>
          </a:p>
          <a:p>
            <a:r>
              <a:rPr lang="en-NZ" dirty="0" smtClean="0"/>
              <a:t> Go through key ideas of L3 in python, making little programs</a:t>
            </a:r>
          </a:p>
          <a:p>
            <a:endParaRPr lang="en-NZ" dirty="0"/>
          </a:p>
          <a:p>
            <a:r>
              <a:rPr lang="en-NZ" dirty="0" smtClean="0"/>
              <a:t>Discussion of ideas for the classroom.</a:t>
            </a:r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2832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Level 3: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GUI</a:t>
            </a:r>
          </a:p>
          <a:p>
            <a:pPr lvl="1"/>
            <a:r>
              <a:rPr lang="en-NZ" dirty="0" smtClean="0"/>
              <a:t>program must use some kind of event-driven input </a:t>
            </a:r>
          </a:p>
          <a:p>
            <a:endParaRPr lang="en-NZ" dirty="0" smtClean="0"/>
          </a:p>
          <a:p>
            <a:r>
              <a:rPr lang="en-NZ" dirty="0" smtClean="0"/>
              <a:t>Object-oriented:  </a:t>
            </a:r>
          </a:p>
          <a:p>
            <a:pPr lvl="1"/>
            <a:r>
              <a:rPr lang="en-NZ" dirty="0" smtClean="0"/>
              <a:t>defining a Class, making &amp; using Objects of that class</a:t>
            </a:r>
          </a:p>
          <a:p>
            <a:pPr marL="446088" lvl="1" indent="0">
              <a:buNone/>
            </a:pPr>
            <a:r>
              <a:rPr lang="en-NZ" dirty="0" smtClean="0"/>
              <a:t> </a:t>
            </a:r>
          </a:p>
          <a:p>
            <a:r>
              <a:rPr lang="en-NZ" dirty="0" smtClean="0"/>
              <a:t>Staged development</a:t>
            </a:r>
          </a:p>
          <a:p>
            <a:pPr lvl="1"/>
            <a:r>
              <a:rPr lang="en-NZ" dirty="0" smtClean="0"/>
              <a:t>repeated cycles of design, code, test, debug on increasing scope of the program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3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878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Level 3:</a:t>
            </a:r>
            <a:r>
              <a:rPr lang="en-NZ" dirty="0"/>
              <a:t>GUI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Program must have its own window </a:t>
            </a:r>
          </a:p>
          <a:p>
            <a:pPr lvl="1"/>
            <a:r>
              <a:rPr lang="en-NZ" dirty="0" smtClean="0"/>
              <a:t>Not inside the “shell”</a:t>
            </a:r>
          </a:p>
          <a:p>
            <a:pPr lvl="1"/>
            <a:r>
              <a:rPr lang="en-NZ" dirty="0" smtClean="0"/>
              <a:t>Might have graphical output, but not critical </a:t>
            </a:r>
          </a:p>
          <a:p>
            <a:pPr>
              <a:spcBef>
                <a:spcPts val="1800"/>
              </a:spcBef>
            </a:pPr>
            <a:r>
              <a:rPr lang="en-NZ" dirty="0" smtClean="0"/>
              <a:t>Must respond to some kind of event-driven input </a:t>
            </a:r>
          </a:p>
          <a:p>
            <a:pPr lvl="1"/>
            <a:r>
              <a:rPr lang="en-NZ" dirty="0" err="1" smtClean="0"/>
              <a:t>eg</a:t>
            </a:r>
            <a:r>
              <a:rPr lang="en-NZ" dirty="0" smtClean="0"/>
              <a:t> buttons, text fields, mouse clicks </a:t>
            </a:r>
          </a:p>
          <a:p>
            <a:pPr lvl="1"/>
            <a:r>
              <a:rPr lang="en-AU" dirty="0" smtClean="0"/>
              <a:t>Event-driven input changes the design and structure of the program</a:t>
            </a:r>
            <a:endParaRPr lang="en-NZ" dirty="0" smtClean="0"/>
          </a:p>
          <a:p>
            <a:pPr lvl="2"/>
            <a:r>
              <a:rPr lang="en-AU" dirty="0" smtClean="0"/>
              <a:t>The program is no longer in control.</a:t>
            </a:r>
          </a:p>
          <a:p>
            <a:pPr>
              <a:spcBef>
                <a:spcPts val="1800"/>
              </a:spcBef>
            </a:pPr>
            <a:r>
              <a:rPr lang="en-NZ" dirty="0" smtClean="0"/>
              <a:t>Fancy layout and good UI design is not required</a:t>
            </a:r>
          </a:p>
          <a:p>
            <a:pPr lvl="1"/>
            <a:r>
              <a:rPr lang="en-NZ" dirty="0" smtClean="0"/>
              <a:t>Code for fancy layout is tricky and fiddly and not important</a:t>
            </a:r>
          </a:p>
          <a:p>
            <a:pPr lvl="1"/>
            <a:r>
              <a:rPr lang="en-NZ" dirty="0" smtClean="0"/>
              <a:t>Programs should not be so complicated that UI design is significant</a:t>
            </a:r>
          </a:p>
          <a:p>
            <a:pPr lvl="2"/>
            <a:r>
              <a:rPr lang="en-NZ" dirty="0" smtClean="0"/>
              <a:t>two or three buttons would be sufficient (at least for achieved)  </a:t>
            </a:r>
            <a:endParaRPr lang="en-NZ" dirty="0"/>
          </a:p>
          <a:p>
            <a:pPr lvl="1"/>
            <a:r>
              <a:rPr lang="en-NZ" dirty="0" err="1" smtClean="0"/>
              <a:t>Autogenerated</a:t>
            </a:r>
            <a:r>
              <a:rPr lang="en-NZ" dirty="0" smtClean="0"/>
              <a:t> code (drag and drop) is not banned, but doesn’t demonstrate that they understand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4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9084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Peg puzzle</a:t>
            </a:r>
          </a:p>
          <a:p>
            <a:pPr lvl="1"/>
            <a:r>
              <a:rPr lang="en-NZ" dirty="0" smtClean="0"/>
              <a:t>has three buttons to control the actions</a:t>
            </a:r>
          </a:p>
          <a:p>
            <a:pPr lvl="1"/>
            <a:r>
              <a:rPr lang="en-NZ" dirty="0" smtClean="0"/>
              <a:t>has graphical output (draws the puzzle on the screen)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5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8431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Level 3:</a:t>
            </a:r>
            <a:r>
              <a:rPr lang="en-NZ" dirty="0"/>
              <a:t>using 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object is a way of wrapping up multiple bits of data and functions that use that data.</a:t>
            </a:r>
          </a:p>
          <a:p>
            <a:pPr lvl="1"/>
            <a:r>
              <a:rPr lang="en-NZ" dirty="0" smtClean="0"/>
              <a:t>“Fields” are variables in the object to hold values</a:t>
            </a:r>
          </a:p>
          <a:p>
            <a:pPr lvl="1"/>
            <a:r>
              <a:rPr lang="en-NZ" dirty="0" smtClean="0"/>
              <a:t>Each object of the class has its own copies of the fields</a:t>
            </a:r>
          </a:p>
          <a:p>
            <a:pPr lvl="1"/>
            <a:r>
              <a:rPr lang="en-NZ" dirty="0" smtClean="0"/>
              <a:t>Functions in the class operate on the particular object they were called on, access the fields of that object</a:t>
            </a:r>
          </a:p>
          <a:p>
            <a:pPr marL="819150" lvl="2" indent="0">
              <a:buNone/>
            </a:pPr>
            <a:r>
              <a:rPr lang="en-NZ" dirty="0" smtClean="0"/>
              <a:t>  turtle1.forward(20)</a:t>
            </a:r>
          </a:p>
          <a:p>
            <a:pPr marL="819150" lvl="2" indent="0">
              <a:buNone/>
            </a:pPr>
            <a:r>
              <a:rPr lang="en-NZ" dirty="0" smtClean="0"/>
              <a:t>  turtle2.turn(30)</a:t>
            </a:r>
          </a:p>
          <a:p>
            <a:r>
              <a:rPr lang="en-NZ" dirty="0" smtClean="0"/>
              <a:t>Using objects of predefined classes is unavoidable </a:t>
            </a:r>
          </a:p>
          <a:p>
            <a:pPr lvl="1"/>
            <a:r>
              <a:rPr lang="en-NZ" dirty="0" err="1" smtClean="0"/>
              <a:t>eg</a:t>
            </a:r>
            <a:r>
              <a:rPr lang="en-NZ" dirty="0" smtClean="0"/>
              <a:t> calling append on a list:    </a:t>
            </a:r>
            <a:r>
              <a:rPr lang="en-NZ" dirty="0" err="1" smtClean="0"/>
              <a:t>names.append</a:t>
            </a:r>
            <a:r>
              <a:rPr lang="en-NZ" dirty="0" smtClean="0"/>
              <a:t>(“</a:t>
            </a:r>
            <a:r>
              <a:rPr lang="en-NZ" dirty="0" err="1" smtClean="0"/>
              <a:t>mary</a:t>
            </a:r>
            <a:r>
              <a:rPr lang="en-NZ" dirty="0" smtClean="0"/>
              <a:t>”)</a:t>
            </a:r>
          </a:p>
          <a:p>
            <a:pPr lvl="1"/>
            <a:r>
              <a:rPr lang="en-NZ" dirty="0" err="1" smtClean="0"/>
              <a:t>eg</a:t>
            </a:r>
            <a:r>
              <a:rPr lang="en-NZ" dirty="0" smtClean="0"/>
              <a:t> calling forward on a turtle:</a:t>
            </a:r>
          </a:p>
          <a:p>
            <a:pPr marL="819150" lvl="2" indent="0">
              <a:buNone/>
            </a:pPr>
            <a:r>
              <a:rPr lang="en-NZ" dirty="0" smtClean="0"/>
              <a:t>   </a:t>
            </a:r>
            <a:r>
              <a:rPr lang="en-NZ" dirty="0" err="1" smtClean="0"/>
              <a:t>sam</a:t>
            </a:r>
            <a:r>
              <a:rPr lang="en-NZ" dirty="0" smtClean="0"/>
              <a:t> = </a:t>
            </a:r>
            <a:r>
              <a:rPr lang="en-NZ" dirty="0" err="1" smtClean="0"/>
              <a:t>turtle.Turtle</a:t>
            </a:r>
            <a:r>
              <a:rPr lang="en-NZ" dirty="0" smtClean="0"/>
              <a:t>()            </a:t>
            </a:r>
            <a:r>
              <a:rPr lang="en-NZ" dirty="0" err="1" smtClean="0"/>
              <a:t>sam.forward</a:t>
            </a:r>
            <a:r>
              <a:rPr lang="en-NZ" dirty="0" smtClean="0"/>
              <a:t>(20)</a:t>
            </a:r>
          </a:p>
          <a:p>
            <a:r>
              <a:rPr lang="en-NZ" dirty="0" smtClean="0"/>
              <a:t>Standard expects them to define new classes, and create and use them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6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3055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Bouncing balls:</a:t>
            </a:r>
          </a:p>
          <a:p>
            <a:endParaRPr lang="en-NZ" dirty="0"/>
          </a:p>
          <a:p>
            <a:pPr lvl="1"/>
            <a:r>
              <a:rPr lang="en-NZ" dirty="0" smtClean="0"/>
              <a:t>Each ball is represented by an object, storing the size, colour, and current speed and position of the ball.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There is a list of the ball objects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Reset creates a new list of ball objects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The main loop runs through the list, telling each ball to move </a:t>
            </a:r>
            <a:br>
              <a:rPr lang="en-NZ" dirty="0" smtClean="0"/>
            </a:br>
            <a:r>
              <a:rPr lang="en-NZ" dirty="0" smtClean="0"/>
              <a:t>then redraws them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7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859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Level 3: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Staged development</a:t>
            </a:r>
            <a:endParaRPr lang="en-NZ" dirty="0"/>
          </a:p>
          <a:p>
            <a:pPr lvl="1"/>
            <a:r>
              <a:rPr lang="en-NZ" dirty="0"/>
              <a:t>design, code, test, debug  small part of program</a:t>
            </a:r>
          </a:p>
          <a:p>
            <a:pPr lvl="1"/>
            <a:r>
              <a:rPr lang="en-NZ" dirty="0"/>
              <a:t>repeatedly </a:t>
            </a:r>
          </a:p>
          <a:p>
            <a:pPr lvl="2"/>
            <a:r>
              <a:rPr lang="en-NZ" dirty="0"/>
              <a:t>extend the design and the code to cover more features/aspects</a:t>
            </a:r>
          </a:p>
          <a:p>
            <a:pPr lvl="2"/>
            <a:r>
              <a:rPr lang="en-NZ" dirty="0"/>
              <a:t>test and debug   </a:t>
            </a:r>
          </a:p>
          <a:p>
            <a:pPr lvl="1"/>
            <a:r>
              <a:rPr lang="en-NZ" dirty="0" smtClean="0"/>
              <a:t>requires a task for which there is a simple “core”, but which can be extended in a series of stages</a:t>
            </a: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8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8022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Graphical </a:t>
            </a:r>
            <a:r>
              <a:rPr lang="en-NZ" dirty="0" smtClean="0"/>
              <a:t>output and GUI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74525" y="981075"/>
            <a:ext cx="8775700" cy="5852862"/>
          </a:xfrm>
          <a:ln>
            <a:noFill/>
          </a:ln>
        </p:spPr>
        <p:txBody>
          <a:bodyPr/>
          <a:lstStyle/>
          <a:p>
            <a:r>
              <a:rPr lang="en-NZ" dirty="0" smtClean="0"/>
              <a:t>Need </a:t>
            </a:r>
            <a:r>
              <a:rPr lang="en-NZ" dirty="0" err="1" smtClean="0"/>
              <a:t>tkinter</a:t>
            </a:r>
            <a:r>
              <a:rPr lang="en-NZ" dirty="0" smtClean="0"/>
              <a:t> library to do any graphical input/output  or GUI</a:t>
            </a:r>
          </a:p>
          <a:p>
            <a:pPr marL="446088" lvl="1" indent="0">
              <a:buNone/>
            </a:pPr>
            <a:r>
              <a:rPr lang="en-AU" dirty="0">
                <a:solidFill>
                  <a:srgbClr val="002060"/>
                </a:solidFill>
              </a:rPr>
              <a:t>from </a:t>
            </a:r>
            <a:r>
              <a:rPr lang="en-AU" dirty="0" err="1">
                <a:solidFill>
                  <a:srgbClr val="002060"/>
                </a:solidFill>
              </a:rPr>
              <a:t>tkinter</a:t>
            </a:r>
            <a:r>
              <a:rPr lang="en-AU" dirty="0">
                <a:solidFill>
                  <a:srgbClr val="002060"/>
                </a:solidFill>
              </a:rPr>
              <a:t> import </a:t>
            </a:r>
            <a:r>
              <a:rPr lang="en-AU" dirty="0" smtClean="0">
                <a:solidFill>
                  <a:srgbClr val="002060"/>
                </a:solidFill>
              </a:rPr>
              <a:t>*</a:t>
            </a:r>
            <a:endParaRPr lang="en-NZ" dirty="0" smtClean="0"/>
          </a:p>
          <a:p>
            <a:pPr lvl="0">
              <a:spcBef>
                <a:spcPts val="1800"/>
              </a:spcBef>
            </a:pPr>
            <a:r>
              <a:rPr lang="en-AU" dirty="0" smtClean="0"/>
              <a:t>Simple graphical output:</a:t>
            </a:r>
          </a:p>
          <a:p>
            <a:pPr lvl="1"/>
            <a:r>
              <a:rPr lang="en-AU" dirty="0" smtClean="0"/>
              <a:t>set </a:t>
            </a:r>
            <a:r>
              <a:rPr lang="en-AU" dirty="0"/>
              <a:t>up window and </a:t>
            </a:r>
            <a:r>
              <a:rPr lang="en-AU" dirty="0" smtClean="0"/>
              <a:t>canvas</a:t>
            </a:r>
          </a:p>
          <a:p>
            <a:pPr marL="854075" lvl="2" indent="0"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def</a:t>
            </a:r>
            <a:r>
              <a:rPr lang="en-AU" dirty="0" smtClean="0">
                <a:solidFill>
                  <a:srgbClr val="002060"/>
                </a:solidFill>
              </a:rPr>
              <a:t> setup () :</a:t>
            </a:r>
          </a:p>
          <a:p>
            <a:pPr marL="1262063" lvl="3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global canvas</a:t>
            </a:r>
          </a:p>
          <a:p>
            <a:pPr marL="1262063" lvl="3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window = </a:t>
            </a:r>
            <a:r>
              <a:rPr lang="en-AU" dirty="0" err="1" smtClean="0">
                <a:solidFill>
                  <a:srgbClr val="002060"/>
                </a:solidFill>
              </a:rPr>
              <a:t>Tk</a:t>
            </a:r>
            <a:r>
              <a:rPr lang="en-AU" dirty="0" smtClean="0">
                <a:solidFill>
                  <a:srgbClr val="002060"/>
                </a:solidFill>
              </a:rPr>
              <a:t>()</a:t>
            </a:r>
          </a:p>
          <a:p>
            <a:pPr marL="1262063" lvl="3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canvas </a:t>
            </a:r>
            <a:r>
              <a:rPr lang="en-AU" dirty="0">
                <a:solidFill>
                  <a:srgbClr val="002060"/>
                </a:solidFill>
              </a:rPr>
              <a:t>= Canvas(window, width=600, height=450, </a:t>
            </a:r>
            <a:r>
              <a:rPr lang="en-AU" dirty="0" err="1">
                <a:solidFill>
                  <a:srgbClr val="002060"/>
                </a:solidFill>
              </a:rPr>
              <a:t>bg</a:t>
            </a:r>
            <a:r>
              <a:rPr lang="en-AU" dirty="0">
                <a:solidFill>
                  <a:srgbClr val="002060"/>
                </a:solidFill>
              </a:rPr>
              <a:t>='white')</a:t>
            </a:r>
          </a:p>
          <a:p>
            <a:pPr marL="1262063" lvl="3" indent="0"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canvas.pack</a:t>
            </a:r>
            <a:r>
              <a:rPr lang="en-AU" dirty="0" smtClean="0">
                <a:solidFill>
                  <a:srgbClr val="002060"/>
                </a:solidFill>
              </a:rPr>
              <a:t>()</a:t>
            </a:r>
          </a:p>
          <a:p>
            <a:pPr marL="854075" lvl="2" indent="0">
              <a:buNone/>
            </a:pPr>
            <a:endParaRPr lang="en-AU" dirty="0" smtClean="0">
              <a:solidFill>
                <a:srgbClr val="002060"/>
              </a:solidFill>
            </a:endParaRPr>
          </a:p>
          <a:p>
            <a:pPr lvl="1"/>
            <a:r>
              <a:rPr lang="en-AU" dirty="0" smtClean="0"/>
              <a:t>call </a:t>
            </a:r>
            <a:r>
              <a:rPr lang="en-NZ" dirty="0" smtClean="0"/>
              <a:t>drawing commands on the canvas</a:t>
            </a:r>
          </a:p>
          <a:p>
            <a:pPr marL="819150" lvl="2" indent="0">
              <a:buNone/>
            </a:pPr>
            <a:r>
              <a:rPr lang="en-NZ" dirty="0" err="1" smtClean="0">
                <a:solidFill>
                  <a:srgbClr val="002060"/>
                </a:solidFill>
              </a:rPr>
              <a:t>canvas.create_rectangle</a:t>
            </a:r>
            <a:r>
              <a:rPr lang="en-NZ" dirty="0" smtClean="0">
                <a:solidFill>
                  <a:srgbClr val="002060"/>
                </a:solidFill>
              </a:rPr>
              <a:t>(left, top, right, </a:t>
            </a:r>
            <a:r>
              <a:rPr lang="en-NZ" dirty="0" err="1" smtClean="0">
                <a:solidFill>
                  <a:srgbClr val="002060"/>
                </a:solidFill>
              </a:rPr>
              <a:t>bot,fill</a:t>
            </a:r>
            <a:r>
              <a:rPr lang="en-NZ" dirty="0" smtClean="0">
                <a:solidFill>
                  <a:srgbClr val="002060"/>
                </a:solidFill>
              </a:rPr>
              <a:t>=“blue”)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call </a:t>
            </a:r>
            <a:r>
              <a:rPr lang="en-NZ" dirty="0" err="1" smtClean="0">
                <a:solidFill>
                  <a:srgbClr val="002060"/>
                </a:solidFill>
              </a:rPr>
              <a:t>canvas.update</a:t>
            </a:r>
            <a:r>
              <a:rPr lang="en-NZ" dirty="0" smtClean="0">
                <a:solidFill>
                  <a:srgbClr val="002060"/>
                </a:solidFill>
              </a:rPr>
              <a:t>()</a:t>
            </a:r>
            <a:r>
              <a:rPr lang="en-NZ" dirty="0" smtClean="0"/>
              <a:t> to make changes visible.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57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Custom 2">
      <a:dk1>
        <a:srgbClr val="00472E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3205</TotalTime>
  <Words>1037</Words>
  <Application>Microsoft Office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Title</vt:lpstr>
      <vt:lpstr>Python  for Level 3  CS4HS</vt:lpstr>
      <vt:lpstr>Intro</vt:lpstr>
      <vt:lpstr>Level 3:</vt:lpstr>
      <vt:lpstr>Level 3:GUI</vt:lpstr>
      <vt:lpstr>Example</vt:lpstr>
      <vt:lpstr>Level 3:using Classes and Objects</vt:lpstr>
      <vt:lpstr>Example</vt:lpstr>
      <vt:lpstr>Level 3:</vt:lpstr>
      <vt:lpstr>Graphical output and GUI</vt:lpstr>
      <vt:lpstr>To Do</vt:lpstr>
      <vt:lpstr>Event driven input</vt:lpstr>
      <vt:lpstr>To Do</vt:lpstr>
      <vt:lpstr>Objects</vt:lpstr>
      <vt:lpstr>To create a class</vt:lpstr>
      <vt:lpstr>Flower</vt:lpstr>
      <vt:lpstr>Example Programs</vt:lpstr>
      <vt:lpstr>To Do:</vt:lpstr>
      <vt:lpstr>Ideas for the classroom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Workshop for Teachers</dc:title>
  <dc:creator>ECS</dc:creator>
  <cp:lastModifiedBy>pondy</cp:lastModifiedBy>
  <cp:revision>32</cp:revision>
  <cp:lastPrinted>2012-12-11T18:30:07Z</cp:lastPrinted>
  <dcterms:created xsi:type="dcterms:W3CDTF">2012-03-24T21:53:50Z</dcterms:created>
  <dcterms:modified xsi:type="dcterms:W3CDTF">2012-12-12T08:53:35Z</dcterms:modified>
</cp:coreProperties>
</file>