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57" r:id="rId3"/>
    <p:sldId id="268" r:id="rId4"/>
    <p:sldId id="285" r:id="rId5"/>
    <p:sldId id="308" r:id="rId6"/>
    <p:sldId id="284" r:id="rId7"/>
    <p:sldId id="272" r:id="rId8"/>
    <p:sldId id="291" r:id="rId9"/>
    <p:sldId id="287" r:id="rId10"/>
    <p:sldId id="298" r:id="rId11"/>
    <p:sldId id="290" r:id="rId12"/>
    <p:sldId id="288" r:id="rId13"/>
    <p:sldId id="273" r:id="rId14"/>
    <p:sldId id="274" r:id="rId15"/>
    <p:sldId id="275" r:id="rId16"/>
    <p:sldId id="276" r:id="rId17"/>
    <p:sldId id="277" r:id="rId18"/>
    <p:sldId id="278" r:id="rId19"/>
    <p:sldId id="286" r:id="rId20"/>
    <p:sldId id="279" r:id="rId21"/>
    <p:sldId id="297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292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8/3/2017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8/3/2017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ircuits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g"/><Relationship Id="rId2" Type="http://schemas.openxmlformats.org/officeDocument/2006/relationships/hyperlink" Target="https://www.google.co.nz/url?sa=i&amp;rct=j&amp;q=&amp;esrc=s&amp;source=images&amp;cd=&amp;cad=rja&amp;uact=8&amp;ved=0CAcQjRxqFQoTCJiQgcu7-scCFYPlpgodxVYIJw&amp;url=https://www.safaribooksonline.com/library/view/make-lego-and/9781449324902/ch08.html&amp;psig=AFQjCNFdFaq6IB1-7Znw8QYsjKqNg-b7nQ&amp;ust=14424554678138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cknmod.com/hack/top-40-arduino-projects-of-the-web/" TargetMode="External"/><Relationship Id="rId5" Type="http://schemas.openxmlformats.org/officeDocument/2006/relationships/image" Target="../media/image32.jp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smtClean="0"/>
              <a:t>Arduino Workshop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There is more than a few types….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119" y="1701800"/>
            <a:ext cx="7586187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we start, handling the boards…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932933"/>
            <a:ext cx="2619375" cy="261937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8883" y="1701797"/>
            <a:ext cx="10360501" cy="13671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Once they are powered up please don’t touch the boards</a:t>
            </a:r>
          </a:p>
          <a:p>
            <a:r>
              <a:rPr lang="en-AU" dirty="0" smtClean="0"/>
              <a:t>Our fingers can create a short circuit on the board and ZAP it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3942718"/>
            <a:ext cx="28575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932933"/>
            <a:ext cx="2262861" cy="26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‘Hello’ – of in our case Mr </a:t>
            </a:r>
            <a:r>
              <a:rPr lang="en-AU" dirty="0" err="1" smtClean="0"/>
              <a:t>Blinky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are going to plug our </a:t>
            </a:r>
            <a:r>
              <a:rPr lang="en-AU" dirty="0" err="1" smtClean="0"/>
              <a:t>Arduino</a:t>
            </a:r>
            <a:r>
              <a:rPr lang="en-AU" dirty="0" smtClean="0"/>
              <a:t> into the computer.</a:t>
            </a:r>
          </a:p>
          <a:p>
            <a:r>
              <a:rPr lang="en-AU" dirty="0" smtClean="0"/>
              <a:t>Then we create or load a sketch (program) and then upload it to the </a:t>
            </a:r>
            <a:r>
              <a:rPr lang="en-AU" dirty="0" err="1" smtClean="0"/>
              <a:t>Arduino</a:t>
            </a:r>
            <a:r>
              <a:rPr lang="en-AU" dirty="0" smtClean="0"/>
              <a:t>.</a:t>
            </a:r>
          </a:p>
          <a:p>
            <a:r>
              <a:rPr lang="en-AU" dirty="0" smtClean="0"/>
              <a:t>A lot of software programs use a hello command as a test when you first start.</a:t>
            </a:r>
          </a:p>
          <a:p>
            <a:r>
              <a:rPr lang="en-AU" dirty="0" smtClean="0"/>
              <a:t>The programming language we use with Arduino is called C</a:t>
            </a:r>
          </a:p>
          <a:p>
            <a:r>
              <a:rPr lang="en-AU" dirty="0"/>
              <a:t>In our case we are going to do a blink test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4941168"/>
            <a:ext cx="2951609" cy="1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Blink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467953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We need to tell the computer software what kind of Arduino we have:</a:t>
            </a:r>
          </a:p>
          <a:p>
            <a:r>
              <a:rPr lang="en-AU" dirty="0" smtClean="0"/>
              <a:t>&lt;Tools&gt;, &lt;Board&gt;, &lt;Arduino UNO&gt;</a:t>
            </a:r>
          </a:p>
          <a:p>
            <a:endParaRPr lang="en-AU" dirty="0" smtClean="0"/>
          </a:p>
          <a:p>
            <a:r>
              <a:rPr lang="en-AU" dirty="0"/>
              <a:t>We need to tell the computer software </a:t>
            </a:r>
            <a:r>
              <a:rPr lang="en-AU" dirty="0" smtClean="0"/>
              <a:t>where the Arduino is plugged in:</a:t>
            </a:r>
          </a:p>
          <a:p>
            <a:r>
              <a:rPr lang="en-AU" dirty="0" smtClean="0"/>
              <a:t>&lt;Tools&gt;, &lt;Port&gt;, &lt;</a:t>
            </a:r>
            <a:r>
              <a:rPr lang="en-AU" dirty="0" err="1" smtClean="0"/>
              <a:t>com</a:t>
            </a:r>
            <a:r>
              <a:rPr lang="en-AU" i="1" dirty="0" err="1" smtClean="0"/>
              <a:t>x</a:t>
            </a:r>
            <a:r>
              <a:rPr lang="en-AU" dirty="0" smtClean="0"/>
              <a:t>\Arduino&gt; for Windows OS</a:t>
            </a:r>
          </a:p>
          <a:p>
            <a:r>
              <a:rPr lang="en-AU" dirty="0" smtClean="0"/>
              <a:t>&lt;Tools&gt;, &lt;Serial Port&gt;, &lt;dev/ttyUSB0&gt; for Linux OS</a:t>
            </a:r>
          </a:p>
          <a:p>
            <a:endParaRPr lang="en-AU" dirty="0" smtClean="0"/>
          </a:p>
          <a:p>
            <a:r>
              <a:rPr lang="en-AU" dirty="0" smtClean="0"/>
              <a:t>Then we load an example sketch:</a:t>
            </a:r>
          </a:p>
          <a:p>
            <a:r>
              <a:rPr lang="en-AU" dirty="0" smtClean="0"/>
              <a:t>&lt;File&gt;, &lt;Examples&gt;, &lt;01.Basics&gt;, &lt;Blink&gt;</a:t>
            </a:r>
          </a:p>
          <a:p>
            <a:r>
              <a:rPr lang="en-AU" dirty="0" smtClean="0"/>
              <a:t>The sketch (program) is now loaded into the window….</a:t>
            </a:r>
          </a:p>
          <a:p>
            <a:r>
              <a:rPr lang="en-AU" dirty="0" smtClean="0"/>
              <a:t>It make the LED blink (</a:t>
            </a:r>
            <a:r>
              <a:rPr lang="en-AU" b="1" dirty="0">
                <a:solidFill>
                  <a:srgbClr val="FF0000"/>
                </a:solidFill>
              </a:rPr>
              <a:t>L</a:t>
            </a:r>
            <a:r>
              <a:rPr lang="en-AU" dirty="0" smtClean="0"/>
              <a:t>ight </a:t>
            </a:r>
            <a:r>
              <a:rPr lang="en-AU" b="1" dirty="0" smtClean="0">
                <a:solidFill>
                  <a:srgbClr val="00B0F0"/>
                </a:solidFill>
              </a:rPr>
              <a:t>E</a:t>
            </a:r>
            <a:r>
              <a:rPr lang="en-AU" dirty="0" smtClean="0"/>
              <a:t>mitting </a:t>
            </a:r>
            <a:r>
              <a:rPr lang="en-AU" b="1" dirty="0" smtClean="0">
                <a:solidFill>
                  <a:srgbClr val="00B050"/>
                </a:solidFill>
              </a:rPr>
              <a:t>D</a:t>
            </a:r>
            <a:r>
              <a:rPr lang="en-AU" dirty="0" smtClean="0"/>
              <a:t>iode)</a:t>
            </a:r>
          </a:p>
        </p:txBody>
      </p:sp>
    </p:spTree>
    <p:extLst>
      <p:ext uri="{BB962C8B-B14F-4D97-AF65-F5344CB8AC3E}">
        <p14:creationId xmlns:p14="http://schemas.microsoft.com/office/powerpoint/2010/main" val="2796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88640"/>
            <a:ext cx="8400668" cy="64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</a:t>
            </a:r>
            <a:r>
              <a:rPr lang="en-AU" dirty="0" err="1" smtClean="0"/>
              <a:t>ello</a:t>
            </a:r>
            <a:r>
              <a:rPr lang="en-AU" dirty="0" smtClean="0"/>
              <a:t>, ‘</a:t>
            </a:r>
            <a:r>
              <a:rPr lang="en-AU" dirty="0" err="1" smtClean="0"/>
              <a:t>ello</a:t>
            </a:r>
            <a:r>
              <a:rPr lang="en-AU" dirty="0" smtClean="0"/>
              <a:t>, ‘</a:t>
            </a:r>
            <a:r>
              <a:rPr lang="en-AU" dirty="0" err="1" smtClean="0"/>
              <a:t>ello</a:t>
            </a:r>
            <a:r>
              <a:rPr lang="en-AU" dirty="0" smtClean="0"/>
              <a:t>, wot ‘</a:t>
            </a:r>
            <a:r>
              <a:rPr lang="en-AU" dirty="0" err="1" smtClean="0"/>
              <a:t>ave</a:t>
            </a:r>
            <a:r>
              <a:rPr lang="en-AU" dirty="0" smtClean="0"/>
              <a:t> we here….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*/ is a comments section</a:t>
            </a:r>
          </a:p>
          <a:p>
            <a:r>
              <a:rPr lang="en-AU" dirty="0" smtClean="0"/>
              <a:t>// are comments (the sign of good coding practice!)</a:t>
            </a:r>
          </a:p>
          <a:p>
            <a:r>
              <a:rPr lang="en-AU" dirty="0" smtClean="0"/>
              <a:t>Void setup is run once at the start to set up the environment</a:t>
            </a:r>
          </a:p>
          <a:p>
            <a:r>
              <a:rPr lang="en-AU" dirty="0" smtClean="0"/>
              <a:t>Void Loop is where the sketch program is mainly written and does all the work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221088"/>
            <a:ext cx="3367261" cy="2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it all mean?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Arduino is a 5V system, if we plug in a 9V battery we fry things (up in smoke)</a:t>
            </a:r>
          </a:p>
          <a:p>
            <a:r>
              <a:rPr lang="en-AU" dirty="0" err="1" smtClean="0">
                <a:solidFill>
                  <a:schemeClr val="accent2"/>
                </a:solidFill>
              </a:rPr>
              <a:t>pinMode</a:t>
            </a:r>
            <a:r>
              <a:rPr lang="en-AU" dirty="0" smtClean="0"/>
              <a:t> sets a particular pin to be either an input or an output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HIGH</a:t>
            </a:r>
            <a:r>
              <a:rPr lang="en-AU" dirty="0" smtClean="0"/>
              <a:t> means ‘give all she's got Scotty’ = 5V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LOW</a:t>
            </a:r>
            <a:r>
              <a:rPr lang="en-AU" dirty="0" smtClean="0"/>
              <a:t> means turn ‘off’ = 0V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Delay</a:t>
            </a:r>
            <a:r>
              <a:rPr lang="en-AU" dirty="0" smtClean="0"/>
              <a:t> means to wait for ‘x’ </a:t>
            </a:r>
            <a:r>
              <a:rPr lang="en-AU" dirty="0" err="1" smtClean="0"/>
              <a:t>milli</a:t>
            </a:r>
            <a:r>
              <a:rPr lang="en-AU" dirty="0" smtClean="0"/>
              <a:t> seconds</a:t>
            </a:r>
          </a:p>
          <a:p>
            <a:r>
              <a:rPr lang="en-AU" dirty="0" err="1" smtClean="0">
                <a:solidFill>
                  <a:schemeClr val="accent2"/>
                </a:solidFill>
              </a:rPr>
              <a:t>digitalWrite</a:t>
            </a:r>
            <a:r>
              <a:rPr lang="en-AU" dirty="0" smtClean="0"/>
              <a:t> is a name of something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4347607"/>
            <a:ext cx="4209653" cy="2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Programming Language (jargon)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>
                <a:solidFill>
                  <a:schemeClr val="accent2"/>
                </a:solidFill>
              </a:rPr>
              <a:t>pinMode</a:t>
            </a:r>
            <a:r>
              <a:rPr lang="en-AU" dirty="0" smtClean="0"/>
              <a:t> is an </a:t>
            </a:r>
            <a:r>
              <a:rPr lang="en-AU" i="1" dirty="0" smtClean="0"/>
              <a:t>Output </a:t>
            </a:r>
            <a:r>
              <a:rPr lang="en-AU" dirty="0" smtClean="0"/>
              <a:t>in this example (rather than an </a:t>
            </a:r>
            <a:r>
              <a:rPr lang="en-AU" i="1" dirty="0" smtClean="0"/>
              <a:t>input</a:t>
            </a:r>
            <a:r>
              <a:rPr lang="en-AU" dirty="0" smtClean="0"/>
              <a:t>)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HIGH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chemeClr val="accent1"/>
                </a:solidFill>
              </a:rPr>
              <a:t>LOW</a:t>
            </a:r>
            <a:r>
              <a:rPr lang="en-AU" dirty="0" smtClean="0"/>
              <a:t> are </a:t>
            </a:r>
            <a:r>
              <a:rPr lang="en-AU" i="1" dirty="0" smtClean="0"/>
              <a:t>arguments. </a:t>
            </a:r>
            <a:r>
              <a:rPr lang="en-AU" dirty="0" smtClean="0"/>
              <a:t>They are </a:t>
            </a:r>
            <a:r>
              <a:rPr lang="en-AU" i="1" dirty="0" smtClean="0"/>
              <a:t>passed</a:t>
            </a:r>
            <a:r>
              <a:rPr lang="en-AU" dirty="0" smtClean="0"/>
              <a:t> to a function when it is </a:t>
            </a:r>
            <a:r>
              <a:rPr lang="en-AU" i="1" dirty="0" smtClean="0"/>
              <a:t>called</a:t>
            </a:r>
            <a:r>
              <a:rPr lang="en-AU" dirty="0" smtClean="0"/>
              <a:t>.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Delay</a:t>
            </a:r>
            <a:r>
              <a:rPr lang="en-AU" dirty="0" smtClean="0"/>
              <a:t> is a singular </a:t>
            </a:r>
            <a:r>
              <a:rPr lang="en-AU" i="1" dirty="0" smtClean="0"/>
              <a:t>argument</a:t>
            </a:r>
            <a:r>
              <a:rPr lang="en-AU" dirty="0" smtClean="0"/>
              <a:t>. We can split arguments up with comma’s</a:t>
            </a:r>
          </a:p>
          <a:p>
            <a:r>
              <a:rPr lang="en-AU" dirty="0" err="1" smtClean="0">
                <a:solidFill>
                  <a:schemeClr val="accent2"/>
                </a:solidFill>
              </a:rPr>
              <a:t>digitalWrite</a:t>
            </a:r>
            <a:r>
              <a:rPr lang="en-AU" dirty="0" smtClean="0"/>
              <a:t> is a name of a built-in </a:t>
            </a:r>
            <a:r>
              <a:rPr lang="en-AU" i="1" dirty="0" smtClean="0"/>
              <a:t>function</a:t>
            </a:r>
            <a:r>
              <a:rPr lang="en-AU" dirty="0" smtClean="0"/>
              <a:t>, it needs to know where to </a:t>
            </a:r>
            <a:r>
              <a:rPr lang="en-AU" i="1" dirty="0" smtClean="0"/>
              <a:t>pass</a:t>
            </a:r>
            <a:r>
              <a:rPr lang="en-AU" dirty="0" smtClean="0"/>
              <a:t> the information to when it is </a:t>
            </a:r>
            <a:r>
              <a:rPr lang="en-AU" i="1" dirty="0" smtClean="0"/>
              <a:t>called. </a:t>
            </a:r>
            <a:r>
              <a:rPr lang="en-AU" dirty="0" smtClean="0"/>
              <a:t>We put this in </a:t>
            </a:r>
            <a:r>
              <a:rPr lang="en-AU" i="1" dirty="0" smtClean="0"/>
              <a:t>parentheses</a:t>
            </a:r>
            <a:r>
              <a:rPr lang="en-AU" dirty="0" smtClean="0"/>
              <a:t> {} to define what is being </a:t>
            </a:r>
            <a:r>
              <a:rPr lang="en-AU" i="1" dirty="0" smtClean="0"/>
              <a:t>called.</a:t>
            </a:r>
          </a:p>
          <a:p>
            <a:r>
              <a:rPr lang="en-AU" dirty="0" smtClean="0"/>
              <a:t>The parentheses and the code in between them are know as a </a:t>
            </a:r>
            <a:r>
              <a:rPr lang="en-AU" i="1" dirty="0" smtClean="0"/>
              <a:t>block</a:t>
            </a:r>
            <a:r>
              <a:rPr lang="en-AU" dirty="0" smtClean="0"/>
              <a:t> of code</a:t>
            </a:r>
          </a:p>
          <a:p>
            <a:r>
              <a:rPr lang="en-AU" dirty="0" smtClean="0"/>
              <a:t>We then </a:t>
            </a:r>
            <a:r>
              <a:rPr lang="en-AU" i="1" dirty="0" smtClean="0"/>
              <a:t>compile</a:t>
            </a:r>
            <a:r>
              <a:rPr lang="en-AU" dirty="0" smtClean="0"/>
              <a:t> our code and </a:t>
            </a:r>
            <a:r>
              <a:rPr lang="en-AU" i="1" dirty="0" smtClean="0"/>
              <a:t>upload</a:t>
            </a:r>
            <a:r>
              <a:rPr lang="en-AU" dirty="0" smtClean="0"/>
              <a:t> it to the Arduino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Compile and Upload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276" y="1916832"/>
            <a:ext cx="3716256" cy="4462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62" y="5333206"/>
            <a:ext cx="3705513" cy="10460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18148" y="2564904"/>
            <a:ext cx="1296144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34172" y="2564904"/>
            <a:ext cx="1296144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19" y="5336426"/>
            <a:ext cx="3705513" cy="10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lets mix it 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might happen when you change the delay times?</a:t>
            </a:r>
          </a:p>
          <a:p>
            <a:r>
              <a:rPr lang="en-AU" dirty="0" smtClean="0"/>
              <a:t>Try it</a:t>
            </a:r>
          </a:p>
          <a:p>
            <a:r>
              <a:rPr lang="en-AU" dirty="0" smtClean="0"/>
              <a:t>Change the delay time and upload it to the Arduino</a:t>
            </a:r>
          </a:p>
          <a:p>
            <a:r>
              <a:rPr lang="en-AU" dirty="0" smtClean="0"/>
              <a:t>Observe what happens to the blink rates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418129"/>
            <a:ext cx="2327920" cy="17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Arduino?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open source platform (from Italy)</a:t>
            </a:r>
          </a:p>
          <a:p>
            <a:r>
              <a:rPr lang="en-US" dirty="0" smtClean="0"/>
              <a:t>At its heart is a microcontroller, a computer on a chip</a:t>
            </a:r>
          </a:p>
          <a:p>
            <a:r>
              <a:rPr lang="en-US" dirty="0" smtClean="0"/>
              <a:t>It is in effect a small computer</a:t>
            </a:r>
          </a:p>
          <a:p>
            <a:r>
              <a:rPr lang="en-AU" dirty="0"/>
              <a:t>A </a:t>
            </a:r>
            <a:r>
              <a:rPr lang="en-AU" b="1" dirty="0"/>
              <a:t>microcontroller</a:t>
            </a:r>
            <a:r>
              <a:rPr lang="en-AU" dirty="0"/>
              <a:t> (sometimes abbreviated µC, </a:t>
            </a:r>
            <a:r>
              <a:rPr lang="en-AU" dirty="0" err="1"/>
              <a:t>uC</a:t>
            </a:r>
            <a:r>
              <a:rPr lang="en-AU" dirty="0"/>
              <a:t> or MCU) is a small computer on a single integrated circuit containing a processor core, memory, and programmable input/output peripherals</a:t>
            </a:r>
            <a:r>
              <a:rPr lang="en-AU" dirty="0" smtClean="0"/>
              <a:t>.</a:t>
            </a:r>
          </a:p>
          <a:p>
            <a:r>
              <a:rPr lang="en-AU" dirty="0"/>
              <a:t>The majority of </a:t>
            </a:r>
            <a:r>
              <a:rPr lang="en-AU" b="1" dirty="0"/>
              <a:t>microcontrollers</a:t>
            </a:r>
            <a:r>
              <a:rPr lang="en-AU" dirty="0"/>
              <a:t> in </a:t>
            </a:r>
            <a:r>
              <a:rPr lang="en-AU" b="1" dirty="0"/>
              <a:t>use</a:t>
            </a:r>
            <a:r>
              <a:rPr lang="en-AU" dirty="0"/>
              <a:t> today are embedded in other machinery, such as automobiles, telephones, appliances, and peripherals for computer </a:t>
            </a:r>
            <a:r>
              <a:rPr lang="en-AU" dirty="0" smtClean="0"/>
              <a:t>systems</a:t>
            </a:r>
          </a:p>
          <a:p>
            <a:r>
              <a:rPr lang="en-AU" dirty="0" smtClean="0">
                <a:hlinkClick r:id="rId2"/>
              </a:rPr>
              <a:t>www.Arduino.cc</a:t>
            </a:r>
            <a:r>
              <a:rPr lang="en-AU" dirty="0" smtClean="0"/>
              <a:t> – </a:t>
            </a:r>
            <a:r>
              <a:rPr lang="en-AU" smtClean="0"/>
              <a:t>Free 140MB </a:t>
            </a:r>
            <a:r>
              <a:rPr lang="en-AU" dirty="0" smtClean="0"/>
              <a:t>download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Just plug a LED onto the board….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Careful as we can cook the LED</a:t>
            </a:r>
          </a:p>
          <a:p>
            <a:r>
              <a:rPr lang="en-AU" dirty="0" smtClean="0"/>
              <a:t>Plug it into GND</a:t>
            </a:r>
          </a:p>
          <a:p>
            <a:r>
              <a:rPr lang="en-AU" dirty="0" smtClean="0"/>
              <a:t>And Pin 13</a:t>
            </a:r>
          </a:p>
          <a:p>
            <a:r>
              <a:rPr lang="en-AU" dirty="0" smtClean="0"/>
              <a:t>Wrong way around?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1748238"/>
            <a:ext cx="412698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IR Sensor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&lt;01.Basics&gt;, </a:t>
            </a:r>
            <a:r>
              <a:rPr lang="en-AU" dirty="0" smtClean="0"/>
              <a:t>&lt;</a:t>
            </a:r>
            <a:r>
              <a:rPr lang="en-AU" dirty="0" err="1" smtClean="0"/>
              <a:t>AnalogReadSerial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Black = ground</a:t>
            </a:r>
          </a:p>
          <a:p>
            <a:r>
              <a:rPr lang="en-AU" dirty="0" smtClean="0"/>
              <a:t>Red = power</a:t>
            </a:r>
          </a:p>
          <a:p>
            <a:r>
              <a:rPr lang="en-AU" dirty="0" smtClean="0"/>
              <a:t>Other (white) = A0</a:t>
            </a:r>
          </a:p>
          <a:p>
            <a:r>
              <a:rPr lang="en-AU" dirty="0" smtClean="0"/>
              <a:t>Our sensor uses near I/R (black &amp; white)</a:t>
            </a:r>
          </a:p>
          <a:p>
            <a:r>
              <a:rPr lang="en-AU" dirty="0" smtClean="0"/>
              <a:t>Far I/R = heat sensor</a:t>
            </a:r>
          </a:p>
        </p:txBody>
      </p:sp>
    </p:spTree>
    <p:extLst>
      <p:ext uri="{BB962C8B-B14F-4D97-AF65-F5344CB8AC3E}">
        <p14:creationId xmlns:p14="http://schemas.microsoft.com/office/powerpoint/2010/main" val="2445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Serial Monitor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Open the serial monitor, the small magnifying glass in the top right hand </a:t>
            </a:r>
            <a:r>
              <a:rPr lang="en-AU" dirty="0" smtClean="0"/>
              <a:t>corner</a:t>
            </a:r>
          </a:p>
          <a:p>
            <a:r>
              <a:rPr lang="en-AU" dirty="0" smtClean="0"/>
              <a:t>What do we see?</a:t>
            </a:r>
          </a:p>
          <a:p>
            <a:r>
              <a:rPr lang="en-AU" dirty="0" smtClean="0"/>
              <a:t>What happens when you move your hand towards the sensor?</a:t>
            </a:r>
          </a:p>
          <a:p>
            <a:r>
              <a:rPr lang="en-AU" dirty="0" smtClean="0"/>
              <a:t>Why does it stop if you put your hand on it and leave it there?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2204864"/>
            <a:ext cx="2762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Make the LED…..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&lt;</a:t>
            </a:r>
            <a:r>
              <a:rPr lang="en-AU" dirty="0" smtClean="0"/>
              <a:t>05.Control&gt;, &lt;</a:t>
            </a:r>
            <a:r>
              <a:rPr lang="en-AU" dirty="0" err="1" smtClean="0"/>
              <a:t>IfStatementConditional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What happens now?</a:t>
            </a:r>
          </a:p>
          <a:p>
            <a:r>
              <a:rPr lang="en-AU" dirty="0" smtClean="0"/>
              <a:t>The LED comes on as we trigger the sensor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12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to get moving….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</a:t>
            </a:r>
            <a:r>
              <a:rPr lang="en-AU" dirty="0" smtClean="0"/>
              <a:t>&lt;Servo&gt;, &lt;Sweep&gt;</a:t>
            </a:r>
          </a:p>
          <a:p>
            <a:r>
              <a:rPr lang="en-AU" dirty="0" smtClean="0"/>
              <a:t>180 servo, what does that mean?</a:t>
            </a:r>
          </a:p>
          <a:p>
            <a:r>
              <a:rPr lang="en-AU" dirty="0" smtClean="0"/>
              <a:t>Red/yellow = power</a:t>
            </a:r>
          </a:p>
          <a:p>
            <a:r>
              <a:rPr lang="en-AU" dirty="0" smtClean="0"/>
              <a:t>Black/brown = ground</a:t>
            </a:r>
          </a:p>
          <a:p>
            <a:r>
              <a:rPr lang="en-AU" dirty="0" smtClean="0"/>
              <a:t>‘other’ (orange) = </a:t>
            </a:r>
            <a:r>
              <a:rPr lang="en-AU" dirty="0" err="1" smtClean="0"/>
              <a:t>comm’s</a:t>
            </a:r>
            <a:endParaRPr lang="en-AU" dirty="0" smtClean="0"/>
          </a:p>
          <a:p>
            <a:r>
              <a:rPr lang="en-AU" dirty="0" smtClean="0"/>
              <a:t>Which pin do we use for the orange connector?</a:t>
            </a:r>
          </a:p>
          <a:p>
            <a:r>
              <a:rPr lang="en-AU" dirty="0" smtClean="0"/>
              <a:t>Pin 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7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Move when I move….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&lt;Servo&gt;, &lt;</a:t>
            </a:r>
            <a:r>
              <a:rPr lang="en-AU" dirty="0" smtClean="0"/>
              <a:t>Knob&gt;</a:t>
            </a:r>
          </a:p>
          <a:p>
            <a:r>
              <a:rPr lang="en-AU" dirty="0" smtClean="0"/>
              <a:t>The </a:t>
            </a:r>
            <a:r>
              <a:rPr lang="en-AU" dirty="0"/>
              <a:t>servo now changes drive direction based on you triggering the sensor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3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problem with servos….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They make bad wheels!</a:t>
            </a:r>
          </a:p>
          <a:p>
            <a:r>
              <a:rPr lang="en-AU" dirty="0" smtClean="0"/>
              <a:t>Replace the 180 servo with an unlimited servo</a:t>
            </a:r>
          </a:p>
        </p:txBody>
      </p:sp>
    </p:spTree>
    <p:extLst>
      <p:ext uri="{BB962C8B-B14F-4D97-AF65-F5344CB8AC3E}">
        <p14:creationId xmlns:p14="http://schemas.microsoft.com/office/powerpoint/2010/main" val="7353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Lets make some noise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Replace the LED with a speaker</a:t>
            </a:r>
          </a:p>
          <a:p>
            <a:r>
              <a:rPr lang="en-AU" dirty="0"/>
              <a:t>&lt;File&gt;, &lt;Examples&gt;, </a:t>
            </a:r>
            <a:r>
              <a:rPr lang="en-AU" dirty="0" smtClean="0"/>
              <a:t>&lt;0.1Basic&gt;, &lt;Blink&gt;</a:t>
            </a:r>
          </a:p>
          <a:p>
            <a:r>
              <a:rPr lang="en-AU" dirty="0" smtClean="0"/>
              <a:t>Why does it work?</a:t>
            </a:r>
          </a:p>
          <a:p>
            <a:r>
              <a:rPr lang="en-AU" dirty="0" smtClean="0"/>
              <a:t>How does it work? What are sound waves?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Sounds good to me…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</a:t>
            </a:r>
            <a:r>
              <a:rPr lang="en-AU" dirty="0" smtClean="0"/>
              <a:t>&lt;02.Digital&gt;, &lt;</a:t>
            </a:r>
            <a:r>
              <a:rPr lang="en-AU" dirty="0" err="1" smtClean="0"/>
              <a:t>toneMelody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Read the sketch</a:t>
            </a:r>
          </a:p>
          <a:p>
            <a:r>
              <a:rPr lang="en-AU" dirty="0" smtClean="0"/>
              <a:t>Change the numbers and modify the tune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5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 Da!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have added sensors and had things respond to the world around them</a:t>
            </a:r>
          </a:p>
          <a:p>
            <a:r>
              <a:rPr lang="en-AU" dirty="0" smtClean="0"/>
              <a:t>We have modified code</a:t>
            </a:r>
          </a:p>
          <a:p>
            <a:r>
              <a:rPr lang="en-AU" dirty="0" smtClean="0"/>
              <a:t>We have repurposed code to what we want it to do</a:t>
            </a:r>
          </a:p>
          <a:p>
            <a:r>
              <a:rPr lang="en-AU">
                <a:hlinkClick r:id="rId2"/>
              </a:rPr>
              <a:t>https://circuits.io</a:t>
            </a:r>
            <a:r>
              <a:rPr lang="en-AU" smtClean="0">
                <a:hlinkClick r:id="rId2"/>
              </a:rPr>
              <a:t>/</a:t>
            </a:r>
            <a:r>
              <a:rPr lang="en-AU" smtClean="0"/>
              <a:t> </a:t>
            </a:r>
            <a:endParaRPr lang="en-AU"/>
          </a:p>
        </p:txBody>
      </p:sp>
      <p:pic>
        <p:nvPicPr>
          <p:cNvPr id="1028" name="Picture 4" descr="https://s-media-cache-ak0.pinimg.com/736x/a0/96/87/a09687dd67f2d88b50c9a6599628d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3840764"/>
            <a:ext cx="4834136" cy="28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Robotics at University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6" y="1772816"/>
            <a:ext cx="4462463" cy="446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05439"/>
            <a:ext cx="3743303" cy="299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83" y="299695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Crazy projects….</a:t>
            </a:r>
            <a:endParaRPr lang="en-AU" dirty="0"/>
          </a:p>
        </p:txBody>
      </p:sp>
      <p:pic>
        <p:nvPicPr>
          <p:cNvPr id="1028" name="Picture 4" descr="https://www.safaribooksonline.com/library/view/make-lego-and/9781449324902/httpatomoreillycomsourceoreillyimages1556445.pn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3933056"/>
            <a:ext cx="3610372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9" y="5441962"/>
            <a:ext cx="1477137" cy="12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1" y="3558372"/>
            <a:ext cx="5394176" cy="2472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8653" y="6318121"/>
            <a:ext cx="4530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6"/>
              </a:rPr>
              <a:t>http://hacknmod.com/hack/top-40-arduino-projects-of-the-web</a:t>
            </a:r>
            <a:r>
              <a:rPr lang="en-AU" sz="1200" dirty="0" smtClean="0">
                <a:hlinkClick r:id="rId6"/>
              </a:rPr>
              <a:t>/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58" y="620688"/>
            <a:ext cx="2492896" cy="2492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7828" y="3040121"/>
            <a:ext cx="6060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https://www.instructables.com/id/Arduino-60/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216" y="1311478"/>
            <a:ext cx="2381250" cy="287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592" y="3717032"/>
            <a:ext cx="2427535" cy="2045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780" y="306690"/>
            <a:ext cx="2661953" cy="21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Thingiverse.com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30" y="1556792"/>
            <a:ext cx="5400600" cy="5135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98" y="116632"/>
            <a:ext cx="4989412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48" y="3838714"/>
            <a:ext cx="2362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wellingtonairport.co.nz/yk-images/382244e045716ac9a2a6ac7cce70fd39/poster/phpYci58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88640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908720"/>
            <a:ext cx="7337840" cy="50712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17948" y="3429000"/>
            <a:ext cx="3024336" cy="1535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17948" y="2420888"/>
            <a:ext cx="129614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17948" y="4293096"/>
            <a:ext cx="208823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17948" y="1268760"/>
            <a:ext cx="194421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8308" y="692696"/>
            <a:ext cx="0" cy="20162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02524" y="692696"/>
            <a:ext cx="0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70676" y="5877272"/>
            <a:ext cx="0" cy="5040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 flipV="1">
            <a:off x="8577132" y="4509120"/>
            <a:ext cx="1693744" cy="1538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98468" y="5877272"/>
            <a:ext cx="0" cy="5040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17948" y="5301208"/>
            <a:ext cx="144016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06180" y="2606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USB Interface chip</a:t>
            </a:r>
            <a:endParaRPr lang="en-A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598468" y="2606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Digital Connections</a:t>
            </a:r>
            <a:endParaRPr lang="en-A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70876" y="430906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Microcontroller</a:t>
            </a:r>
          </a:p>
          <a:p>
            <a:r>
              <a:rPr lang="en-AU" sz="2000" dirty="0" smtClean="0"/>
              <a:t>(</a:t>
            </a:r>
            <a:r>
              <a:rPr lang="en-AU" sz="2000" dirty="0" err="1" smtClean="0"/>
              <a:t>Atmega</a:t>
            </a:r>
            <a:r>
              <a:rPr lang="en-AU" sz="2000" dirty="0" smtClean="0"/>
              <a:t> 328)</a:t>
            </a:r>
            <a:endParaRPr lang="en-A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04373" y="106870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Reset Button</a:t>
            </a:r>
            <a:endParaRPr lang="en-A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37827" y="2186026"/>
            <a:ext cx="122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USB Port</a:t>
            </a:r>
            <a:endParaRPr lang="en-A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53852" y="3212941"/>
            <a:ext cx="108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Crystal</a:t>
            </a:r>
            <a:endParaRPr lang="en-A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89093" y="40772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5V regulator</a:t>
            </a:r>
            <a:endParaRPr lang="en-AU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0425" y="5029324"/>
            <a:ext cx="190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dirty="0" smtClean="0"/>
              <a:t>Power</a:t>
            </a:r>
          </a:p>
          <a:p>
            <a:pPr algn="r"/>
            <a:r>
              <a:rPr lang="en-AU" sz="2000" dirty="0" smtClean="0"/>
              <a:t>(7-12V DC input)</a:t>
            </a:r>
            <a:endParaRPr lang="en-AU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0356" y="6381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Power Connectors</a:t>
            </a:r>
            <a:endParaRPr lang="en-AU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7930616" y="63813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err="1" smtClean="0"/>
              <a:t>Analog</a:t>
            </a:r>
            <a:r>
              <a:rPr lang="en-AU" sz="2000" dirty="0" smtClean="0"/>
              <a:t> Inputs</a:t>
            </a:r>
            <a:endParaRPr lang="en-A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306172" y="285293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Serial Programming</a:t>
            </a:r>
          </a:p>
          <a:p>
            <a:r>
              <a:rPr lang="en-AU" sz="2000" dirty="0" smtClean="0"/>
              <a:t>Connector</a:t>
            </a:r>
            <a:endParaRPr lang="en-AU" sz="2000" dirty="0"/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 flipV="1">
            <a:off x="9615479" y="3360767"/>
            <a:ext cx="690693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359152" y="1124744"/>
            <a:ext cx="3911724" cy="146139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191891" y="603965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Transmit (TX)</a:t>
            </a:r>
            <a:br>
              <a:rPr lang="en-AU" sz="2000" dirty="0" smtClean="0"/>
            </a:br>
            <a:r>
              <a:rPr lang="en-AU" sz="2000" dirty="0" smtClean="0"/>
              <a:t>Receive (RX)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71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more detail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8" y="1628800"/>
            <a:ext cx="5335500" cy="4176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3068960"/>
            <a:ext cx="6556448" cy="3682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74" y="261825"/>
            <a:ext cx="3200400" cy="25431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46341" y="1475022"/>
            <a:ext cx="3024336" cy="132997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0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Digital pins 3,5,6,9,10 &amp; 11 can do pulse with modulation PWM (variable </a:t>
            </a:r>
            <a:r>
              <a:rPr lang="en-AU" smtClean="0"/>
              <a:t>output) can be noted ~</a:t>
            </a:r>
            <a:endParaRPr lang="en-AU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126860" y="6464471"/>
            <a:ext cx="1452524" cy="28697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rgbClr val="FF0000"/>
                </a:solidFill>
              </a:rPr>
              <a:t>‘add 14’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5820119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Arduino can do 16 million instructions per second (16MHz)</a:t>
            </a:r>
          </a:p>
        </p:txBody>
      </p:sp>
    </p:spTree>
    <p:extLst>
      <p:ext uri="{BB962C8B-B14F-4D97-AF65-F5344CB8AC3E}">
        <p14:creationId xmlns:p14="http://schemas.microsoft.com/office/powerpoint/2010/main" val="19940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260648"/>
            <a:ext cx="5032054" cy="63876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/>
          <a:lstStyle/>
          <a:p>
            <a:r>
              <a:rPr lang="en-AU" dirty="0" smtClean="0"/>
              <a:t>How much do they cost?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2162756"/>
            <a:ext cx="4427843" cy="44631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18883" y="1701797"/>
            <a:ext cx="5451593" cy="57507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$75 for a kit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20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start?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Come up with your own little project</a:t>
            </a:r>
          </a:p>
          <a:p>
            <a:r>
              <a:rPr lang="en-AU" dirty="0" smtClean="0"/>
              <a:t>Explore some crazy ideas</a:t>
            </a:r>
          </a:p>
          <a:p>
            <a:r>
              <a:rPr lang="en-AU" dirty="0" smtClean="0"/>
              <a:t>Look it up on the internet</a:t>
            </a:r>
          </a:p>
          <a:p>
            <a:r>
              <a:rPr lang="en-AU" dirty="0" smtClean="0"/>
              <a:t>Modify others’ blocks of code to your purposes</a:t>
            </a:r>
          </a:p>
          <a:p>
            <a:r>
              <a:rPr lang="en-AU" dirty="0" smtClean="0"/>
              <a:t>Then expand, get a kit, learn some more tools and try some more projects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5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1089</Words>
  <Application>Microsoft Office PowerPoint</Application>
  <PresentationFormat>Custom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Tech 16x9</vt:lpstr>
      <vt:lpstr>An Arduino Workshop</vt:lpstr>
      <vt:lpstr>What is Arduino?</vt:lpstr>
      <vt:lpstr>Robotics at University</vt:lpstr>
      <vt:lpstr>Thingiverse.com</vt:lpstr>
      <vt:lpstr>PowerPoint Presentation</vt:lpstr>
      <vt:lpstr>PowerPoint Presentation</vt:lpstr>
      <vt:lpstr>In more detail</vt:lpstr>
      <vt:lpstr>How much do they cost?</vt:lpstr>
      <vt:lpstr>Where to start?</vt:lpstr>
      <vt:lpstr>There is more than a few types….</vt:lpstr>
      <vt:lpstr>Before we start, handling the boards…</vt:lpstr>
      <vt:lpstr>‘Hello’ – of in our case Mr Blinky</vt:lpstr>
      <vt:lpstr>Blink test</vt:lpstr>
      <vt:lpstr>PowerPoint Presentation</vt:lpstr>
      <vt:lpstr>‘ello, ‘ello, ‘ello, wot ‘ave we here….</vt:lpstr>
      <vt:lpstr>What does it all mean?</vt:lpstr>
      <vt:lpstr>Programming Language (jargon)</vt:lpstr>
      <vt:lpstr>Compile and Upload</vt:lpstr>
      <vt:lpstr>So lets mix it up</vt:lpstr>
      <vt:lpstr>Just plug a LED onto the board….</vt:lpstr>
      <vt:lpstr>IR Sensor</vt:lpstr>
      <vt:lpstr>Serial Monitor</vt:lpstr>
      <vt:lpstr>Make the LED…..</vt:lpstr>
      <vt:lpstr>Time to get moving….</vt:lpstr>
      <vt:lpstr>Move when I move….</vt:lpstr>
      <vt:lpstr>The problem with servos….</vt:lpstr>
      <vt:lpstr>Lets make some noise</vt:lpstr>
      <vt:lpstr>Sounds good to me…</vt:lpstr>
      <vt:lpstr>Ta Da!</vt:lpstr>
      <vt:lpstr>Crazy projects….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2017-08-02T22:17:55Z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