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98" r:id="rId4"/>
    <p:sldId id="285" r:id="rId5"/>
    <p:sldId id="284" r:id="rId6"/>
    <p:sldId id="288" r:id="rId7"/>
    <p:sldId id="274" r:id="rId8"/>
    <p:sldId id="273" r:id="rId9"/>
    <p:sldId id="300" r:id="rId10"/>
    <p:sldId id="302" r:id="rId11"/>
    <p:sldId id="304" r:id="rId12"/>
    <p:sldId id="306" r:id="rId13"/>
    <p:sldId id="275" r:id="rId14"/>
    <p:sldId id="276" r:id="rId15"/>
    <p:sldId id="277" r:id="rId16"/>
    <p:sldId id="278" r:id="rId17"/>
    <p:sldId id="286" r:id="rId18"/>
    <p:sldId id="305" r:id="rId19"/>
    <p:sldId id="307" r:id="rId20"/>
    <p:sldId id="301" r:id="rId21"/>
    <p:sldId id="279" r:id="rId22"/>
    <p:sldId id="293" r:id="rId23"/>
    <p:sldId id="294" r:id="rId24"/>
    <p:sldId id="295" r:id="rId25"/>
    <p:sldId id="296" r:id="rId26"/>
    <p:sldId id="303" r:id="rId27"/>
    <p:sldId id="297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ritzing.org/hom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rduino.sund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Arduino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Screen dump this (CTRL + PRTSCR) or use the snipping tool </a:t>
            </a:r>
          </a:p>
          <a:p>
            <a:r>
              <a:rPr lang="en-AU" dirty="0" smtClean="0"/>
              <a:t>(For MS Windows: click on &lt;start&gt;, in the &lt;run&gt; window type ‘snipping’ and select the app)</a:t>
            </a:r>
          </a:p>
          <a:p>
            <a:r>
              <a:rPr lang="en-AU" dirty="0" smtClean="0"/>
              <a:t>Print the IDE out TWICE (one blank, one with the blink sketch)</a:t>
            </a:r>
          </a:p>
          <a:p>
            <a:r>
              <a:rPr lang="en-AU" dirty="0" smtClean="0"/>
              <a:t>Stick both in your journal with room to label them</a:t>
            </a:r>
          </a:p>
          <a:p>
            <a:r>
              <a:rPr lang="en-AU" dirty="0" smtClean="0"/>
              <a:t>Label it with the main IDE window functions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51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Journal entry: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Will look something like…</a:t>
            </a:r>
          </a:p>
          <a:p>
            <a:r>
              <a:rPr lang="en-AU" dirty="0" smtClean="0"/>
              <a:t>Use one to label the IDE</a:t>
            </a:r>
          </a:p>
          <a:p>
            <a:r>
              <a:rPr lang="en-AU" dirty="0" smtClean="0"/>
              <a:t>Use the second (with blink)</a:t>
            </a:r>
            <a:br>
              <a:rPr lang="en-AU" dirty="0" smtClean="0"/>
            </a:br>
            <a:r>
              <a:rPr lang="en-AU" dirty="0" smtClean="0"/>
              <a:t>to label the </a:t>
            </a:r>
            <a:r>
              <a:rPr lang="en-AU" dirty="0" smtClean="0"/>
              <a:t>sketch (later)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388" y="404664"/>
            <a:ext cx="5874810" cy="60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88640"/>
            <a:ext cx="8400668" cy="64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</a:t>
            </a:r>
            <a:r>
              <a:rPr lang="en-AU" dirty="0" err="1" smtClean="0"/>
              <a:t>ello</a:t>
            </a:r>
            <a:r>
              <a:rPr lang="en-AU" dirty="0" smtClean="0"/>
              <a:t>, ‘</a:t>
            </a:r>
            <a:r>
              <a:rPr lang="en-AU" dirty="0" err="1" smtClean="0"/>
              <a:t>ello</a:t>
            </a:r>
            <a:r>
              <a:rPr lang="en-AU" dirty="0" smtClean="0"/>
              <a:t>, ‘</a:t>
            </a:r>
            <a:r>
              <a:rPr lang="en-AU" dirty="0" err="1" smtClean="0"/>
              <a:t>ello</a:t>
            </a:r>
            <a:r>
              <a:rPr lang="en-AU" dirty="0" smtClean="0"/>
              <a:t>, wot ‘</a:t>
            </a:r>
            <a:r>
              <a:rPr lang="en-AU" dirty="0" err="1" smtClean="0"/>
              <a:t>ave</a:t>
            </a:r>
            <a:r>
              <a:rPr lang="en-AU" dirty="0" smtClean="0"/>
              <a:t> we here….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*/ is a comments section</a:t>
            </a:r>
          </a:p>
          <a:p>
            <a:r>
              <a:rPr lang="en-AU" dirty="0" smtClean="0"/>
              <a:t>// are comments (the sign of good coding practice!)</a:t>
            </a:r>
          </a:p>
          <a:p>
            <a:r>
              <a:rPr lang="en-AU" dirty="0" smtClean="0"/>
              <a:t>Void setup is run once at the start to set up the environment</a:t>
            </a:r>
          </a:p>
          <a:p>
            <a:r>
              <a:rPr lang="en-AU" dirty="0" smtClean="0"/>
              <a:t>Void Loop is where the sketch program is mainly written and does all the work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221088"/>
            <a:ext cx="3367261" cy="2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it all mean?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Arduino is a 5V </a:t>
            </a:r>
            <a:r>
              <a:rPr lang="en-AU" dirty="0" smtClean="0"/>
              <a:t>system</a:t>
            </a:r>
            <a:endParaRPr lang="en-AU" dirty="0"/>
          </a:p>
          <a:p>
            <a:r>
              <a:rPr lang="en-AU" dirty="0" err="1" smtClean="0">
                <a:solidFill>
                  <a:schemeClr val="accent2"/>
                </a:solidFill>
              </a:rPr>
              <a:t>pinMode</a:t>
            </a:r>
            <a:r>
              <a:rPr lang="en-AU" dirty="0" smtClean="0"/>
              <a:t> sets a particular pin to be either an </a:t>
            </a:r>
            <a:r>
              <a:rPr lang="en-AU" u="sng" dirty="0" smtClean="0"/>
              <a:t>input </a:t>
            </a:r>
            <a:r>
              <a:rPr lang="en-AU" dirty="0" smtClean="0"/>
              <a:t>or an </a:t>
            </a:r>
            <a:r>
              <a:rPr lang="en-AU" u="sng" dirty="0" smtClean="0"/>
              <a:t>output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HIGH</a:t>
            </a:r>
            <a:r>
              <a:rPr lang="en-AU" dirty="0" smtClean="0"/>
              <a:t> means ‘give all she's got Scotty’ = 5V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LOW</a:t>
            </a:r>
            <a:r>
              <a:rPr lang="en-AU" dirty="0" smtClean="0"/>
              <a:t> means turn ‘off’ = 0V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Delay</a:t>
            </a:r>
            <a:r>
              <a:rPr lang="en-AU" dirty="0" smtClean="0"/>
              <a:t> means to wait for ‘x’ </a:t>
            </a:r>
            <a:r>
              <a:rPr lang="en-AU" dirty="0" err="1" smtClean="0"/>
              <a:t>milli</a:t>
            </a:r>
            <a:r>
              <a:rPr lang="en-AU" dirty="0" smtClean="0"/>
              <a:t> seconds</a:t>
            </a:r>
          </a:p>
          <a:p>
            <a:r>
              <a:rPr lang="en-AU" dirty="0" err="1" smtClean="0">
                <a:solidFill>
                  <a:schemeClr val="accent2"/>
                </a:solidFill>
              </a:rPr>
              <a:t>digitalWrite</a:t>
            </a:r>
            <a:r>
              <a:rPr lang="en-AU" dirty="0" smtClean="0"/>
              <a:t> is a name of something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4347607"/>
            <a:ext cx="4209653" cy="2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Programming Language (jargon)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>
                <a:solidFill>
                  <a:schemeClr val="accent2"/>
                </a:solidFill>
              </a:rPr>
              <a:t>pinMode</a:t>
            </a:r>
            <a:r>
              <a:rPr lang="en-AU" dirty="0" smtClean="0"/>
              <a:t> is an </a:t>
            </a:r>
            <a:r>
              <a:rPr lang="en-AU" i="1" dirty="0" smtClean="0"/>
              <a:t>Output </a:t>
            </a:r>
            <a:r>
              <a:rPr lang="en-AU" dirty="0" smtClean="0"/>
              <a:t>in this ‘blink’ example (rather than an </a:t>
            </a:r>
            <a:r>
              <a:rPr lang="en-AU" i="1" dirty="0" smtClean="0"/>
              <a:t>input</a:t>
            </a:r>
            <a:r>
              <a:rPr lang="en-AU" dirty="0" smtClean="0"/>
              <a:t>)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HIGH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chemeClr val="accent1"/>
                </a:solidFill>
              </a:rPr>
              <a:t>LOW</a:t>
            </a:r>
            <a:r>
              <a:rPr lang="en-AU" dirty="0" smtClean="0"/>
              <a:t> are </a:t>
            </a:r>
            <a:r>
              <a:rPr lang="en-AU" i="1" dirty="0" smtClean="0"/>
              <a:t>arguments. </a:t>
            </a:r>
            <a:r>
              <a:rPr lang="en-AU" dirty="0" smtClean="0"/>
              <a:t>They are </a:t>
            </a:r>
            <a:r>
              <a:rPr lang="en-AU" i="1" dirty="0" smtClean="0"/>
              <a:t>passed</a:t>
            </a:r>
            <a:r>
              <a:rPr lang="en-AU" dirty="0" smtClean="0"/>
              <a:t> to a function when it is </a:t>
            </a:r>
            <a:r>
              <a:rPr lang="en-AU" i="1" dirty="0" smtClean="0"/>
              <a:t>called</a:t>
            </a:r>
            <a:r>
              <a:rPr lang="en-AU" dirty="0" smtClean="0"/>
              <a:t>.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Delay</a:t>
            </a:r>
            <a:r>
              <a:rPr lang="en-AU" dirty="0" smtClean="0"/>
              <a:t> is a singular </a:t>
            </a:r>
            <a:r>
              <a:rPr lang="en-AU" i="1" dirty="0" smtClean="0"/>
              <a:t>argument</a:t>
            </a:r>
            <a:r>
              <a:rPr lang="en-AU" dirty="0" smtClean="0"/>
              <a:t>. We can split arguments up with comma’s</a:t>
            </a:r>
          </a:p>
          <a:p>
            <a:r>
              <a:rPr lang="en-AU" dirty="0" err="1" smtClean="0">
                <a:solidFill>
                  <a:schemeClr val="accent2"/>
                </a:solidFill>
              </a:rPr>
              <a:t>digitalWrite</a:t>
            </a:r>
            <a:r>
              <a:rPr lang="en-AU" dirty="0" smtClean="0"/>
              <a:t> is a name of a built-in </a:t>
            </a:r>
            <a:r>
              <a:rPr lang="en-AU" i="1" dirty="0" smtClean="0"/>
              <a:t>function</a:t>
            </a:r>
            <a:r>
              <a:rPr lang="en-AU" dirty="0" smtClean="0"/>
              <a:t>, it needs to know where to </a:t>
            </a:r>
            <a:r>
              <a:rPr lang="en-AU" i="1" dirty="0" smtClean="0"/>
              <a:t>pass</a:t>
            </a:r>
            <a:r>
              <a:rPr lang="en-AU" dirty="0" smtClean="0"/>
              <a:t> the information to when it is </a:t>
            </a:r>
            <a:r>
              <a:rPr lang="en-AU" i="1" dirty="0" smtClean="0"/>
              <a:t>called. </a:t>
            </a:r>
            <a:r>
              <a:rPr lang="en-AU" dirty="0" smtClean="0"/>
              <a:t>We put this in </a:t>
            </a:r>
            <a:r>
              <a:rPr lang="en-AU" i="1" dirty="0" smtClean="0"/>
              <a:t>parentheses</a:t>
            </a:r>
            <a:r>
              <a:rPr lang="en-AU" dirty="0" smtClean="0"/>
              <a:t> {} to define what is being </a:t>
            </a:r>
            <a:r>
              <a:rPr lang="en-AU" i="1" dirty="0" smtClean="0"/>
              <a:t>called.</a:t>
            </a:r>
          </a:p>
          <a:p>
            <a:r>
              <a:rPr lang="en-AU" dirty="0" smtClean="0"/>
              <a:t>The parentheses and the code in between them are know as a </a:t>
            </a:r>
            <a:r>
              <a:rPr lang="en-AU" i="1" dirty="0" smtClean="0"/>
              <a:t>block</a:t>
            </a:r>
            <a:r>
              <a:rPr lang="en-AU" dirty="0" smtClean="0"/>
              <a:t> of code</a:t>
            </a:r>
          </a:p>
          <a:p>
            <a:r>
              <a:rPr lang="en-AU" dirty="0" smtClean="0"/>
              <a:t>We then </a:t>
            </a:r>
            <a:r>
              <a:rPr lang="en-AU" i="1" dirty="0" smtClean="0"/>
              <a:t>compile</a:t>
            </a:r>
            <a:r>
              <a:rPr lang="en-AU" dirty="0" smtClean="0"/>
              <a:t> our code and </a:t>
            </a:r>
            <a:r>
              <a:rPr lang="en-AU" i="1" dirty="0" smtClean="0"/>
              <a:t>upload</a:t>
            </a:r>
            <a:r>
              <a:rPr lang="en-AU" dirty="0" smtClean="0"/>
              <a:t> it to the Arduino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Compile and Upload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274637"/>
            <a:ext cx="4930355" cy="631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13" y="5481527"/>
            <a:ext cx="4930355" cy="1073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84" y="2132856"/>
            <a:ext cx="28575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3932" y="204966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Compile/Error check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409" y="2770862"/>
            <a:ext cx="276225" cy="3143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3932" y="2697191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Upload</a:t>
            </a:r>
            <a:endParaRPr lang="en-AU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80818" y="2255152"/>
            <a:ext cx="3289857" cy="4497870"/>
            <a:chOff x="5180818" y="2255152"/>
            <a:chExt cx="3289857" cy="4497870"/>
          </a:xfrm>
        </p:grpSpPr>
        <p:sp>
          <p:nvSpPr>
            <p:cNvPr id="16" name="Oval 15"/>
            <p:cNvSpPr/>
            <p:nvPr/>
          </p:nvSpPr>
          <p:spPr>
            <a:xfrm>
              <a:off x="5446340" y="6237312"/>
              <a:ext cx="576064" cy="5157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17" name="Oval 16"/>
            <p:cNvSpPr/>
            <p:nvPr/>
          </p:nvSpPr>
          <p:spPr>
            <a:xfrm>
              <a:off x="5373978" y="2255152"/>
              <a:ext cx="3096697" cy="5157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80818" y="2493818"/>
              <a:ext cx="295440" cy="4083686"/>
            </a:xfrm>
            <a:custGeom>
              <a:avLst/>
              <a:gdLst>
                <a:gd name="connsiteX0" fmla="*/ 194746 w 295440"/>
                <a:gd name="connsiteY0" fmla="*/ 0 h 4083686"/>
                <a:gd name="connsiteX1" fmla="*/ 782 w 295440"/>
                <a:gd name="connsiteY1" fmla="*/ 2355273 h 4083686"/>
                <a:gd name="connsiteX2" fmla="*/ 259400 w 295440"/>
                <a:gd name="connsiteY2" fmla="*/ 3934691 h 4083686"/>
                <a:gd name="connsiteX3" fmla="*/ 287109 w 295440"/>
                <a:gd name="connsiteY3" fmla="*/ 3925455 h 40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40" h="4083686">
                  <a:moveTo>
                    <a:pt x="194746" y="0"/>
                  </a:moveTo>
                  <a:cubicBezTo>
                    <a:pt x="92376" y="849745"/>
                    <a:pt x="-9994" y="1699491"/>
                    <a:pt x="782" y="2355273"/>
                  </a:cubicBezTo>
                  <a:cubicBezTo>
                    <a:pt x="11558" y="3011055"/>
                    <a:pt x="211679" y="3672994"/>
                    <a:pt x="259400" y="3934691"/>
                  </a:cubicBezTo>
                  <a:cubicBezTo>
                    <a:pt x="307121" y="4196388"/>
                    <a:pt x="297115" y="4060921"/>
                    <a:pt x="287109" y="392545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409" y="3448700"/>
            <a:ext cx="304800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984" y="4054381"/>
            <a:ext cx="276225" cy="323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0225" y="3370267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New</a:t>
            </a:r>
            <a:endParaRPr lang="en-AU" dirty="0"/>
          </a:p>
        </p:txBody>
      </p:sp>
      <p:sp>
        <p:nvSpPr>
          <p:cNvPr id="25" name="Rectangle 24"/>
          <p:cNvSpPr/>
          <p:nvPr/>
        </p:nvSpPr>
        <p:spPr>
          <a:xfrm>
            <a:off x="1770307" y="401779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Open</a:t>
            </a:r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696" y="4685568"/>
            <a:ext cx="276225" cy="314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645" y="5329127"/>
            <a:ext cx="314325" cy="304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00225" y="456885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Save</a:t>
            </a:r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1770307" y="528497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Open Serial Monitor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1307" y="5481527"/>
            <a:ext cx="4920461" cy="110885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18883" y="589240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Add this to the first journal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29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 labels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To the second IDE picture in your journal add:</a:t>
            </a:r>
          </a:p>
          <a:p>
            <a:r>
              <a:rPr lang="en-AU" dirty="0" smtClean="0"/>
              <a:t>Void loop section</a:t>
            </a:r>
          </a:p>
          <a:p>
            <a:r>
              <a:rPr lang="en-AU" dirty="0" smtClean="0"/>
              <a:t>Void setup section</a:t>
            </a:r>
          </a:p>
          <a:p>
            <a:r>
              <a:rPr lang="en-AU" dirty="0" smtClean="0"/>
              <a:t>Note a comments section (*/…./*)</a:t>
            </a:r>
          </a:p>
          <a:p>
            <a:r>
              <a:rPr lang="en-AU" dirty="0" smtClean="0"/>
              <a:t>Note a comment (//)</a:t>
            </a:r>
          </a:p>
          <a:p>
            <a:r>
              <a:rPr lang="en-AU" dirty="0" smtClean="0"/>
              <a:t>Note an Output (or input)</a:t>
            </a:r>
          </a:p>
          <a:p>
            <a:r>
              <a:rPr lang="en-AU" dirty="0" smtClean="0"/>
              <a:t>Note an argument (high/low)</a:t>
            </a:r>
          </a:p>
          <a:p>
            <a:r>
              <a:rPr lang="en-AU" dirty="0" smtClean="0"/>
              <a:t>Note a singular argument (delay)</a:t>
            </a:r>
          </a:p>
          <a:p>
            <a:r>
              <a:rPr lang="en-AU" dirty="0" smtClean="0"/>
              <a:t>Note a name (</a:t>
            </a:r>
            <a:r>
              <a:rPr lang="en-AU" dirty="0" err="1" smtClean="0"/>
              <a:t>digitalwrite</a:t>
            </a:r>
            <a:r>
              <a:rPr lang="en-AU" dirty="0" smtClean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59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So…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12" y="404663"/>
            <a:ext cx="5328336" cy="62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Does it work?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where the pins are plugged into</a:t>
            </a:r>
          </a:p>
          <a:p>
            <a:r>
              <a:rPr lang="en-AU" dirty="0" smtClean="0"/>
              <a:t>Turn the LED 180</a:t>
            </a:r>
            <a:r>
              <a:rPr lang="en-AU" baseline="30000" dirty="0" smtClean="0"/>
              <a:t>o</a:t>
            </a:r>
          </a:p>
          <a:p>
            <a:r>
              <a:rPr lang="en-AU" dirty="0" smtClean="0"/>
              <a:t>The long leg is positive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00" y="1628800"/>
            <a:ext cx="412698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and planning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lets mix it 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might happen when you change the delay times?</a:t>
            </a:r>
          </a:p>
          <a:p>
            <a:r>
              <a:rPr lang="en-AU" dirty="0" smtClean="0"/>
              <a:t>Try it</a:t>
            </a:r>
          </a:p>
          <a:p>
            <a:r>
              <a:rPr lang="en-AU" dirty="0" smtClean="0"/>
              <a:t>Change the delay time and upload it to the Arduino</a:t>
            </a:r>
          </a:p>
          <a:p>
            <a:r>
              <a:rPr lang="en-AU" dirty="0" smtClean="0"/>
              <a:t>Observe what happens to the blink rates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418129"/>
            <a:ext cx="2327920" cy="17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Another blink test…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Time to write your own code from the beginning, open the Arduino console: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20" y="2276872"/>
            <a:ext cx="3528615" cy="42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Enter….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 smtClean="0"/>
              <a:t>//My 1</a:t>
            </a:r>
            <a:r>
              <a:rPr lang="en-AU" baseline="30000" dirty="0" smtClean="0"/>
              <a:t>st</a:t>
            </a:r>
            <a:r>
              <a:rPr lang="en-AU" dirty="0" smtClean="0"/>
              <a:t> Project – LED flasher</a:t>
            </a:r>
          </a:p>
          <a:p>
            <a:pPr marL="0" indent="0">
              <a:buNone/>
            </a:pPr>
            <a:r>
              <a:rPr lang="en-AU" dirty="0" err="1"/>
              <a:t>i</a:t>
            </a:r>
            <a:r>
              <a:rPr lang="en-AU" dirty="0" err="1" smtClean="0"/>
              <a:t>nt</a:t>
            </a:r>
            <a:r>
              <a:rPr lang="en-AU" dirty="0" smtClean="0"/>
              <a:t> </a:t>
            </a:r>
            <a:r>
              <a:rPr lang="en-AU" dirty="0" err="1" smtClean="0"/>
              <a:t>ledPin</a:t>
            </a:r>
            <a:r>
              <a:rPr lang="en-AU" dirty="0" smtClean="0"/>
              <a:t> = 9;</a:t>
            </a:r>
          </a:p>
          <a:p>
            <a:pPr marL="0" indent="0">
              <a:buNone/>
            </a:pPr>
            <a:r>
              <a:rPr lang="en-AU" dirty="0" err="1" smtClean="0"/>
              <a:t>Voide</a:t>
            </a:r>
            <a:r>
              <a:rPr lang="en-AU" dirty="0" smtClean="0"/>
              <a:t> setup() {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err="1" smtClean="0"/>
              <a:t>pinMode</a:t>
            </a:r>
            <a:r>
              <a:rPr lang="en-AU" dirty="0" smtClean="0"/>
              <a:t> (</a:t>
            </a:r>
            <a:r>
              <a:rPr lang="en-AU" dirty="0" err="1" smtClean="0"/>
              <a:t>ledPin</a:t>
            </a:r>
            <a:r>
              <a:rPr lang="en-AU" dirty="0" smtClean="0"/>
              <a:t>, OUTPUT);</a:t>
            </a:r>
          </a:p>
          <a:p>
            <a:pPr marL="0" indent="0">
              <a:buNone/>
            </a:pPr>
            <a:r>
              <a:rPr lang="en-AU" dirty="0" smtClean="0"/>
              <a:t>}</a:t>
            </a:r>
          </a:p>
          <a:p>
            <a:pPr marL="0" indent="0">
              <a:buNone/>
            </a:pPr>
            <a:r>
              <a:rPr lang="en-AU" dirty="0" smtClean="0"/>
              <a:t>Void loop() {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err="1" smtClean="0"/>
              <a:t>digitalWrite</a:t>
            </a:r>
            <a:r>
              <a:rPr lang="en-AU" dirty="0" smtClean="0"/>
              <a:t>(</a:t>
            </a:r>
            <a:r>
              <a:rPr lang="en-AU" dirty="0" err="1" smtClean="0"/>
              <a:t>ledPin</a:t>
            </a:r>
            <a:r>
              <a:rPr lang="en-AU" dirty="0" smtClean="0"/>
              <a:t>, HIGH);</a:t>
            </a:r>
          </a:p>
          <a:p>
            <a:pPr marL="0" indent="0">
              <a:buNone/>
            </a:pPr>
            <a:r>
              <a:rPr lang="en-AU" dirty="0" smtClean="0"/>
              <a:t>	delay(1000);</a:t>
            </a:r>
            <a:r>
              <a:rPr lang="en-AU" dirty="0"/>
              <a:t>	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n-AU" dirty="0" err="1" smtClean="0"/>
              <a:t>digitalWrite</a:t>
            </a:r>
            <a:r>
              <a:rPr lang="en-AU" dirty="0" smtClean="0"/>
              <a:t>(</a:t>
            </a:r>
            <a:r>
              <a:rPr lang="en-AU" dirty="0" err="1" smtClean="0"/>
              <a:t>ledPin</a:t>
            </a:r>
            <a:r>
              <a:rPr lang="en-AU" dirty="0"/>
              <a:t>, </a:t>
            </a:r>
            <a:r>
              <a:rPr lang="en-AU" dirty="0" smtClean="0"/>
              <a:t>LOW);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	delay(1000);</a:t>
            </a:r>
          </a:p>
          <a:p>
            <a:pPr marL="0" indent="0">
              <a:buNone/>
            </a:pPr>
            <a:r>
              <a:rPr lang="en-AU" dirty="0" smtClean="0"/>
              <a:t>}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7884900" y="2492896"/>
            <a:ext cx="2890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u="sng" dirty="0" smtClean="0"/>
              <a:t>NOTE:</a:t>
            </a:r>
          </a:p>
          <a:p>
            <a:r>
              <a:rPr lang="en-AU" dirty="0" smtClean="0"/>
              <a:t>The sketch/program is </a:t>
            </a:r>
            <a:r>
              <a:rPr lang="en-AU" dirty="0" err="1" smtClean="0"/>
              <a:t>CASe</a:t>
            </a:r>
            <a:r>
              <a:rPr lang="en-AU" dirty="0" smtClean="0"/>
              <a:t> </a:t>
            </a:r>
            <a:r>
              <a:rPr lang="en-AU" dirty="0" err="1" smtClean="0"/>
              <a:t>sNESitive</a:t>
            </a:r>
            <a:r>
              <a:rPr lang="en-AU" dirty="0" smtClean="0"/>
              <a:t> and S P A C E sensitive</a:t>
            </a:r>
          </a:p>
          <a:p>
            <a:endParaRPr lang="en-AU" dirty="0"/>
          </a:p>
          <a:p>
            <a:r>
              <a:rPr lang="en-AU" dirty="0" smtClean="0"/>
              <a:t>That is the key point of this exercise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750596" y="2348880"/>
            <a:ext cx="3168352" cy="3096344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</p:spTree>
    <p:extLst>
      <p:ext uri="{BB962C8B-B14F-4D97-AF65-F5344CB8AC3E}">
        <p14:creationId xmlns:p14="http://schemas.microsoft.com/office/powerpoint/2010/main" val="1191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the LED and….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Problem – you can burn out the LED</a:t>
            </a:r>
          </a:p>
          <a:p>
            <a:r>
              <a:rPr lang="en-AU" dirty="0"/>
              <a:t>So add a 100 </a:t>
            </a:r>
            <a:r>
              <a:rPr lang="el-GR" dirty="0"/>
              <a:t>Ω</a:t>
            </a:r>
            <a:r>
              <a:rPr lang="en-AU" dirty="0"/>
              <a:t> resistor…</a:t>
            </a:r>
          </a:p>
          <a:p>
            <a:r>
              <a:rPr lang="en-AU" dirty="0" smtClean="0"/>
              <a:t>Connect and insert it into….</a:t>
            </a:r>
          </a:p>
          <a:p>
            <a:r>
              <a:rPr lang="en-AU" dirty="0" smtClean="0"/>
              <a:t>Pin </a:t>
            </a:r>
            <a:r>
              <a:rPr lang="en-AU" dirty="0"/>
              <a:t>9</a:t>
            </a:r>
            <a:endParaRPr lang="en-AU" dirty="0" smtClean="0"/>
          </a:p>
          <a:p>
            <a:r>
              <a:rPr lang="en-AU" dirty="0" smtClean="0"/>
              <a:t>GND</a:t>
            </a:r>
          </a:p>
        </p:txBody>
      </p:sp>
      <p:pic>
        <p:nvPicPr>
          <p:cNvPr id="1026" name="Picture 2" descr="Arduino Fade an LED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268760"/>
            <a:ext cx="4166017" cy="45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This leads to: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Adding a breadboard (note diagram uses Pin 9 like our code)</a:t>
            </a:r>
          </a:p>
          <a:p>
            <a:r>
              <a:rPr lang="en-AU" dirty="0" smtClean="0"/>
              <a:t>More on breadboards </a:t>
            </a:r>
            <a:r>
              <a:rPr lang="en-AU" smtClean="0"/>
              <a:t>in the next lesson.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996952"/>
            <a:ext cx="8139682" cy="35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Fritzing diagram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://fritzing.org/home/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smtClean="0"/>
              <a:t>Used this last lesson</a:t>
            </a:r>
          </a:p>
          <a:p>
            <a:r>
              <a:rPr lang="en-AU" dirty="0" smtClean="0"/>
              <a:t>Create the diagram</a:t>
            </a:r>
          </a:p>
          <a:p>
            <a:r>
              <a:rPr lang="en-AU" dirty="0" smtClean="0"/>
              <a:t>Save the diagram with a name such as LED project 1, LED project 2</a:t>
            </a:r>
          </a:p>
          <a:p>
            <a:r>
              <a:rPr lang="en-AU" dirty="0" smtClean="0"/>
              <a:t>Print the 2 diagrams</a:t>
            </a:r>
          </a:p>
          <a:p>
            <a:r>
              <a:rPr lang="en-AU" dirty="0" smtClean="0"/>
              <a:t>Add the diagrams to your journal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4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This way was can add more LED’s…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next project:</a:t>
            </a:r>
          </a:p>
          <a:p>
            <a:r>
              <a:rPr lang="en-AU" dirty="0">
                <a:hlinkClick r:id="rId2"/>
              </a:rPr>
              <a:t>http://arduino.sundh.com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03" y="3023991"/>
            <a:ext cx="49053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Robotics at University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6" y="1772816"/>
            <a:ext cx="4462463" cy="446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05439"/>
            <a:ext cx="3743303" cy="299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83" y="299695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wellingtonairport.co.nz/yk-images/382244e045716ac9a2a6ac7cce70fd39/poster/phpYci58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88640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we start, handling the boards…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932933"/>
            <a:ext cx="2619375" cy="261937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8883" y="1701797"/>
            <a:ext cx="10360501" cy="13671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Once they are powered up please don’t touch the boards</a:t>
            </a:r>
          </a:p>
          <a:p>
            <a:r>
              <a:rPr lang="en-AU" dirty="0" smtClean="0"/>
              <a:t>Our fingers can create a short circuit on the board and ZAP it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3942718"/>
            <a:ext cx="28575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932933"/>
            <a:ext cx="2262861" cy="26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Make sure we are good to go…(from last lesson)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Standard install, nothing complicated</a:t>
            </a:r>
          </a:p>
          <a:p>
            <a:endParaRPr lang="en-AU" dirty="0"/>
          </a:p>
          <a:p>
            <a:r>
              <a:rPr lang="en-AU" dirty="0"/>
              <a:t>We need to tell the computer software what kind of Arduino we have:</a:t>
            </a:r>
          </a:p>
          <a:p>
            <a:r>
              <a:rPr lang="en-AU" dirty="0"/>
              <a:t>&lt;Tools&gt;, &lt;Board&gt;, &lt;Arduino UNO&gt;</a:t>
            </a:r>
          </a:p>
          <a:p>
            <a:endParaRPr lang="en-AU" dirty="0"/>
          </a:p>
          <a:p>
            <a:r>
              <a:rPr lang="en-AU" dirty="0"/>
              <a:t>We need to tell the computer software where the Arduino is plugged in:</a:t>
            </a:r>
          </a:p>
          <a:p>
            <a:r>
              <a:rPr lang="en-AU" dirty="0"/>
              <a:t>&lt;Tools&gt;, &lt;Port&gt;, &lt;</a:t>
            </a:r>
            <a:r>
              <a:rPr lang="en-AU" dirty="0" err="1"/>
              <a:t>com</a:t>
            </a:r>
            <a:r>
              <a:rPr lang="en-AU" i="1" dirty="0" err="1"/>
              <a:t>x</a:t>
            </a:r>
            <a:r>
              <a:rPr lang="en-AU" dirty="0"/>
              <a:t>\Arduino&gt; for Windows OS</a:t>
            </a:r>
          </a:p>
          <a:p>
            <a:r>
              <a:rPr lang="en-AU" dirty="0"/>
              <a:t>&lt;Tools&gt;, &lt;Serial Port&gt;, &lt;dev/ttyUSB0&gt; for Linux OS</a:t>
            </a:r>
          </a:p>
          <a:p>
            <a:endParaRPr lang="en-AU" dirty="0"/>
          </a:p>
          <a:p>
            <a:r>
              <a:rPr lang="en-AU" dirty="0"/>
              <a:t>(most likely as the UNO is the standard board, otherwise specify as required)</a:t>
            </a:r>
          </a:p>
          <a:p>
            <a:r>
              <a:rPr lang="en-AU" dirty="0"/>
              <a:t>Good to go!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‘Hello’ – of in our case Mr </a:t>
            </a:r>
            <a:r>
              <a:rPr lang="en-AU" dirty="0" err="1" smtClean="0"/>
              <a:t>Blinky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are going to plug our </a:t>
            </a:r>
            <a:r>
              <a:rPr lang="en-AU" dirty="0" err="1" smtClean="0"/>
              <a:t>Arduino</a:t>
            </a:r>
            <a:r>
              <a:rPr lang="en-AU" dirty="0" smtClean="0"/>
              <a:t> into the computer.</a:t>
            </a:r>
          </a:p>
          <a:p>
            <a:r>
              <a:rPr lang="en-AU" dirty="0" smtClean="0"/>
              <a:t>Then we create or load a sketch (program) and then upload it to the </a:t>
            </a:r>
            <a:r>
              <a:rPr lang="en-AU" dirty="0" err="1" smtClean="0"/>
              <a:t>Arduino</a:t>
            </a:r>
            <a:r>
              <a:rPr lang="en-AU" dirty="0" smtClean="0"/>
              <a:t>.</a:t>
            </a:r>
          </a:p>
          <a:p>
            <a:r>
              <a:rPr lang="en-AU" dirty="0" smtClean="0"/>
              <a:t>A lot of software programs use a hello command as a test when you first start.</a:t>
            </a:r>
          </a:p>
          <a:p>
            <a:r>
              <a:rPr lang="en-AU" dirty="0" smtClean="0"/>
              <a:t>The programming language we use with Arduino is called C</a:t>
            </a:r>
          </a:p>
          <a:p>
            <a:r>
              <a:rPr lang="en-AU" dirty="0"/>
              <a:t>In our case we are going to do a blink test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4941168"/>
            <a:ext cx="2951609" cy="1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Blink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</a:t>
            </a:r>
            <a:r>
              <a:rPr lang="en-AU" dirty="0"/>
              <a:t>load an example sketch:</a:t>
            </a:r>
          </a:p>
          <a:p>
            <a:r>
              <a:rPr lang="en-AU" dirty="0"/>
              <a:t>&lt;File&gt;, &lt;Examples&gt;, &lt;01.Basics&gt;, &lt;Blink&gt;</a:t>
            </a:r>
          </a:p>
          <a:p>
            <a:r>
              <a:rPr lang="en-AU" dirty="0"/>
              <a:t>The sketch (program) is now loaded into the window….</a:t>
            </a:r>
          </a:p>
          <a:p>
            <a:r>
              <a:rPr lang="en-AU" dirty="0"/>
              <a:t>It </a:t>
            </a:r>
            <a:r>
              <a:rPr lang="en-AU" dirty="0" smtClean="0"/>
              <a:t>will make </a:t>
            </a:r>
            <a:r>
              <a:rPr lang="en-AU" dirty="0"/>
              <a:t>the LED blink (</a:t>
            </a:r>
            <a:r>
              <a:rPr lang="en-AU" b="1" dirty="0">
                <a:solidFill>
                  <a:srgbClr val="FF0000"/>
                </a:solidFill>
              </a:rPr>
              <a:t>L</a:t>
            </a:r>
            <a:r>
              <a:rPr lang="en-AU" dirty="0"/>
              <a:t>ight </a:t>
            </a:r>
            <a:r>
              <a:rPr lang="en-AU" b="1" dirty="0">
                <a:solidFill>
                  <a:srgbClr val="00B0F0"/>
                </a:solidFill>
              </a:rPr>
              <a:t>E</a:t>
            </a:r>
            <a:r>
              <a:rPr lang="en-AU" dirty="0"/>
              <a:t>mitting </a:t>
            </a:r>
            <a:r>
              <a:rPr lang="en-AU" b="1" dirty="0">
                <a:solidFill>
                  <a:srgbClr val="00B050"/>
                </a:solidFill>
              </a:rPr>
              <a:t>D</a:t>
            </a:r>
            <a:r>
              <a:rPr lang="en-AU" dirty="0"/>
              <a:t>iode</a:t>
            </a:r>
            <a:r>
              <a:rPr lang="en-AU" dirty="0" smtClean="0"/>
              <a:t>) when we upload it</a:t>
            </a:r>
          </a:p>
          <a:p>
            <a:r>
              <a:rPr lang="en-AU" dirty="0" smtClean="0"/>
              <a:t>We are looking at….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88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Integrated Development Environment, has 3 main parts: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05" y="2276872"/>
            <a:ext cx="3716256" cy="4462463"/>
          </a:xfrm>
          <a:prstGeom prst="rect">
            <a:avLst/>
          </a:prstGeom>
        </p:spPr>
      </p:pic>
      <p:sp>
        <p:nvSpPr>
          <p:cNvPr id="7" name="Left Bracket 6"/>
          <p:cNvSpPr/>
          <p:nvPr/>
        </p:nvSpPr>
        <p:spPr>
          <a:xfrm>
            <a:off x="4150196" y="2564904"/>
            <a:ext cx="144016" cy="432048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eft Bracket 7"/>
          <p:cNvSpPr/>
          <p:nvPr/>
        </p:nvSpPr>
        <p:spPr>
          <a:xfrm>
            <a:off x="4150196" y="3068560"/>
            <a:ext cx="144016" cy="2880719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eft Bracket 8"/>
          <p:cNvSpPr/>
          <p:nvPr/>
        </p:nvSpPr>
        <p:spPr>
          <a:xfrm>
            <a:off x="4150196" y="6045874"/>
            <a:ext cx="144016" cy="551478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597000" y="2550095"/>
            <a:ext cx="822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Tools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597000" y="4046438"/>
            <a:ext cx="1233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Sketch</a:t>
            </a:r>
          </a:p>
          <a:p>
            <a:r>
              <a:rPr lang="en-AU" dirty="0" smtClean="0"/>
              <a:t>Window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2571223" y="5906114"/>
            <a:ext cx="1284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Message</a:t>
            </a:r>
            <a:endParaRPr lang="en-AU" dirty="0"/>
          </a:p>
          <a:p>
            <a:r>
              <a:rPr lang="en-AU" dirty="0" smtClean="0"/>
              <a:t>Window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10636" y="5949279"/>
            <a:ext cx="1296144" cy="6480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375215" y="5480189"/>
            <a:ext cx="2474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Board and Serial connection details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912</Words>
  <Application>Microsoft Office PowerPoint</Application>
  <PresentationFormat>Custom</PresentationFormat>
  <Paragraphs>135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Tech 16x9</vt:lpstr>
      <vt:lpstr>Welcome to Arduino</vt:lpstr>
      <vt:lpstr>Teaching and planning</vt:lpstr>
      <vt:lpstr>Robotics at University</vt:lpstr>
      <vt:lpstr>PowerPoint Presentation</vt:lpstr>
      <vt:lpstr>Before we start, handling the boards…</vt:lpstr>
      <vt:lpstr>Make sure we are good to go…(from last lesson)</vt:lpstr>
      <vt:lpstr>‘Hello’ – of in our case Mr Blinky</vt:lpstr>
      <vt:lpstr>Blink test</vt:lpstr>
      <vt:lpstr>IDE</vt:lpstr>
      <vt:lpstr>IDE</vt:lpstr>
      <vt:lpstr>Journal entry:</vt:lpstr>
      <vt:lpstr>PowerPoint Presentation</vt:lpstr>
      <vt:lpstr>‘ello, ‘ello, ‘ello, wot ‘ave we here….</vt:lpstr>
      <vt:lpstr>What does it all mean?</vt:lpstr>
      <vt:lpstr>Programming Language (jargon)</vt:lpstr>
      <vt:lpstr>Compile and Upload</vt:lpstr>
      <vt:lpstr>IDE labels</vt:lpstr>
      <vt:lpstr>So…</vt:lpstr>
      <vt:lpstr>Does it work?</vt:lpstr>
      <vt:lpstr>So lets mix it up</vt:lpstr>
      <vt:lpstr>Another blink test…</vt:lpstr>
      <vt:lpstr>Enter….</vt:lpstr>
      <vt:lpstr>Take the LED and….</vt:lpstr>
      <vt:lpstr>This leads to:</vt:lpstr>
      <vt:lpstr>Fritzing diagram</vt:lpstr>
      <vt:lpstr>This way was can add more LED’s…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2017-01-20T00:45:57Z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