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60" r:id="rId4"/>
    <p:sldId id="261" r:id="rId5"/>
    <p:sldId id="262" r:id="rId6"/>
    <p:sldId id="287" r:id="rId7"/>
    <p:sldId id="264" r:id="rId8"/>
    <p:sldId id="288" r:id="rId9"/>
    <p:sldId id="263" r:id="rId10"/>
    <p:sldId id="269" r:id="rId11"/>
    <p:sldId id="271" r:id="rId12"/>
    <p:sldId id="289" r:id="rId13"/>
    <p:sldId id="290" r:id="rId14"/>
    <p:sldId id="293" r:id="rId15"/>
    <p:sldId id="273" r:id="rId16"/>
    <p:sldId id="277" r:id="rId17"/>
    <p:sldId id="280" r:id="rId18"/>
    <p:sldId id="294" r:id="rId19"/>
    <p:sldId id="295" r:id="rId20"/>
    <p:sldId id="296" r:id="rId21"/>
    <p:sldId id="299" r:id="rId22"/>
    <p:sldId id="300" r:id="rId23"/>
    <p:sldId id="275" r:id="rId24"/>
    <p:sldId id="301" r:id="rId25"/>
    <p:sldId id="302" r:id="rId26"/>
    <p:sldId id="276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79129" autoAdjust="0"/>
  </p:normalViewPr>
  <p:slideViewPr>
    <p:cSldViewPr snapToGrid="0">
      <p:cViewPr varScale="1">
        <p:scale>
          <a:sx n="83" d="100"/>
          <a:sy n="83" d="100"/>
        </p:scale>
        <p:origin x="15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Lensen" userId="73aacdf4b36dc5ee" providerId="LiveId" clId="{2EA9FE5A-B4A4-3D44-A19E-87E442DE6417}"/>
    <pc:docChg chg="undo custSel modSld">
      <pc:chgData name="Andrew Lensen" userId="73aacdf4b36dc5ee" providerId="LiveId" clId="{2EA9FE5A-B4A4-3D44-A19E-87E442DE6417}" dt="2018-05-18T01:40:31.278" v="14" actId="20577"/>
      <pc:docMkLst>
        <pc:docMk/>
      </pc:docMkLst>
      <pc:sldChg chg="modSp">
        <pc:chgData name="Andrew Lensen" userId="73aacdf4b36dc5ee" providerId="LiveId" clId="{2EA9FE5A-B4A4-3D44-A19E-87E442DE6417}" dt="2018-05-18T01:31:43.967" v="1" actId="1076"/>
        <pc:sldMkLst>
          <pc:docMk/>
          <pc:sldMk cId="348345983" sldId="262"/>
        </pc:sldMkLst>
        <pc:spChg chg="mod">
          <ac:chgData name="Andrew Lensen" userId="73aacdf4b36dc5ee" providerId="LiveId" clId="{2EA9FE5A-B4A4-3D44-A19E-87E442DE6417}" dt="2018-05-18T01:31:43.967" v="1" actId="1076"/>
          <ac:spMkLst>
            <pc:docMk/>
            <pc:sldMk cId="348345983" sldId="262"/>
            <ac:spMk id="2" creationId="{00000000-0000-0000-0000-000000000000}"/>
          </ac:spMkLst>
        </pc:spChg>
      </pc:sldChg>
      <pc:sldChg chg="modSp">
        <pc:chgData name="Andrew Lensen" userId="73aacdf4b36dc5ee" providerId="LiveId" clId="{2EA9FE5A-B4A4-3D44-A19E-87E442DE6417}" dt="2018-05-18T01:40:31.278" v="14" actId="20577"/>
        <pc:sldMkLst>
          <pc:docMk/>
          <pc:sldMk cId="424909308" sldId="280"/>
        </pc:sldMkLst>
        <pc:spChg chg="mod">
          <ac:chgData name="Andrew Lensen" userId="73aacdf4b36dc5ee" providerId="LiveId" clId="{2EA9FE5A-B4A4-3D44-A19E-87E442DE6417}" dt="2018-05-18T01:40:31.278" v="14" actId="20577"/>
          <ac:spMkLst>
            <pc:docMk/>
            <pc:sldMk cId="424909308" sldId="280"/>
            <ac:spMk id="3" creationId="{00000000-0000-0000-0000-000000000000}"/>
          </ac:spMkLst>
        </pc:spChg>
      </pc:sldChg>
      <pc:sldChg chg="modSp">
        <pc:chgData name="Andrew Lensen" userId="73aacdf4b36dc5ee" providerId="LiveId" clId="{2EA9FE5A-B4A4-3D44-A19E-87E442DE6417}" dt="2018-05-18T01:39:16.056" v="12" actId="20577"/>
        <pc:sldMkLst>
          <pc:docMk/>
          <pc:sldMk cId="4100887047" sldId="293"/>
        </pc:sldMkLst>
        <pc:spChg chg="mod">
          <ac:chgData name="Andrew Lensen" userId="73aacdf4b36dc5ee" providerId="LiveId" clId="{2EA9FE5A-B4A4-3D44-A19E-87E442DE6417}" dt="2018-05-18T01:39:16.056" v="12" actId="20577"/>
          <ac:spMkLst>
            <pc:docMk/>
            <pc:sldMk cId="4100887047" sldId="293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996F2-8E0D-4C70-B9AC-BE5C88547677}" type="datetimeFigureOut">
              <a:rPr lang="en-NZ" smtClean="0"/>
              <a:t>18/05/2018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B3BBF-D3A9-4A10-890E-F4EC3CFFFB4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61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8EE-657B-4394-8BD1-14001BFABC0E}" type="slidenum">
              <a:rPr lang="en-AU" smtClean="0"/>
              <a:t>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Lensen, Xue, Zhang. Andrew.Lensen@ecs.vuw.ac.nz</a:t>
            </a:r>
          </a:p>
        </p:txBody>
      </p:sp>
    </p:spTree>
    <p:extLst>
      <p:ext uri="{BB962C8B-B14F-4D97-AF65-F5344CB8AC3E}">
        <p14:creationId xmlns:p14="http://schemas.microsoft.com/office/powerpoint/2010/main" val="2776359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Only show</a:t>
            </a:r>
            <a:r>
              <a:rPr lang="en-NZ" baseline="0" dirty="0"/>
              <a:t> some representative results!!</a:t>
            </a:r>
          </a:p>
          <a:p>
            <a:endParaRPr lang="en-NZ" baseline="0" dirty="0"/>
          </a:p>
          <a:p>
            <a:pPr marL="171450" indent="-171450">
              <a:buFontTx/>
              <a:buChar char="-"/>
            </a:pPr>
            <a:r>
              <a:rPr lang="en-NZ" baseline="0" dirty="0"/>
              <a:t>ranking: same pattern, and slow drop off as #features goes up.</a:t>
            </a:r>
          </a:p>
          <a:p>
            <a:pPr marL="171450" indent="-171450">
              <a:buFontTx/>
              <a:buChar char="-"/>
            </a:pPr>
            <a:r>
              <a:rPr lang="en-NZ" baseline="0" dirty="0"/>
              <a:t>DT/SFBS/l1SVC  proposed selects fewer features, and worse performance than GPRFC.</a:t>
            </a:r>
          </a:p>
          <a:p>
            <a:pPr marL="171450" indent="-171450">
              <a:buFontTx/>
              <a:buChar char="-"/>
            </a:pPr>
            <a:r>
              <a:rPr lang="en-NZ" baseline="0" dirty="0"/>
              <a:t>JMI – under selects compared to original dataset.</a:t>
            </a:r>
          </a:p>
          <a:p>
            <a:pPr marL="171450" indent="-171450">
              <a:buFontTx/>
              <a:buChar char="-"/>
            </a:pPr>
            <a:r>
              <a:rPr lang="en-NZ" baseline="0" dirty="0"/>
              <a:t>SFFS exception, selects fewer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3BBF-D3A9-4A10-890E-F4EC3CFFFB42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99713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Only show</a:t>
            </a:r>
            <a:r>
              <a:rPr lang="en-NZ" baseline="0" dirty="0"/>
              <a:t> some representative results!!</a:t>
            </a:r>
          </a:p>
          <a:p>
            <a:endParaRPr lang="en-NZ" baseline="0" dirty="0"/>
          </a:p>
          <a:p>
            <a:pPr marL="171450" indent="-171450">
              <a:buFontTx/>
              <a:buChar char="-"/>
            </a:pPr>
            <a:r>
              <a:rPr lang="en-NZ" baseline="0" dirty="0"/>
              <a:t>ranking: better accuracy with created RFs???</a:t>
            </a:r>
          </a:p>
          <a:p>
            <a:pPr marL="171450" indent="-171450">
              <a:buFontTx/>
              <a:buChar char="-"/>
            </a:pPr>
            <a:r>
              <a:rPr lang="en-NZ" baseline="0" dirty="0"/>
              <a:t>Bottom 4 set of results (filter/wrapper) all show selecting fewer features than GPRFC while getting  better </a:t>
            </a:r>
            <a:r>
              <a:rPr lang="en-NZ" baseline="0" dirty="0" err="1"/>
              <a:t>ccuracy</a:t>
            </a:r>
            <a:r>
              <a:rPr lang="en-NZ" baseline="0" dirty="0"/>
              <a:t> than original quite often…</a:t>
            </a:r>
          </a:p>
          <a:p>
            <a:pPr marL="171450" indent="-171450">
              <a:buFontTx/>
              <a:buChar char="-"/>
            </a:pPr>
            <a:endParaRPr lang="en-NZ" baseline="0" dirty="0"/>
          </a:p>
          <a:p>
            <a:pPr marL="171450" indent="-171450">
              <a:buFontTx/>
              <a:buChar char="-"/>
            </a:pPr>
            <a:r>
              <a:rPr lang="en-NZ" baseline="0" dirty="0"/>
              <a:t>Seems bad, but are creating fewer feature than GPRFC (</a:t>
            </a:r>
            <a:r>
              <a:rPr lang="en-NZ" i="1" baseline="0" dirty="0"/>
              <a:t>weak) </a:t>
            </a:r>
            <a:r>
              <a:rPr lang="en-NZ" i="0" baseline="0" dirty="0"/>
              <a:t>and combining multiple source features means created RFs are inherently more likely to be misleading &amp; more likely to be useful for the class label…</a:t>
            </a:r>
          </a:p>
          <a:p>
            <a:pPr marL="171450" indent="-171450">
              <a:buFontTx/>
              <a:buChar char="-"/>
            </a:pPr>
            <a:endParaRPr lang="en-NZ" i="0" baseline="0" dirty="0"/>
          </a:p>
          <a:p>
            <a:pPr marL="171450" indent="-171450">
              <a:buFontTx/>
              <a:buChar char="-"/>
            </a:pPr>
            <a:r>
              <a:rPr lang="en-NZ" b="1" i="0" baseline="0" dirty="0"/>
              <a:t>Have we discovered unsupervised feature construction to improve supervised learning results???</a:t>
            </a:r>
            <a:endParaRPr lang="en-NZ" b="1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3BBF-D3A9-4A10-890E-F4EC3CFFFB42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432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- :D</a:t>
            </a: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Lensen, Xue, Zhang. Andrew.Lensen@ecs.vuw.ac.nz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8E8EE-657B-4394-8BD1-14001BFABC0E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02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Lensen, Xue, Zhang. Andrew.Lensen@ecs.vuw.ac.nz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8E8EE-657B-4394-8BD1-14001BFABC0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44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3BBF-D3A9-4A10-890E-F4EC3CFFFB42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1545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Explain why 2-5 – i.e. balance between enough</a:t>
            </a:r>
            <a:r>
              <a:rPr lang="en-NZ" baseline="0" dirty="0"/>
              <a:t>/complex created </a:t>
            </a:r>
            <a:r>
              <a:rPr lang="en-NZ" baseline="0" dirty="0" err="1"/>
              <a:t>rfs</a:t>
            </a:r>
            <a:r>
              <a:rPr lang="en-NZ" baseline="0" dirty="0"/>
              <a:t> and complexity of search space.</a:t>
            </a:r>
            <a:endParaRPr lang="en-NZ" dirty="0"/>
          </a:p>
          <a:p>
            <a:endParaRPr lang="en-NZ" dirty="0"/>
          </a:p>
          <a:p>
            <a:r>
              <a:rPr lang="en-NZ" dirty="0"/>
              <a:t>We purposefully exclude cos(a) due to its similarity to sin(a). While</a:t>
            </a:r>
            <a:r>
              <a:rPr lang="en-NZ" baseline="0" dirty="0"/>
              <a:t> </a:t>
            </a:r>
            <a:r>
              <a:rPr lang="en-NZ" dirty="0"/>
              <a:t>a^2 and a^3</a:t>
            </a:r>
            <a:r>
              <a:rPr lang="en-NZ" baseline="0" dirty="0"/>
              <a:t> </a:t>
            </a:r>
            <a:r>
              <a:rPr lang="en-NZ" dirty="0"/>
              <a:t>can be easily constructed in a GP</a:t>
            </a:r>
            <a:r>
              <a:rPr lang="en-NZ" baseline="0" dirty="0"/>
              <a:t> </a:t>
            </a:r>
            <a:r>
              <a:rPr lang="en-NZ" dirty="0"/>
              <a:t>tree, we include them as useful “building blocks”.</a:t>
            </a:r>
          </a:p>
          <a:p>
            <a:endParaRPr lang="en-NZ" dirty="0"/>
          </a:p>
          <a:p>
            <a:r>
              <a:rPr lang="en-NZ" dirty="0"/>
              <a:t>We exclude a − b and a ÷ b as they are the complements of addition and</a:t>
            </a:r>
            <a:r>
              <a:rPr lang="en-NZ" baseline="0" dirty="0"/>
              <a:t> </a:t>
            </a:r>
            <a:r>
              <a:rPr lang="en-NZ" dirty="0"/>
              <a:t>multiplication, and as they were found to negatively affect the learning process</a:t>
            </a:r>
            <a:r>
              <a:rPr lang="en-NZ" baseline="0" dirty="0"/>
              <a:t> </a:t>
            </a:r>
            <a:r>
              <a:rPr lang="en-NZ" dirty="0"/>
              <a:t>by easily producing constant values (i.e. X − X = 0, X ÷ X = 1).</a:t>
            </a:r>
          </a:p>
          <a:p>
            <a:endParaRPr lang="en-NZ" dirty="0"/>
          </a:p>
          <a:p>
            <a:r>
              <a:rPr lang="en-NZ" b="1" dirty="0"/>
              <a:t>if</a:t>
            </a:r>
            <a:r>
              <a:rPr lang="en-NZ" dirty="0"/>
              <a:t>, in addition</a:t>
            </a:r>
            <a:r>
              <a:rPr lang="en-NZ" baseline="0" dirty="0"/>
              <a:t> </a:t>
            </a:r>
            <a:r>
              <a:rPr lang="en-NZ" dirty="0"/>
              <a:t>to max and min, allows complex conditional behaviour and non-continuous</a:t>
            </a:r>
            <a:r>
              <a:rPr lang="en-NZ" baseline="0" dirty="0"/>
              <a:t> </a:t>
            </a:r>
            <a:r>
              <a:rPr lang="en-NZ" dirty="0"/>
              <a:t>functions to be generated.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3BBF-D3A9-4A10-890E-F4EC3CFFFB42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0462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NZ" dirty="0"/>
              <a:t>Linear,</a:t>
            </a:r>
            <a:r>
              <a:rPr lang="en-NZ" baseline="0" dirty="0"/>
              <a:t> sine, polynomial clearly different.</a:t>
            </a:r>
          </a:p>
          <a:p>
            <a:pPr marL="171450" indent="-171450">
              <a:buFontTx/>
              <a:buChar char="-"/>
            </a:pPr>
            <a:r>
              <a:rPr lang="en-NZ" baseline="0" dirty="0"/>
              <a:t>Two linear functions exactly same “type” but different x-offset.</a:t>
            </a:r>
          </a:p>
          <a:p>
            <a:pPr marL="171450" indent="-171450">
              <a:buFontTx/>
              <a:buChar char="-"/>
            </a:pPr>
            <a:r>
              <a:rPr lang="en-NZ" baseline="0" dirty="0"/>
              <a:t>Piecewise and sin are similar for half the space – not the other half.</a:t>
            </a:r>
          </a:p>
          <a:p>
            <a:pPr marL="171450" indent="-1714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3BBF-D3A9-4A10-890E-F4EC3CFFFB42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6778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3BBF-D3A9-4A10-890E-F4EC3CFFFB42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2830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aseline="0" dirty="0"/>
          </a:p>
          <a:p>
            <a:r>
              <a:rPr lang="en-NZ" dirty="0"/>
              <a:t>High</a:t>
            </a:r>
            <a:r>
              <a:rPr lang="en-NZ" baseline="0" dirty="0"/>
              <a:t> max depth </a:t>
            </a:r>
            <a:r>
              <a:rPr lang="en-NZ" baseline="0" dirty="0">
                <a:sym typeface="Wingdings" panose="05000000000000000000" pitchFamily="2" charset="2"/>
              </a:rPr>
              <a:t> complex functions needed.</a:t>
            </a:r>
          </a:p>
          <a:p>
            <a:r>
              <a:rPr lang="en-NZ" baseline="0" dirty="0">
                <a:sym typeface="Wingdings" panose="05000000000000000000" pitchFamily="2" charset="2"/>
              </a:rPr>
              <a:t>High mutation  diverse functions.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3BBF-D3A9-4A10-890E-F4EC3CFFFB42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2845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NZ" dirty="0"/>
              <a:t>l1SVC is l1-norm</a:t>
            </a:r>
            <a:r>
              <a:rPr lang="en-NZ" baseline="0" dirty="0"/>
              <a:t> in a linear SVM which performs sparse feature selection.</a:t>
            </a:r>
          </a:p>
          <a:p>
            <a:pPr marL="171450" indent="-171450">
              <a:buFontTx/>
              <a:buChar char="-"/>
            </a:pPr>
            <a:r>
              <a:rPr lang="en-NZ" baseline="0" dirty="0"/>
              <a:t>JMI is joint mutual information based search.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3BBF-D3A9-4A10-890E-F4EC3CFFFB42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1004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Only show</a:t>
            </a:r>
            <a:r>
              <a:rPr lang="en-NZ" baseline="0" dirty="0"/>
              <a:t> some representative results!!</a:t>
            </a:r>
          </a:p>
          <a:p>
            <a:endParaRPr lang="en-NZ" baseline="0" dirty="0"/>
          </a:p>
          <a:p>
            <a:r>
              <a:rPr lang="en-NZ" baseline="0" dirty="0"/>
              <a:t>TEST ACCURACY.</a:t>
            </a:r>
          </a:p>
          <a:p>
            <a:endParaRPr lang="en-NZ" baseline="0" dirty="0"/>
          </a:p>
          <a:p>
            <a:pPr marL="171450" indent="-171450">
              <a:buFontTx/>
              <a:buChar char="-"/>
            </a:pPr>
            <a:r>
              <a:rPr lang="en-NZ" baseline="0" dirty="0"/>
              <a:t>ranking: clearly suffers from RFs, but after a certain point (~15), enough good features found selected.</a:t>
            </a:r>
          </a:p>
          <a:p>
            <a:pPr marL="171450" indent="-171450">
              <a:buFontTx/>
              <a:buChar char="-"/>
            </a:pPr>
            <a:r>
              <a:rPr lang="en-NZ" baseline="0" dirty="0"/>
              <a:t>DT is particularly interesting, as performance actually improves from adding the RFs. So GPMVRFC is actually creating more powerful features?? Hmm…maybe it’s finding feature interactions.</a:t>
            </a:r>
          </a:p>
          <a:p>
            <a:pPr marL="171450" indent="-171450">
              <a:buFontTx/>
              <a:buChar char="-"/>
            </a:pPr>
            <a:r>
              <a:rPr lang="en-NZ" baseline="0" dirty="0"/>
              <a:t>- SFFS/SFBS very similar results, but GPMVRFC creates fewer RFs so SFBS selects fewer.</a:t>
            </a:r>
          </a:p>
          <a:p>
            <a:pPr marL="171450" indent="-171450">
              <a:buFontTx/>
              <a:buChar char="-"/>
            </a:pPr>
            <a:r>
              <a:rPr lang="en-NZ" baseline="0" dirty="0"/>
              <a:t>l1SVC – under selecting, particularly on proposed, confused. </a:t>
            </a:r>
          </a:p>
          <a:p>
            <a:pPr marL="171450" indent="-171450">
              <a:buFontTx/>
              <a:buChar char="-"/>
            </a:pPr>
            <a:r>
              <a:rPr lang="en-NZ" baseline="0" dirty="0"/>
              <a:t>JMI – harder to interpret,  but both methods mean extra features selected…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3BBF-D3A9-4A10-890E-F4EC3CFFFB42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82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4977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5740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425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810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3954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244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0189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4028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262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6284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460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/>
                </a:solidFill>
              </a:rPr>
              <a:t>17/07/2018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NZ"/>
              <a:t>Andrew.Lensen@ecs.vuw.ac.nz</a:t>
            </a:r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FAEEE9BB-4FB8-41DA-8887-3D9D6490D36F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7571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3589"/>
            <a:ext cx="12205870" cy="2802018"/>
          </a:xfrm>
        </p:spPr>
        <p:txBody>
          <a:bodyPr>
            <a:normAutofit/>
          </a:bodyPr>
          <a:lstStyle/>
          <a:p>
            <a:r>
              <a:rPr lang="en-NZ" sz="4630" dirty="0"/>
              <a:t>Automatically Evolving Difficult Benchmark Feature Selection Datasets with Genetic Programming</a:t>
            </a:r>
            <a:endParaRPr lang="en-AU" sz="463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25908"/>
            <a:ext cx="9144000" cy="1561876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Andrew Lensen, Dr. Bing </a:t>
            </a:r>
            <a:r>
              <a:rPr lang="en-U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Xue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Prof. </a:t>
            </a:r>
            <a:r>
              <a:rPr lang="en-US" sz="3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Mengjie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Zhang</a:t>
            </a:r>
          </a:p>
          <a:p>
            <a:r>
              <a:rPr lang="en-US" sz="27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Victoria University of Wellington, New Zealand</a:t>
            </a:r>
          </a:p>
          <a:p>
            <a:r>
              <a:rPr lang="en-US" sz="2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GECCO ’18: Evolutionary Machine Learning (EML) Track</a:t>
            </a:r>
            <a:endParaRPr lang="en-AU" sz="2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4297460" cy="1756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51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Terminal &amp; Function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NZ" dirty="0">
                    <a:solidFill>
                      <a:srgbClr val="FF0000"/>
                    </a:solidFill>
                  </a:rPr>
                  <a:t>Multiple terminals</a:t>
                </a:r>
                <a:r>
                  <a:rPr lang="en-NZ" dirty="0"/>
                  <a:t>: each </a:t>
                </a:r>
                <a:r>
                  <a:rPr lang="en-NZ" dirty="0">
                    <a:solidFill>
                      <a:srgbClr val="FF0000"/>
                    </a:solidFill>
                  </a:rPr>
                  <a:t>source feature </a:t>
                </a:r>
                <a:r>
                  <a:rPr lang="en-NZ" dirty="0"/>
                  <a:t>used. Between 2 and 5 source features depending on dataset size.</a:t>
                </a:r>
              </a:p>
              <a:p>
                <a:endParaRPr lang="en-NZ" dirty="0"/>
              </a:p>
              <a:p>
                <a:r>
                  <a:rPr lang="en-NZ" dirty="0">
                    <a:solidFill>
                      <a:srgbClr val="FF0000"/>
                    </a:solidFill>
                  </a:rPr>
                  <a:t>Range of functions </a:t>
                </a:r>
                <a:r>
                  <a:rPr lang="en-NZ" dirty="0"/>
                  <a:t>used to maximise ability of GP to find different </a:t>
                </a:r>
                <a:r>
                  <a:rPr lang="en-NZ" i="1" dirty="0">
                    <a:solidFill>
                      <a:srgbClr val="FF0000"/>
                    </a:solidFill>
                  </a:rPr>
                  <a:t>types</a:t>
                </a:r>
                <a:r>
                  <a:rPr lang="en-NZ" i="1" dirty="0"/>
                  <a:t> </a:t>
                </a:r>
                <a:r>
                  <a:rPr lang="en-NZ" dirty="0"/>
                  <a:t>of redundancies:</a:t>
                </a:r>
              </a:p>
              <a:p>
                <a:pPr marL="0" indent="0">
                  <a:buNone/>
                </a:pPr>
                <a:endParaRPr lang="en-NZ" dirty="0"/>
              </a:p>
              <a:p>
                <a:r>
                  <a:rPr lang="en-NZ" dirty="0"/>
                  <a:t>Unary: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tanh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NZ" dirty="0"/>
                  <a:t>.</a:t>
                </a:r>
              </a:p>
              <a:p>
                <a:r>
                  <a:rPr lang="en-NZ" dirty="0"/>
                  <a:t>Binary: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NZ" dirty="0"/>
                  <a:t>.</a:t>
                </a:r>
              </a:p>
              <a:p>
                <a:r>
                  <a:rPr lang="en-NZ" dirty="0"/>
                  <a:t>Ternary: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NZ" dirty="0"/>
                  <a:t>: if </a:t>
                </a:r>
                <a:r>
                  <a:rPr lang="en-NZ" i="1" dirty="0"/>
                  <a:t>a</a:t>
                </a:r>
                <a:r>
                  <a:rPr lang="en-NZ" dirty="0"/>
                  <a:t> is +</a:t>
                </a:r>
                <a:r>
                  <a:rPr lang="en-NZ" dirty="0" err="1"/>
                  <a:t>ve</a:t>
                </a:r>
                <a:r>
                  <a:rPr lang="en-NZ" dirty="0"/>
                  <a:t>, output </a:t>
                </a:r>
                <a:r>
                  <a:rPr lang="en-NZ" i="1" dirty="0"/>
                  <a:t>b</a:t>
                </a:r>
                <a:r>
                  <a:rPr lang="en-NZ" dirty="0"/>
                  <a:t>; otherwise output </a:t>
                </a:r>
                <a:r>
                  <a:rPr lang="en-NZ" i="1" dirty="0"/>
                  <a:t>c.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641" b="-140"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3367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Fitness Function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66615" cy="4351338"/>
          </a:xfrm>
        </p:spPr>
        <p:txBody>
          <a:bodyPr>
            <a:normAutofit/>
          </a:bodyPr>
          <a:lstStyle/>
          <a:p>
            <a:r>
              <a:rPr lang="en-NZ" dirty="0"/>
              <a:t>Want to (1) </a:t>
            </a:r>
            <a:r>
              <a:rPr lang="en-NZ" dirty="0">
                <a:solidFill>
                  <a:srgbClr val="FF0000"/>
                </a:solidFill>
              </a:rPr>
              <a:t>maximise </a:t>
            </a:r>
            <a:r>
              <a:rPr lang="en-NZ" dirty="0"/>
              <a:t>redundancy between created </a:t>
            </a:r>
            <a:r>
              <a:rPr lang="en-NZ" dirty="0" err="1"/>
              <a:t>rfs</a:t>
            </a:r>
            <a:r>
              <a:rPr lang="en-NZ" dirty="0"/>
              <a:t> and source features, and (2) make created </a:t>
            </a:r>
            <a:r>
              <a:rPr lang="en-NZ" dirty="0" err="1"/>
              <a:t>rfs</a:t>
            </a:r>
            <a:r>
              <a:rPr lang="en-NZ" dirty="0"/>
              <a:t> to be </a:t>
            </a:r>
            <a:r>
              <a:rPr lang="en-NZ" dirty="0">
                <a:solidFill>
                  <a:srgbClr val="FF0000"/>
                </a:solidFill>
              </a:rPr>
              <a:t>distinct </a:t>
            </a:r>
            <a:r>
              <a:rPr lang="en-NZ" dirty="0"/>
              <a:t>from each other.</a:t>
            </a:r>
          </a:p>
          <a:p>
            <a:endParaRPr lang="en-NZ" dirty="0"/>
          </a:p>
          <a:p>
            <a:r>
              <a:rPr lang="en-NZ" dirty="0"/>
              <a:t>We use </a:t>
            </a:r>
            <a:r>
              <a:rPr lang="en-NZ" dirty="0">
                <a:solidFill>
                  <a:srgbClr val="FF0000"/>
                </a:solidFill>
              </a:rPr>
              <a:t>mutual information </a:t>
            </a:r>
            <a:r>
              <a:rPr lang="en-NZ" dirty="0"/>
              <a:t>(MI) as a proxy for redundancy.</a:t>
            </a:r>
          </a:p>
          <a:p>
            <a:endParaRPr lang="en-NZ" dirty="0">
              <a:solidFill>
                <a:srgbClr val="FF0000"/>
              </a:solidFill>
            </a:endParaRPr>
          </a:p>
          <a:p>
            <a:r>
              <a:rPr lang="en-NZ" dirty="0">
                <a:solidFill>
                  <a:srgbClr val="FF0000"/>
                </a:solidFill>
              </a:rPr>
              <a:t>Maximise the MI </a:t>
            </a:r>
            <a:r>
              <a:rPr lang="en-NZ" dirty="0"/>
              <a:t>between the source and created feature sets. (1)</a:t>
            </a:r>
          </a:p>
          <a:p>
            <a:endParaRPr lang="en-NZ" dirty="0"/>
          </a:p>
          <a:p>
            <a:r>
              <a:rPr lang="en-NZ" dirty="0"/>
              <a:t>Use </a:t>
            </a:r>
            <a:r>
              <a:rPr lang="en-NZ" dirty="0" err="1"/>
              <a:t>Kraskov’s</a:t>
            </a:r>
            <a:r>
              <a:rPr lang="en-NZ" dirty="0"/>
              <a:t> approach to estimate continuous MV MI.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144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Fitness Function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NZ" dirty="0"/>
              <a:t>How to measure the </a:t>
            </a:r>
            <a:r>
              <a:rPr lang="en-NZ" dirty="0">
                <a:solidFill>
                  <a:srgbClr val="FF0000"/>
                </a:solidFill>
              </a:rPr>
              <a:t>diversity</a:t>
            </a:r>
            <a:r>
              <a:rPr lang="en-NZ" dirty="0"/>
              <a:t> of the created features? E.g. how they represent </a:t>
            </a:r>
            <a:r>
              <a:rPr lang="en-NZ" dirty="0">
                <a:solidFill>
                  <a:srgbClr val="FF0000"/>
                </a:solidFill>
              </a:rPr>
              <a:t>different </a:t>
            </a:r>
            <a:r>
              <a:rPr lang="en-NZ" i="1" dirty="0">
                <a:solidFill>
                  <a:srgbClr val="FF0000"/>
                </a:solidFill>
              </a:rPr>
              <a:t>types </a:t>
            </a:r>
            <a:r>
              <a:rPr lang="en-NZ" dirty="0">
                <a:solidFill>
                  <a:srgbClr val="FF0000"/>
                </a:solidFill>
              </a:rPr>
              <a:t>of redundancy </a:t>
            </a:r>
            <a:r>
              <a:rPr lang="en-NZ" dirty="0"/>
              <a:t>with the sources?</a:t>
            </a:r>
            <a:endParaRPr lang="en-NZ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12</a:t>
            </a:fld>
            <a:endParaRPr lang="en-N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64" y="2838040"/>
            <a:ext cx="4437536" cy="33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126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are some potential redundancies?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96" y="1340063"/>
            <a:ext cx="6666807" cy="501628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011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64" y="2838040"/>
            <a:ext cx="4437536" cy="3338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Fitness Function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NZ" dirty="0"/>
              <a:t>How to measure the </a:t>
            </a:r>
            <a:r>
              <a:rPr lang="en-NZ" dirty="0">
                <a:solidFill>
                  <a:srgbClr val="FF0000"/>
                </a:solidFill>
              </a:rPr>
              <a:t>diversity</a:t>
            </a:r>
            <a:r>
              <a:rPr lang="en-NZ" dirty="0"/>
              <a:t> of the created features? E.g. how they represent </a:t>
            </a:r>
            <a:r>
              <a:rPr lang="en-NZ" dirty="0">
                <a:solidFill>
                  <a:srgbClr val="FF0000"/>
                </a:solidFill>
              </a:rPr>
              <a:t>different </a:t>
            </a:r>
            <a:r>
              <a:rPr lang="en-NZ" i="1" dirty="0">
                <a:solidFill>
                  <a:srgbClr val="FF0000"/>
                </a:solidFill>
              </a:rPr>
              <a:t>types </a:t>
            </a:r>
            <a:r>
              <a:rPr lang="en-NZ" dirty="0">
                <a:solidFill>
                  <a:srgbClr val="FF0000"/>
                </a:solidFill>
              </a:rPr>
              <a:t>of redundancy </a:t>
            </a:r>
            <a:r>
              <a:rPr lang="en-NZ" dirty="0"/>
              <a:t>with the sources?</a:t>
            </a:r>
          </a:p>
          <a:p>
            <a:r>
              <a:rPr lang="en-NZ" dirty="0"/>
              <a:t>Compare the </a:t>
            </a:r>
            <a:r>
              <a:rPr lang="en-NZ" dirty="0">
                <a:solidFill>
                  <a:srgbClr val="FF0000"/>
                </a:solidFill>
              </a:rPr>
              <a:t>gradients</a:t>
            </a:r>
            <a:r>
              <a:rPr lang="en-NZ" dirty="0"/>
              <a:t> of the created</a:t>
            </a:r>
            <a:br>
              <a:rPr lang="en-NZ" dirty="0"/>
            </a:br>
            <a:r>
              <a:rPr lang="en-NZ" dirty="0"/>
              <a:t>features to measure their </a:t>
            </a:r>
            <a:r>
              <a:rPr lang="en-NZ" dirty="0">
                <a:solidFill>
                  <a:srgbClr val="FF0000"/>
                </a:solidFill>
              </a:rPr>
              <a:t>“semantic”</a:t>
            </a:r>
            <a:br>
              <a:rPr lang="en-NZ" dirty="0">
                <a:solidFill>
                  <a:srgbClr val="FF0000"/>
                </a:solidFill>
              </a:rPr>
            </a:br>
            <a:r>
              <a:rPr lang="en-NZ" dirty="0">
                <a:solidFill>
                  <a:srgbClr val="FF0000"/>
                </a:solidFill>
              </a:rPr>
              <a:t>difference.</a:t>
            </a:r>
          </a:p>
          <a:p>
            <a:r>
              <a:rPr lang="en-NZ" dirty="0"/>
              <a:t>Also compare to the source features</a:t>
            </a:r>
            <a:br>
              <a:rPr lang="en-NZ" dirty="0"/>
            </a:br>
            <a:r>
              <a:rPr lang="en-NZ" dirty="0"/>
              <a:t>to avoid creating the identity function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088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714" y="4312588"/>
            <a:ext cx="9778571" cy="821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Fitness Function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For each created feature </a:t>
            </a:r>
            <a:r>
              <a:rPr lang="en-NZ" b="1" dirty="0">
                <a:solidFill>
                  <a:srgbClr val="FF0000"/>
                </a:solidFill>
              </a:rPr>
              <a:t>A</a:t>
            </a:r>
            <a:r>
              <a:rPr lang="en-NZ" b="1" dirty="0"/>
              <a:t> </a:t>
            </a:r>
            <a:r>
              <a:rPr lang="en-NZ" dirty="0"/>
              <a:t>find the </a:t>
            </a:r>
            <a:r>
              <a:rPr lang="en-NZ" dirty="0">
                <a:solidFill>
                  <a:srgbClr val="FF0000"/>
                </a:solidFill>
              </a:rPr>
              <a:t>minimum</a:t>
            </a:r>
            <a:r>
              <a:rPr lang="en-NZ" dirty="0"/>
              <a:t> </a:t>
            </a:r>
            <a:r>
              <a:rPr lang="en-NZ" dirty="0">
                <a:solidFill>
                  <a:srgbClr val="FF0000"/>
                </a:solidFill>
              </a:rPr>
              <a:t>difference</a:t>
            </a:r>
            <a:r>
              <a:rPr lang="en-NZ" dirty="0"/>
              <a:t> between it and </a:t>
            </a:r>
            <a:r>
              <a:rPr lang="en-NZ" dirty="0">
                <a:solidFill>
                  <a:srgbClr val="FF0000"/>
                </a:solidFill>
              </a:rPr>
              <a:t>each other created feature</a:t>
            </a:r>
            <a:r>
              <a:rPr lang="en-NZ" dirty="0"/>
              <a:t>, called </a:t>
            </a:r>
            <a:r>
              <a:rPr lang="en-NZ" dirty="0" err="1"/>
              <a:t>RFDiff</a:t>
            </a:r>
            <a:r>
              <a:rPr lang="en-NZ" baseline="-25000" dirty="0" err="1"/>
              <a:t>min</a:t>
            </a:r>
            <a:r>
              <a:rPr lang="en-NZ" b="1" baseline="-25000" dirty="0" err="1"/>
              <a:t>A</a:t>
            </a:r>
            <a:endParaRPr lang="en-NZ" dirty="0"/>
          </a:p>
          <a:p>
            <a:r>
              <a:rPr lang="en-NZ" dirty="0"/>
              <a:t>Also find the </a:t>
            </a:r>
            <a:r>
              <a:rPr lang="en-NZ" dirty="0">
                <a:solidFill>
                  <a:srgbClr val="FF0000"/>
                </a:solidFill>
              </a:rPr>
              <a:t>minimum difference</a:t>
            </a:r>
            <a:r>
              <a:rPr lang="en-NZ" dirty="0"/>
              <a:t> between it and </a:t>
            </a:r>
            <a:r>
              <a:rPr lang="en-NZ" dirty="0">
                <a:solidFill>
                  <a:srgbClr val="FF0000"/>
                </a:solidFill>
              </a:rPr>
              <a:t>each source feature</a:t>
            </a:r>
            <a:r>
              <a:rPr lang="en-NZ" dirty="0"/>
              <a:t>, called </a:t>
            </a:r>
            <a:r>
              <a:rPr lang="en-NZ" dirty="0" err="1"/>
              <a:t>SourceDiff</a:t>
            </a:r>
            <a:r>
              <a:rPr lang="en-NZ" baseline="-25000" dirty="0" err="1"/>
              <a:t>min</a:t>
            </a:r>
            <a:r>
              <a:rPr lang="en-NZ" b="1" baseline="-25000" dirty="0" err="1"/>
              <a:t>A</a:t>
            </a:r>
            <a:endParaRPr lang="en-NZ" b="1" baseline="-25000" dirty="0"/>
          </a:p>
          <a:p>
            <a:r>
              <a:rPr lang="en-NZ" dirty="0"/>
              <a:t>Find the worst case:</a:t>
            </a:r>
          </a:p>
          <a:p>
            <a:endParaRPr lang="en-NZ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15</a:t>
            </a:fld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41" y="5394061"/>
            <a:ext cx="8245715" cy="5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9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Generated </a:t>
            </a:r>
            <a:r>
              <a:rPr lang="en-NZ" dirty="0" err="1"/>
              <a:t>rfs</a:t>
            </a:r>
            <a:r>
              <a:rPr lang="en-NZ" dirty="0"/>
              <a:t> for a number of datasets using both approaches.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000" y="2469820"/>
            <a:ext cx="7200000" cy="370714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686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Experiment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We use </a:t>
            </a:r>
            <a:r>
              <a:rPr lang="en-NZ" i="1" dirty="0">
                <a:solidFill>
                  <a:srgbClr val="FF0000"/>
                </a:solidFill>
              </a:rPr>
              <a:t>t </a:t>
            </a:r>
            <a:r>
              <a:rPr lang="en-NZ" dirty="0">
                <a:solidFill>
                  <a:srgbClr val="FF0000"/>
                </a:solidFill>
              </a:rPr>
              <a:t>= 10, i.e. 10</a:t>
            </a:r>
            <a:r>
              <a:rPr lang="en-NZ" dirty="0"/>
              <a:t> </a:t>
            </a:r>
            <a:r>
              <a:rPr lang="en-NZ" dirty="0" err="1"/>
              <a:t>rfs</a:t>
            </a:r>
            <a:r>
              <a:rPr lang="en-NZ" dirty="0"/>
              <a:t> created per set of source features.</a:t>
            </a:r>
          </a:p>
          <a:p>
            <a:pPr lvl="1"/>
            <a:r>
              <a:rPr lang="en-NZ" dirty="0"/>
              <a:t>More than GPRFC as fewer GP runs and more possible </a:t>
            </a:r>
            <a:r>
              <a:rPr lang="en-NZ" dirty="0" err="1"/>
              <a:t>rfs</a:t>
            </a:r>
            <a:r>
              <a:rPr lang="en-NZ" dirty="0"/>
              <a:t>.</a:t>
            </a:r>
          </a:p>
          <a:p>
            <a:pPr lvl="1"/>
            <a:endParaRPr lang="en-NZ" dirty="0"/>
          </a:p>
          <a:p>
            <a:r>
              <a:rPr lang="en-NZ" dirty="0"/>
              <a:t>One GP run per each </a:t>
            </a:r>
            <a:r>
              <a:rPr lang="en-NZ" dirty="0">
                <a:solidFill>
                  <a:srgbClr val="FF0000"/>
                </a:solidFill>
              </a:rPr>
              <a:t>set of</a:t>
            </a:r>
            <a:r>
              <a:rPr lang="en-NZ" dirty="0"/>
              <a:t> source features.</a:t>
            </a:r>
          </a:p>
          <a:p>
            <a:r>
              <a:rPr lang="en-NZ" dirty="0"/>
              <a:t>Repeat the whole process 40 times.</a:t>
            </a:r>
          </a:p>
          <a:p>
            <a:endParaRPr lang="en-NZ" dirty="0"/>
          </a:p>
          <a:p>
            <a:r>
              <a:rPr lang="en-NZ" dirty="0"/>
              <a:t>Max depth of 15; 40% mutation; 60% crossover, top-10 elitism;</a:t>
            </a:r>
            <a:br>
              <a:rPr lang="en-NZ" dirty="0"/>
            </a:br>
            <a:r>
              <a:rPr lang="en-NZ" dirty="0"/>
              <a:t>pop size of 1,024; </a:t>
            </a:r>
            <a:r>
              <a:rPr lang="el-GR" dirty="0"/>
              <a:t>Θ</a:t>
            </a:r>
            <a:r>
              <a:rPr lang="en-US" dirty="0"/>
              <a:t> = 0.7. (Same as GPRFC).</a:t>
            </a:r>
            <a:endParaRPr lang="en-NZ" dirty="0"/>
          </a:p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909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Evaluating the created RFs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Tested a range of FS methods on the augmented (+original) datasets to see how well they do.</a:t>
            </a:r>
          </a:p>
          <a:p>
            <a:endParaRPr lang="en-NZ" dirty="0"/>
          </a:p>
          <a:p>
            <a:r>
              <a:rPr lang="en-NZ" i="1" dirty="0">
                <a:solidFill>
                  <a:srgbClr val="FF0000"/>
                </a:solidFill>
              </a:rPr>
              <a:t>Filter</a:t>
            </a:r>
            <a:r>
              <a:rPr lang="en-NZ" i="1" dirty="0"/>
              <a:t>:</a:t>
            </a:r>
            <a:r>
              <a:rPr lang="en-NZ" dirty="0"/>
              <a:t> </a:t>
            </a:r>
            <a:r>
              <a:rPr lang="en-NZ" dirty="0">
                <a:solidFill>
                  <a:srgbClr val="FF0000"/>
                </a:solidFill>
              </a:rPr>
              <a:t>ranked according to Information Gain</a:t>
            </a:r>
            <a:r>
              <a:rPr lang="en-NZ" dirty="0"/>
              <a:t>, then classified with the top n features while varying n. Also used the </a:t>
            </a:r>
            <a:r>
              <a:rPr lang="en-NZ" dirty="0">
                <a:solidFill>
                  <a:srgbClr val="FF0000"/>
                </a:solidFill>
              </a:rPr>
              <a:t>l1SVC</a:t>
            </a:r>
            <a:r>
              <a:rPr lang="en-NZ" dirty="0"/>
              <a:t> and </a:t>
            </a:r>
            <a:r>
              <a:rPr lang="en-NZ" dirty="0">
                <a:solidFill>
                  <a:srgbClr val="FF0000"/>
                </a:solidFill>
              </a:rPr>
              <a:t>JMI</a:t>
            </a:r>
            <a:r>
              <a:rPr lang="en-NZ" dirty="0"/>
              <a:t> filter FS approaches.</a:t>
            </a:r>
          </a:p>
          <a:p>
            <a:r>
              <a:rPr lang="en-NZ" i="1" dirty="0">
                <a:solidFill>
                  <a:srgbClr val="FF0000"/>
                </a:solidFill>
              </a:rPr>
              <a:t>Wrapper</a:t>
            </a:r>
            <a:r>
              <a:rPr lang="en-NZ" i="1" dirty="0"/>
              <a:t>: </a:t>
            </a:r>
            <a:r>
              <a:rPr lang="en-NZ" dirty="0"/>
              <a:t>Used </a:t>
            </a:r>
            <a:r>
              <a:rPr lang="en-NZ" dirty="0">
                <a:solidFill>
                  <a:srgbClr val="FF0000"/>
                </a:solidFill>
              </a:rPr>
              <a:t>sequential searches </a:t>
            </a:r>
            <a:r>
              <a:rPr lang="en-NZ" dirty="0"/>
              <a:t>wrapped around a classifier.</a:t>
            </a:r>
            <a:endParaRPr lang="en-NZ" i="1" dirty="0"/>
          </a:p>
          <a:p>
            <a:r>
              <a:rPr lang="en-NZ" i="1" dirty="0">
                <a:solidFill>
                  <a:srgbClr val="FF0000"/>
                </a:solidFill>
              </a:rPr>
              <a:t>Embedded</a:t>
            </a:r>
            <a:r>
              <a:rPr lang="en-NZ" i="1" dirty="0"/>
              <a:t>: </a:t>
            </a:r>
            <a:r>
              <a:rPr lang="en-NZ" dirty="0"/>
              <a:t>Evaluated the performance of a </a:t>
            </a:r>
            <a:r>
              <a:rPr lang="en-NZ" dirty="0">
                <a:solidFill>
                  <a:srgbClr val="FF0000"/>
                </a:solidFill>
              </a:rPr>
              <a:t>Decision Tree</a:t>
            </a:r>
            <a:r>
              <a:rPr lang="en-NZ" dirty="0"/>
              <a:t> on the augmented datasets.</a:t>
            </a:r>
            <a:endParaRPr lang="en-NZ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1737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9" y="74445"/>
            <a:ext cx="10912381" cy="628190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8438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60" y="384893"/>
            <a:ext cx="11004479" cy="1325563"/>
          </a:xfrm>
        </p:spPr>
        <p:txBody>
          <a:bodyPr/>
          <a:lstStyle/>
          <a:p>
            <a:pPr algn="ctr"/>
            <a:r>
              <a:rPr lang="en-NZ" dirty="0"/>
              <a:t>Feature Selection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Many datasets have a large number of attributes (</a:t>
            </a:r>
            <a:r>
              <a:rPr lang="en-NZ" i="1" dirty="0">
                <a:solidFill>
                  <a:srgbClr val="FF0000"/>
                </a:solidFill>
              </a:rPr>
              <a:t>features</a:t>
            </a:r>
            <a:r>
              <a:rPr lang="en-NZ" i="1" dirty="0"/>
              <a:t>).</a:t>
            </a:r>
          </a:p>
          <a:p>
            <a:endParaRPr lang="en-NZ" i="1" dirty="0"/>
          </a:p>
          <a:p>
            <a:r>
              <a:rPr lang="en-NZ" dirty="0">
                <a:solidFill>
                  <a:srgbClr val="FF0000"/>
                </a:solidFill>
              </a:rPr>
              <a:t>Feature Selection (FS)</a:t>
            </a:r>
            <a:r>
              <a:rPr lang="en-NZ" dirty="0"/>
              <a:t> is often used to select only a </a:t>
            </a:r>
            <a:r>
              <a:rPr lang="en-NZ" dirty="0">
                <a:solidFill>
                  <a:srgbClr val="FF0000"/>
                </a:solidFill>
              </a:rPr>
              <a:t>few</a:t>
            </a:r>
            <a:r>
              <a:rPr lang="en-NZ" dirty="0"/>
              <a:t> features:</a:t>
            </a:r>
          </a:p>
          <a:p>
            <a:pPr lvl="1"/>
            <a:r>
              <a:rPr lang="en-NZ" dirty="0"/>
              <a:t>Reduce the search space for data mining.</a:t>
            </a:r>
          </a:p>
          <a:p>
            <a:pPr lvl="1"/>
            <a:r>
              <a:rPr lang="en-NZ" dirty="0"/>
              <a:t>Improve interpretability of evolved models (less complex).</a:t>
            </a:r>
          </a:p>
          <a:p>
            <a:pPr lvl="1"/>
            <a:endParaRPr lang="en-NZ" sz="2600" dirty="0"/>
          </a:p>
          <a:p>
            <a:r>
              <a:rPr lang="en-NZ" sz="3000" dirty="0"/>
              <a:t>What features should be removed? Two main types:</a:t>
            </a:r>
            <a:endParaRPr lang="en-NZ" sz="3000" dirty="0">
              <a:solidFill>
                <a:srgbClr val="FF0000"/>
              </a:solidFill>
            </a:endParaRPr>
          </a:p>
          <a:p>
            <a:pPr lvl="1"/>
            <a:r>
              <a:rPr lang="en-NZ" dirty="0">
                <a:solidFill>
                  <a:srgbClr val="FF0000"/>
                </a:solidFill>
              </a:rPr>
              <a:t>Irrelevant/noisy</a:t>
            </a:r>
            <a:r>
              <a:rPr lang="en-NZ" dirty="0"/>
              <a:t>: add little value to the dataset, or even mislead.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Redundant</a:t>
            </a:r>
            <a:r>
              <a:rPr lang="en-NZ" dirty="0"/>
              <a:t>: Share high amount of information with other features.</a:t>
            </a:r>
            <a:endParaRPr lang="en-NZ" dirty="0">
              <a:solidFill>
                <a:srgbClr val="FF0000"/>
              </a:solidFill>
            </a:endParaRPr>
          </a:p>
          <a:p>
            <a:pPr lvl="1"/>
            <a:endParaRPr lang="en-NZ" sz="2600" dirty="0"/>
          </a:p>
          <a:p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 dirty="0"/>
              <a:t>Andrew.Lensen@ecs.vuw.ac.nz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13259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9" y="91256"/>
            <a:ext cx="10912381" cy="624828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41629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 does GPMFRC create better features sometimes?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3200" dirty="0"/>
              <a:t>Lets take a closer look at the Dermatology dataset…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87017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2" y="91256"/>
            <a:ext cx="10843795" cy="624828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28139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Unsupervised FC improving classification?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Dermatology results showed often </a:t>
            </a:r>
            <a:r>
              <a:rPr lang="en-NZ" dirty="0">
                <a:solidFill>
                  <a:srgbClr val="FF0000"/>
                </a:solidFill>
              </a:rPr>
              <a:t>increased performance </a:t>
            </a:r>
            <a:r>
              <a:rPr lang="en-NZ" dirty="0"/>
              <a:t>on the test set.</a:t>
            </a:r>
          </a:p>
          <a:p>
            <a:endParaRPr lang="en-NZ" dirty="0"/>
          </a:p>
          <a:p>
            <a:r>
              <a:rPr lang="en-NZ" dirty="0"/>
              <a:t>Are the FS methods selecting RFs which are </a:t>
            </a:r>
            <a:r>
              <a:rPr lang="en-NZ" b="1" dirty="0">
                <a:solidFill>
                  <a:srgbClr val="FF0000"/>
                </a:solidFill>
              </a:rPr>
              <a:t>inadvertently</a:t>
            </a:r>
            <a:r>
              <a:rPr lang="en-NZ" dirty="0"/>
              <a:t> </a:t>
            </a:r>
            <a:r>
              <a:rPr lang="en-NZ" b="1" dirty="0">
                <a:solidFill>
                  <a:srgbClr val="FF0000"/>
                </a:solidFill>
              </a:rPr>
              <a:t>better</a:t>
            </a:r>
            <a:r>
              <a:rPr lang="en-NZ" dirty="0"/>
              <a:t> features as they combine multiple useful source features?</a:t>
            </a:r>
          </a:p>
          <a:p>
            <a:endParaRPr lang="en-NZ" dirty="0"/>
          </a:p>
          <a:p>
            <a:r>
              <a:rPr lang="en-NZ" dirty="0"/>
              <a:t>If so, then can we improve supervised learning results without using the class label…?</a:t>
            </a:r>
          </a:p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90566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Final Remarks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Proposed a new method to automatically create multivariate-</a:t>
            </a:r>
            <a:r>
              <a:rPr lang="en-NZ" dirty="0" err="1"/>
              <a:t>ly</a:t>
            </a:r>
            <a:r>
              <a:rPr lang="en-NZ" dirty="0"/>
              <a:t> redundant features for benchmarking FS algorithms.</a:t>
            </a:r>
          </a:p>
          <a:p>
            <a:endParaRPr lang="en-NZ" dirty="0"/>
          </a:p>
          <a:p>
            <a:r>
              <a:rPr lang="en-NZ" dirty="0"/>
              <a:t>Designed a more appropriate and efficient fitness function:</a:t>
            </a:r>
          </a:p>
          <a:p>
            <a:pPr lvl="1"/>
            <a:r>
              <a:rPr lang="en-NZ" dirty="0"/>
              <a:t>Less MI calculations, fewer GP runs…</a:t>
            </a:r>
          </a:p>
          <a:p>
            <a:endParaRPr lang="en-NZ" dirty="0"/>
          </a:p>
          <a:p>
            <a:r>
              <a:rPr lang="en-NZ" dirty="0"/>
              <a:t>Results showed interesting patterns:</a:t>
            </a:r>
          </a:p>
          <a:p>
            <a:pPr lvl="1"/>
            <a:r>
              <a:rPr lang="en-NZ" dirty="0"/>
              <a:t>Sometimes </a:t>
            </a:r>
            <a:r>
              <a:rPr lang="en-NZ" dirty="0">
                <a:solidFill>
                  <a:srgbClr val="FF0000"/>
                </a:solidFill>
              </a:rPr>
              <a:t>beats</a:t>
            </a:r>
            <a:r>
              <a:rPr lang="en-NZ" dirty="0"/>
              <a:t> previous method;</a:t>
            </a:r>
          </a:p>
          <a:p>
            <a:pPr lvl="1"/>
            <a:r>
              <a:rPr lang="en-NZ" dirty="0"/>
              <a:t>Sometimes </a:t>
            </a:r>
            <a:r>
              <a:rPr lang="en-NZ" dirty="0">
                <a:solidFill>
                  <a:srgbClr val="FF0000"/>
                </a:solidFill>
              </a:rPr>
              <a:t>creates better features </a:t>
            </a:r>
            <a:r>
              <a:rPr lang="en-NZ" dirty="0"/>
              <a:t>than original dataset?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24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91488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Investigate this </a:t>
            </a:r>
            <a:r>
              <a:rPr lang="en-NZ" dirty="0">
                <a:solidFill>
                  <a:srgbClr val="FF0000"/>
                </a:solidFill>
              </a:rPr>
              <a:t>phenomenon of creating better features </a:t>
            </a:r>
            <a:r>
              <a:rPr lang="en-NZ" dirty="0"/>
              <a:t>further.</a:t>
            </a:r>
          </a:p>
          <a:p>
            <a:endParaRPr lang="en-NZ" dirty="0"/>
          </a:p>
          <a:p>
            <a:r>
              <a:rPr lang="en-NZ" dirty="0"/>
              <a:t>Adopt an </a:t>
            </a:r>
            <a:r>
              <a:rPr lang="en-NZ" dirty="0">
                <a:solidFill>
                  <a:srgbClr val="FF0000"/>
                </a:solidFill>
              </a:rPr>
              <a:t>adversarial</a:t>
            </a:r>
            <a:r>
              <a:rPr lang="en-NZ" dirty="0"/>
              <a:t> (</a:t>
            </a:r>
            <a:r>
              <a:rPr lang="en-NZ" dirty="0">
                <a:solidFill>
                  <a:srgbClr val="FF0000"/>
                </a:solidFill>
              </a:rPr>
              <a:t>supervised?</a:t>
            </a:r>
            <a:r>
              <a:rPr lang="en-NZ" dirty="0"/>
              <a:t>) approach to directly produce RFs that decrease the performance of common FS methods.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25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0133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NZ" sz="4000" dirty="0"/>
              <a:t>Go to CEC 2019 please</a:t>
            </a:r>
          </a:p>
        </p:txBody>
      </p:sp>
      <p:pic>
        <p:nvPicPr>
          <p:cNvPr id="5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"/>
            <a:ext cx="4297460" cy="17563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4893-55C8-48F7-8FF5-B553FCBD19D7}" type="slidenum">
              <a:rPr lang="en-AU" smtClean="0"/>
              <a:pPr/>
              <a:t>26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14630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Other Considerations…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Unfortunately, life isn’t that simple. Few tweaks needed:</a:t>
            </a:r>
          </a:p>
          <a:p>
            <a:endParaRPr lang="en-NZ" dirty="0"/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All features are scaled [0,1], but </a:t>
            </a:r>
            <a:r>
              <a:rPr lang="en-NZ" dirty="0">
                <a:solidFill>
                  <a:srgbClr val="FF0000"/>
                </a:solidFill>
              </a:rPr>
              <a:t>0s kill training speed</a:t>
            </a:r>
            <a:r>
              <a:rPr lang="en-NZ" dirty="0"/>
              <a:t>. So add a small </a:t>
            </a:r>
            <a:r>
              <a:rPr lang="el-GR" dirty="0"/>
              <a:t>ε</a:t>
            </a:r>
            <a:r>
              <a:rPr lang="en-US" dirty="0"/>
              <a:t> to all feature values.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Real-world data often has </a:t>
            </a:r>
            <a:r>
              <a:rPr lang="en-NZ" dirty="0">
                <a:solidFill>
                  <a:srgbClr val="FF0000"/>
                </a:solidFill>
              </a:rPr>
              <a:t>duplicate</a:t>
            </a:r>
            <a:r>
              <a:rPr lang="en-NZ" dirty="0"/>
              <a:t> values, which make it hard to create </a:t>
            </a:r>
            <a:r>
              <a:rPr lang="en-NZ" dirty="0">
                <a:solidFill>
                  <a:srgbClr val="FF0000"/>
                </a:solidFill>
              </a:rPr>
              <a:t>granular</a:t>
            </a:r>
            <a:r>
              <a:rPr lang="en-NZ" dirty="0"/>
              <a:t> </a:t>
            </a:r>
            <a:r>
              <a:rPr lang="en-NZ" dirty="0" err="1"/>
              <a:t>rfs</a:t>
            </a:r>
            <a:r>
              <a:rPr lang="en-NZ" dirty="0"/>
              <a:t>. Add small amount of noise to features.</a:t>
            </a:r>
          </a:p>
          <a:p>
            <a:pPr marL="514350" indent="-514350">
              <a:buFont typeface="+mj-lt"/>
              <a:buAutoNum type="arabicPeriod"/>
            </a:pPr>
            <a:r>
              <a:rPr lang="en-NZ" dirty="0"/>
              <a:t>Scale and round the created </a:t>
            </a:r>
            <a:r>
              <a:rPr lang="en-NZ" dirty="0" err="1"/>
              <a:t>rfs</a:t>
            </a:r>
            <a:r>
              <a:rPr lang="en-NZ" dirty="0"/>
              <a:t> for visualisation, performance, and storage purposes.</a:t>
            </a:r>
          </a:p>
          <a:p>
            <a:pPr marL="514350" indent="-514350">
              <a:buFont typeface="+mj-lt"/>
              <a:buAutoNum type="arabicPeriod"/>
            </a:pP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27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182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Evaluating FS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How do we know how good a FS algorithm is at identifying each type of “bad” feature? </a:t>
            </a:r>
          </a:p>
          <a:p>
            <a:endParaRPr lang="en-NZ" dirty="0"/>
          </a:p>
          <a:p>
            <a:r>
              <a:rPr lang="en-NZ" dirty="0">
                <a:solidFill>
                  <a:srgbClr val="FF0000"/>
                </a:solidFill>
              </a:rPr>
              <a:t>Identify</a:t>
            </a:r>
            <a:r>
              <a:rPr lang="en-NZ" dirty="0"/>
              <a:t> noisy/redundant features in an existing dataset, then see how well our algorithm detects these.</a:t>
            </a:r>
          </a:p>
          <a:p>
            <a:pPr lvl="1"/>
            <a:r>
              <a:rPr lang="en-NZ" dirty="0"/>
              <a:t>But doing so is </a:t>
            </a:r>
            <a:r>
              <a:rPr lang="en-NZ" dirty="0">
                <a:solidFill>
                  <a:srgbClr val="FF0000"/>
                </a:solidFill>
              </a:rPr>
              <a:t>equivalent </a:t>
            </a:r>
            <a:r>
              <a:rPr lang="en-NZ" dirty="0"/>
              <a:t>to performing FS </a:t>
            </a:r>
            <a:r>
              <a:rPr lang="en-NZ" dirty="0">
                <a:sym typeface="Wingdings" panose="05000000000000000000" pitchFamily="2" charset="2"/>
              </a:rPr>
              <a:t></a:t>
            </a:r>
            <a:r>
              <a:rPr lang="en-NZ" dirty="0"/>
              <a:t> NP-hard…</a:t>
            </a:r>
          </a:p>
          <a:p>
            <a:pPr marL="457200" lvl="1" indent="0">
              <a:buNone/>
            </a:pPr>
            <a:endParaRPr lang="en-NZ" dirty="0"/>
          </a:p>
          <a:p>
            <a:r>
              <a:rPr lang="en-NZ" dirty="0"/>
              <a:t>Or,</a:t>
            </a:r>
            <a:r>
              <a:rPr lang="en-NZ" dirty="0">
                <a:solidFill>
                  <a:srgbClr val="FF0000"/>
                </a:solidFill>
              </a:rPr>
              <a:t> add </a:t>
            </a:r>
            <a:r>
              <a:rPr lang="en-NZ" dirty="0"/>
              <a:t>some generated “bad” features to an existing dataset. </a:t>
            </a:r>
          </a:p>
          <a:p>
            <a:pPr lvl="1"/>
            <a:r>
              <a:rPr lang="en-NZ" dirty="0">
                <a:solidFill>
                  <a:srgbClr val="FF0000"/>
                </a:solidFill>
              </a:rPr>
              <a:t>How?</a:t>
            </a:r>
          </a:p>
          <a:p>
            <a:pPr lvl="1"/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9643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Generating “Bad”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Generating </a:t>
            </a:r>
            <a:r>
              <a:rPr lang="en-NZ" dirty="0">
                <a:solidFill>
                  <a:srgbClr val="FF0000"/>
                </a:solidFill>
              </a:rPr>
              <a:t>noisy</a:t>
            </a:r>
            <a:r>
              <a:rPr lang="en-NZ" dirty="0"/>
              <a:t> features is relatively straightforward:</a:t>
            </a:r>
          </a:p>
          <a:p>
            <a:pPr lvl="1"/>
            <a:r>
              <a:rPr lang="en-NZ" dirty="0"/>
              <a:t>Use a Gaussian/uniform/… feature generator.</a:t>
            </a:r>
          </a:p>
          <a:p>
            <a:pPr lvl="1"/>
            <a:r>
              <a:rPr lang="en-NZ" dirty="0"/>
              <a:t>Can vary the level of noise.</a:t>
            </a:r>
          </a:p>
          <a:p>
            <a:endParaRPr lang="en-NZ" dirty="0"/>
          </a:p>
          <a:p>
            <a:r>
              <a:rPr lang="en-NZ" sz="2850" dirty="0"/>
              <a:t>Ways of generating </a:t>
            </a:r>
            <a:r>
              <a:rPr lang="en-NZ" sz="2850" dirty="0">
                <a:solidFill>
                  <a:srgbClr val="FF0000"/>
                </a:solidFill>
              </a:rPr>
              <a:t>redundant</a:t>
            </a:r>
            <a:r>
              <a:rPr lang="en-NZ" sz="2850" dirty="0"/>
              <a:t> features (</a:t>
            </a:r>
            <a:r>
              <a:rPr lang="en-NZ" sz="2850" dirty="0" err="1"/>
              <a:t>rfs</a:t>
            </a:r>
            <a:r>
              <a:rPr lang="en-NZ" sz="2850" dirty="0"/>
              <a:t>) are much less apparent.</a:t>
            </a:r>
          </a:p>
          <a:p>
            <a:pPr lvl="1"/>
            <a:r>
              <a:rPr lang="en-NZ" dirty="0"/>
              <a:t>Naïve approach: </a:t>
            </a:r>
            <a:r>
              <a:rPr lang="en-NZ" dirty="0">
                <a:solidFill>
                  <a:srgbClr val="FF0000"/>
                </a:solidFill>
              </a:rPr>
              <a:t>duplicate </a:t>
            </a:r>
            <a:r>
              <a:rPr lang="en-NZ" dirty="0"/>
              <a:t>or </a:t>
            </a:r>
            <a:r>
              <a:rPr lang="en-NZ" dirty="0">
                <a:solidFill>
                  <a:srgbClr val="FF0000"/>
                </a:solidFill>
              </a:rPr>
              <a:t>scale </a:t>
            </a:r>
            <a:r>
              <a:rPr lang="en-NZ" dirty="0"/>
              <a:t>existing features (+noise).</a:t>
            </a:r>
          </a:p>
          <a:p>
            <a:pPr lvl="1"/>
            <a:r>
              <a:rPr lang="en-NZ" dirty="0"/>
              <a:t>But makes easy-to-detect features: e.g. Pearson's correlation!</a:t>
            </a:r>
          </a:p>
          <a:p>
            <a:pPr lvl="1"/>
            <a:r>
              <a:rPr lang="en-NZ" dirty="0"/>
              <a:t>Also not representative of real-world redundancy interactions.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93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NZ" b="1" dirty="0"/>
              <a:t>How </a:t>
            </a:r>
            <a:r>
              <a:rPr lang="en-NZ" dirty="0"/>
              <a:t>to generate redundant features then?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In our previous work (</a:t>
            </a:r>
            <a:r>
              <a:rPr lang="en-NZ" i="1" dirty="0"/>
              <a:t>Lensen et al. </a:t>
            </a:r>
            <a:r>
              <a:rPr lang="en-NZ" i="1" dirty="0" err="1"/>
              <a:t>EuroGP</a:t>
            </a:r>
            <a:r>
              <a:rPr lang="en-NZ" i="1" dirty="0"/>
              <a:t> ‘18</a:t>
            </a:r>
            <a:r>
              <a:rPr lang="en-NZ" dirty="0"/>
              <a:t>) we proposed a Genetic Programming (GP) approach to do so.</a:t>
            </a:r>
          </a:p>
          <a:p>
            <a:endParaRPr lang="en-NZ" dirty="0"/>
          </a:p>
          <a:p>
            <a:r>
              <a:rPr lang="en-NZ" dirty="0"/>
              <a:t>Evolved </a:t>
            </a:r>
            <a:r>
              <a:rPr lang="en-NZ" dirty="0">
                <a:solidFill>
                  <a:srgbClr val="FF0000"/>
                </a:solidFill>
              </a:rPr>
              <a:t>mappings </a:t>
            </a:r>
            <a:r>
              <a:rPr lang="en-NZ" dirty="0"/>
              <a:t>from existing (</a:t>
            </a:r>
            <a:r>
              <a:rPr lang="en-NZ" dirty="0">
                <a:solidFill>
                  <a:srgbClr val="FF0000"/>
                </a:solidFill>
              </a:rPr>
              <a:t>source</a:t>
            </a:r>
            <a:r>
              <a:rPr lang="en-NZ" dirty="0"/>
              <a:t>) features in a dataset to </a:t>
            </a:r>
            <a:r>
              <a:rPr lang="en-NZ" dirty="0">
                <a:solidFill>
                  <a:srgbClr val="FF0000"/>
                </a:solidFill>
              </a:rPr>
              <a:t>new redundant features</a:t>
            </a:r>
            <a:r>
              <a:rPr lang="en-NZ" dirty="0"/>
              <a:t>.</a:t>
            </a:r>
          </a:p>
          <a:p>
            <a:endParaRPr lang="en-NZ" dirty="0"/>
          </a:p>
          <a:p>
            <a:r>
              <a:rPr lang="en-NZ" dirty="0">
                <a:solidFill>
                  <a:srgbClr val="FF0000"/>
                </a:solidFill>
              </a:rPr>
              <a:t>Fitness function</a:t>
            </a:r>
            <a:r>
              <a:rPr lang="en-NZ" dirty="0"/>
              <a:t> used mutual information to encourage creating </a:t>
            </a:r>
            <a:r>
              <a:rPr lang="en-NZ" dirty="0">
                <a:solidFill>
                  <a:srgbClr val="FF0000"/>
                </a:solidFill>
              </a:rPr>
              <a:t>diverse</a:t>
            </a:r>
            <a:r>
              <a:rPr lang="en-NZ" dirty="0"/>
              <a:t> features with </a:t>
            </a:r>
            <a:r>
              <a:rPr lang="en-NZ" dirty="0">
                <a:solidFill>
                  <a:srgbClr val="FF0000"/>
                </a:solidFill>
              </a:rPr>
              <a:t>maximal redundancy</a:t>
            </a:r>
            <a:r>
              <a:rPr lang="en-NZ" dirty="0"/>
              <a:t> to source feature.</a:t>
            </a:r>
          </a:p>
          <a:p>
            <a:pPr marL="0" indent="0">
              <a:buNone/>
            </a:pPr>
            <a:endParaRPr lang="en-NZ" b="1" dirty="0"/>
          </a:p>
          <a:p>
            <a:pPr marL="0" indent="0">
              <a:buNone/>
            </a:pPr>
            <a:endParaRPr lang="en-NZ" b="1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8345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Our previous approach: </a:t>
            </a:r>
            <a:r>
              <a:rPr lang="en-NZ" b="1" dirty="0"/>
              <a:t>GPRFC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6</a:t>
            </a:fld>
            <a:endParaRPr lang="en-NZ"/>
          </a:p>
        </p:txBody>
      </p:sp>
      <p:graphicFrame>
        <p:nvGraphicFramePr>
          <p:cNvPr id="7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886981"/>
              </p:ext>
            </p:extLst>
          </p:nvPr>
        </p:nvGraphicFramePr>
        <p:xfrm>
          <a:off x="2318852" y="789864"/>
          <a:ext cx="7554295" cy="6068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3" imgW="6972192" imgH="5600551" progId="Visio.Drawing.15">
                  <p:embed/>
                </p:oleObj>
              </mc:Choice>
              <mc:Fallback>
                <p:oleObj name="Visio" r:id="rId3" imgW="6972192" imgH="5600551" progId="Visio.Drawing.15">
                  <p:embed/>
                  <p:pic>
                    <p:nvPicPr>
                      <p:cNvPr id="7" name="Content Placeholder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8852" y="789864"/>
                        <a:ext cx="7554295" cy="6068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31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GPRFC: Multiple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950" dirty="0"/>
              <a:t>Use </a:t>
            </a:r>
            <a:r>
              <a:rPr lang="en-NZ" sz="2950" i="1" dirty="0">
                <a:solidFill>
                  <a:srgbClr val="FF0000"/>
                </a:solidFill>
              </a:rPr>
              <a:t>t </a:t>
            </a:r>
            <a:r>
              <a:rPr lang="en-NZ" sz="2950" dirty="0">
                <a:solidFill>
                  <a:srgbClr val="FF0000"/>
                </a:solidFill>
              </a:rPr>
              <a:t>trees </a:t>
            </a:r>
            <a:r>
              <a:rPr lang="en-NZ" sz="2950" dirty="0"/>
              <a:t>per GP individual, to give </a:t>
            </a:r>
            <a:r>
              <a:rPr lang="en-NZ" sz="2950" i="1" dirty="0">
                <a:solidFill>
                  <a:srgbClr val="FF0000"/>
                </a:solidFill>
              </a:rPr>
              <a:t>t </a:t>
            </a:r>
            <a:r>
              <a:rPr lang="en-NZ" sz="2950" dirty="0">
                <a:solidFill>
                  <a:srgbClr val="FF0000"/>
                </a:solidFill>
              </a:rPr>
              <a:t>created redundant features</a:t>
            </a:r>
            <a:r>
              <a:rPr lang="en-NZ" sz="2950" dirty="0"/>
              <a:t>.</a:t>
            </a:r>
          </a:p>
          <a:p>
            <a:r>
              <a:rPr lang="en-NZ" sz="2950" dirty="0"/>
              <a:t>Similar representation to using GP for </a:t>
            </a:r>
            <a:r>
              <a:rPr lang="en-NZ" sz="2950" i="1" dirty="0"/>
              <a:t>feature construction.</a:t>
            </a:r>
            <a:endParaRPr lang="en-NZ" sz="2950" dirty="0"/>
          </a:p>
          <a:p>
            <a:pPr marL="0" indent="0">
              <a:buNone/>
            </a:pPr>
            <a:endParaRPr lang="en-NZ" sz="295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100132"/>
              </p:ext>
            </p:extLst>
          </p:nvPr>
        </p:nvGraphicFramePr>
        <p:xfrm>
          <a:off x="2351088" y="2578538"/>
          <a:ext cx="7494903" cy="4123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7505550" imgH="4133971" progId="Visio.Drawing.15">
                  <p:embed/>
                </p:oleObj>
              </mc:Choice>
              <mc:Fallback>
                <p:oleObj name="Visio" r:id="rId3" imgW="7505550" imgH="4133971" progId="Visio.Drawing.15">
                  <p:embed/>
                  <p:pic>
                    <p:nvPicPr>
                      <p:cNvPr id="4" name="Object 3"/>
                      <p:cNvPicPr preferRelativeResize="0"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1088" y="2578538"/>
                        <a:ext cx="7494903" cy="41239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1792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GPRFC: Limitations?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We only considered </a:t>
            </a:r>
            <a:r>
              <a:rPr lang="en-NZ" dirty="0">
                <a:solidFill>
                  <a:srgbClr val="FF0000"/>
                </a:solidFill>
              </a:rPr>
              <a:t>univariate </a:t>
            </a:r>
            <a:r>
              <a:rPr lang="en-NZ" dirty="0"/>
              <a:t>feature redundancies – i.e. one source’s redundancy with one created features.</a:t>
            </a:r>
          </a:p>
          <a:p>
            <a:pPr lvl="1"/>
            <a:r>
              <a:rPr lang="en-NZ" dirty="0"/>
              <a:t>Real-world datasets often have </a:t>
            </a:r>
            <a:r>
              <a:rPr lang="en-NZ" dirty="0">
                <a:solidFill>
                  <a:srgbClr val="FF0000"/>
                </a:solidFill>
              </a:rPr>
              <a:t>multivariate (MV) </a:t>
            </a:r>
            <a:r>
              <a:rPr lang="en-NZ" dirty="0"/>
              <a:t>redundancies.</a:t>
            </a:r>
          </a:p>
          <a:p>
            <a:pPr lvl="1"/>
            <a:endParaRPr lang="en-NZ" dirty="0"/>
          </a:p>
          <a:p>
            <a:r>
              <a:rPr lang="en-NZ" dirty="0"/>
              <a:t>Fitness function was a bit of a rough proxy/surrogate: it </a:t>
            </a:r>
            <a:r>
              <a:rPr lang="en-NZ" dirty="0">
                <a:solidFill>
                  <a:srgbClr val="FF0000"/>
                </a:solidFill>
              </a:rPr>
              <a:t>minimised MI </a:t>
            </a:r>
            <a:r>
              <a:rPr lang="en-NZ" dirty="0"/>
              <a:t>between created features to encourage diversity.</a:t>
            </a:r>
          </a:p>
          <a:p>
            <a:pPr lvl="1"/>
            <a:r>
              <a:rPr lang="en-NZ" dirty="0"/>
              <a:t>Won’t work well in a MV approach as created features much more inter-connected.</a:t>
            </a:r>
          </a:p>
          <a:p>
            <a:pPr lvl="1"/>
            <a:endParaRPr lang="en-NZ" dirty="0">
              <a:solidFill>
                <a:srgbClr val="FF0000"/>
              </a:solidFill>
            </a:endParaRPr>
          </a:p>
          <a:p>
            <a:endParaRPr lang="en-NZ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89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Goals of GPMVRFC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3400" dirty="0"/>
              <a:t>Develop a new multi-tree GP approach to create </a:t>
            </a:r>
            <a:r>
              <a:rPr lang="en-NZ" sz="3400" dirty="0">
                <a:solidFill>
                  <a:srgbClr val="FF0000"/>
                </a:solidFill>
              </a:rPr>
              <a:t>multi-variate </a:t>
            </a:r>
            <a:r>
              <a:rPr lang="en-NZ" sz="3400" dirty="0"/>
              <a:t>redundant features with a </a:t>
            </a:r>
            <a:r>
              <a:rPr lang="en-NZ" sz="3400" dirty="0">
                <a:solidFill>
                  <a:srgbClr val="FF0000"/>
                </a:solidFill>
              </a:rPr>
              <a:t>refined fitness function</a:t>
            </a:r>
            <a:r>
              <a:rPr lang="en-NZ" sz="3400" dirty="0"/>
              <a:t>.</a:t>
            </a:r>
          </a:p>
          <a:p>
            <a:pPr marL="0" indent="0" algn="ctr">
              <a:buNone/>
            </a:pPr>
            <a:endParaRPr lang="en-NZ" sz="3400" dirty="0"/>
          </a:p>
          <a:p>
            <a:r>
              <a:rPr lang="en-NZ" sz="3200" dirty="0"/>
              <a:t>What GP </a:t>
            </a:r>
            <a:r>
              <a:rPr lang="en-NZ" sz="3200" dirty="0">
                <a:solidFill>
                  <a:srgbClr val="FF0000"/>
                </a:solidFill>
              </a:rPr>
              <a:t>representation</a:t>
            </a:r>
            <a:r>
              <a:rPr lang="en-NZ" sz="3200" dirty="0"/>
              <a:t> to use for a MV approach?</a:t>
            </a:r>
          </a:p>
          <a:p>
            <a:r>
              <a:rPr lang="en-NZ" sz="3200" dirty="0"/>
              <a:t>Which </a:t>
            </a:r>
            <a:r>
              <a:rPr lang="en-NZ" sz="3200" dirty="0">
                <a:solidFill>
                  <a:srgbClr val="FF0000"/>
                </a:solidFill>
              </a:rPr>
              <a:t>fitness function </a:t>
            </a:r>
            <a:r>
              <a:rPr lang="en-NZ" sz="3200" dirty="0"/>
              <a:t>can work well with a MV approach?</a:t>
            </a:r>
          </a:p>
          <a:p>
            <a:r>
              <a:rPr lang="en-NZ" sz="3200" dirty="0">
                <a:solidFill>
                  <a:srgbClr val="FF0000"/>
                </a:solidFill>
              </a:rPr>
              <a:t>How good </a:t>
            </a:r>
            <a:r>
              <a:rPr lang="en-NZ" sz="3200" dirty="0"/>
              <a:t>are the created </a:t>
            </a:r>
            <a:r>
              <a:rPr lang="en-NZ" sz="3200" dirty="0" err="1"/>
              <a:t>rfs</a:t>
            </a:r>
            <a:r>
              <a:rPr lang="en-NZ" sz="3200" dirty="0"/>
              <a:t>?</a:t>
            </a:r>
          </a:p>
          <a:p>
            <a:r>
              <a:rPr lang="en-NZ" sz="3200" dirty="0"/>
              <a:t>How does this approach compare to </a:t>
            </a:r>
            <a:r>
              <a:rPr lang="en-NZ" sz="3200" dirty="0">
                <a:solidFill>
                  <a:srgbClr val="FF0000"/>
                </a:solidFill>
              </a:rPr>
              <a:t>existing GPRFC</a:t>
            </a:r>
            <a:r>
              <a:rPr lang="en-NZ" sz="3200" dirty="0"/>
              <a:t>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17/07/2018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Andrew.Lensen@ecs.vuw.ac.nz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EE9BB-4FB8-41DA-8887-3D9D6490D36F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285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5843</TotalTime>
  <Words>1627</Words>
  <Application>Microsoft Office PowerPoint</Application>
  <PresentationFormat>Widescreen</PresentationFormat>
  <Paragraphs>260</Paragraphs>
  <Slides>27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Office Theme</vt:lpstr>
      <vt:lpstr>Visio</vt:lpstr>
      <vt:lpstr>Automatically Evolving Difficult Benchmark Feature Selection Datasets with Genetic Programming</vt:lpstr>
      <vt:lpstr>Feature Selection</vt:lpstr>
      <vt:lpstr>Evaluating FS Algorithms</vt:lpstr>
      <vt:lpstr>Generating “Bad” Features</vt:lpstr>
      <vt:lpstr>How to generate redundant features then?</vt:lpstr>
      <vt:lpstr>Our previous approach: GPRFC</vt:lpstr>
      <vt:lpstr>GPRFC: Multiple Trees</vt:lpstr>
      <vt:lpstr>GPRFC: Limitations?</vt:lpstr>
      <vt:lpstr>Goals of GPMVRFC</vt:lpstr>
      <vt:lpstr>Terminal &amp; Function Sets</vt:lpstr>
      <vt:lpstr>Fitness Function (1)</vt:lpstr>
      <vt:lpstr>Fitness Function (2)</vt:lpstr>
      <vt:lpstr>What are some potential redundancies?</vt:lpstr>
      <vt:lpstr>Fitness Function (2)</vt:lpstr>
      <vt:lpstr>Fitness Function (3)</vt:lpstr>
      <vt:lpstr>Datasets</vt:lpstr>
      <vt:lpstr>Experiment Design</vt:lpstr>
      <vt:lpstr>Evaluating the created RFs</vt:lpstr>
      <vt:lpstr>PowerPoint Presentation</vt:lpstr>
      <vt:lpstr>PowerPoint Presentation</vt:lpstr>
      <vt:lpstr>Why does GPMFRC create better features sometimes?</vt:lpstr>
      <vt:lpstr>PowerPoint Presentation</vt:lpstr>
      <vt:lpstr>Unsupervised FC improving classification?</vt:lpstr>
      <vt:lpstr>Final Remarks</vt:lpstr>
      <vt:lpstr>Future Work</vt:lpstr>
      <vt:lpstr>Thank you!</vt:lpstr>
      <vt:lpstr>Other Considerations…</vt:lpstr>
    </vt:vector>
  </TitlesOfParts>
  <Company>Victoria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Generating Redundant Features with Unsupervised Multi-Tree Genetic Programming</dc:title>
  <dc:creator>Andrew Lensen</dc:creator>
  <cp:lastModifiedBy>Andrew Lensen</cp:lastModifiedBy>
  <cp:revision>54</cp:revision>
  <dcterms:created xsi:type="dcterms:W3CDTF">2018-03-20T02:18:28Z</dcterms:created>
  <dcterms:modified xsi:type="dcterms:W3CDTF">2018-05-18T02:57:04Z</dcterms:modified>
</cp:coreProperties>
</file>