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1" r:id="rId4"/>
    <p:sldId id="262" r:id="rId5"/>
    <p:sldId id="260" r:id="rId6"/>
    <p:sldId id="263" r:id="rId7"/>
    <p:sldId id="273" r:id="rId8"/>
    <p:sldId id="274" r:id="rId9"/>
    <p:sldId id="264" r:id="rId10"/>
    <p:sldId id="275" r:id="rId11"/>
    <p:sldId id="276" r:id="rId12"/>
    <p:sldId id="277" r:id="rId13"/>
    <p:sldId id="265" r:id="rId14"/>
    <p:sldId id="266" r:id="rId15"/>
    <p:sldId id="278" r:id="rId16"/>
    <p:sldId id="267" r:id="rId17"/>
    <p:sldId id="279" r:id="rId18"/>
    <p:sldId id="293" r:id="rId19"/>
    <p:sldId id="280" r:id="rId20"/>
    <p:sldId id="281" r:id="rId21"/>
    <p:sldId id="294" r:id="rId22"/>
    <p:sldId id="290" r:id="rId23"/>
    <p:sldId id="285" r:id="rId24"/>
    <p:sldId id="295" r:id="rId25"/>
    <p:sldId id="291" r:id="rId26"/>
    <p:sldId id="287" r:id="rId27"/>
    <p:sldId id="296" r:id="rId28"/>
    <p:sldId id="292" r:id="rId29"/>
    <p:sldId id="289" r:id="rId30"/>
    <p:sldId id="270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9169" autoAdjust="0"/>
  </p:normalViewPr>
  <p:slideViewPr>
    <p:cSldViewPr snapToGrid="0">
      <p:cViewPr varScale="1">
        <p:scale>
          <a:sx n="93" d="100"/>
          <a:sy n="93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B4D10-4DFE-0045-B108-A471268D89F3}" type="datetimeFigureOut">
              <a:rPr lang="en-GB" smtClean="0"/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4E3EC-C5A6-E54F-B02D-8BC455731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3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8BADE-5D8E-449A-8BEA-DA69E3A6755E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8EE-657B-4394-8BD1-14001BFABC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68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8EE-657B-4394-8BD1-14001BFABC0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38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9EA0-B27F-42E9-B00E-9C6395DCB392}" type="datetime1">
              <a:rPr lang="en-AU" smtClean="0"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2574893-55C8-48F7-8FF5-B553FCBD19D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5513-A233-4A31-8DA9-02FA6944A921}" type="datetime1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3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548B-A2BF-4CEC-845E-50BD48D41A0E}" type="datetime1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13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6B49-21BA-4DD6-8991-75578F68D384}" type="datetime1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9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5572-1C3F-4CFD-BF54-AECE0AF78BE3}" type="datetime1">
              <a:rPr lang="en-AU" smtClean="0"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75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E938-5F7A-4359-B663-32CA01B0EAB7}" type="datetime1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C2574893-55C8-48F7-8FF5-B553FCBD19D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99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C7A-234B-45C4-9147-43B85607AF89}" type="datetime1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31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C9C0-04F8-4E2C-84AF-ED4F828D5003}" type="datetime1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89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54B0-C42D-468D-91EB-D85989555187}" type="datetime1">
              <a:rPr lang="en-AU" smtClean="0"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03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39DF-324B-4292-8223-9948F39DF84A}" type="datetime1">
              <a:rPr lang="en-AU" smtClean="0"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9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5493-AA21-4A7C-B7DF-9F2BF79CA3E6}" type="datetime1">
              <a:rPr lang="en-AU" smtClean="0"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89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A148-19BC-48D7-BBD6-824F5EB7B8A4}" type="datetime1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9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082D-F35D-4878-8103-0B1A9FD28A12}" type="datetime1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4893-55C8-48F7-8FF5-B553FCBD19D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4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3589"/>
            <a:ext cx="12205870" cy="337721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Using Particle Swarm </a:t>
            </a:r>
            <a:r>
              <a:rPr lang="en-NZ" sz="4800" dirty="0" smtClean="0"/>
              <a:t>Optimisation</a:t>
            </a:r>
            <a:r>
              <a:rPr lang="en-US" sz="4800" dirty="0" smtClean="0"/>
              <a:t> and the Silhouette Metric to Estimate the Number of Clusters, Select Features, and Perform Clustering</a:t>
            </a:r>
            <a:endParaRPr lang="en-A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908"/>
            <a:ext cx="9144000" cy="1561876"/>
          </a:xfrm>
        </p:spPr>
        <p:txBody>
          <a:bodyPr>
            <a:normAutofit/>
          </a:bodyPr>
          <a:lstStyle/>
          <a:p>
            <a:r>
              <a:rPr lang="en-US" sz="3000" dirty="0"/>
              <a:t>Andrew Lensen, </a:t>
            </a:r>
            <a:r>
              <a:rPr lang="en-US" sz="3000" dirty="0" smtClean="0"/>
              <a:t>Dr. Bing </a:t>
            </a:r>
            <a:r>
              <a:rPr lang="en-US" sz="3000" dirty="0" err="1"/>
              <a:t>Xue</a:t>
            </a:r>
            <a:r>
              <a:rPr lang="en-US" sz="3000" dirty="0"/>
              <a:t>, and </a:t>
            </a:r>
            <a:r>
              <a:rPr lang="en-US" sz="3000" dirty="0" smtClean="0"/>
              <a:t>Prof. </a:t>
            </a:r>
            <a:r>
              <a:rPr lang="en-US" sz="3000" dirty="0" err="1" smtClean="0"/>
              <a:t>Mengjie</a:t>
            </a:r>
            <a:r>
              <a:rPr lang="en-US" sz="3000" dirty="0" smtClean="0"/>
              <a:t> </a:t>
            </a:r>
            <a:r>
              <a:rPr lang="en-US" sz="3000" dirty="0"/>
              <a:t>Zhang</a:t>
            </a:r>
          </a:p>
          <a:p>
            <a:r>
              <a:rPr lang="en-US" sz="2750" dirty="0"/>
              <a:t>Victoria University of Wellington, New </a:t>
            </a:r>
            <a:r>
              <a:rPr lang="en-US" sz="2750" dirty="0" smtClean="0"/>
              <a:t>Zealand</a:t>
            </a:r>
          </a:p>
          <a:p>
            <a:r>
              <a:rPr lang="en-US" sz="2500" dirty="0" err="1" smtClean="0"/>
              <a:t>EvoIASP</a:t>
            </a:r>
            <a:r>
              <a:rPr lang="en-US" sz="2500" dirty="0" smtClean="0"/>
              <a:t> (in </a:t>
            </a:r>
            <a:r>
              <a:rPr lang="en-US" sz="2500" dirty="0" err="1" smtClean="0"/>
              <a:t>EvoApplications</a:t>
            </a:r>
            <a:r>
              <a:rPr lang="en-US" sz="2500" dirty="0" smtClean="0"/>
              <a:t>), </a:t>
            </a:r>
            <a:r>
              <a:rPr lang="en-US" sz="2500" dirty="0" err="1" smtClean="0"/>
              <a:t>EvoStar</a:t>
            </a:r>
            <a:r>
              <a:rPr lang="en-US" sz="2500" dirty="0" smtClean="0"/>
              <a:t> 2017</a:t>
            </a:r>
            <a:endParaRPr lang="en-AU" sz="2500" dirty="0"/>
          </a:p>
        </p:txBody>
      </p:sp>
      <p:pic>
        <p:nvPicPr>
          <p:cNvPr id="4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4297460" cy="1756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3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FF2) Measuring FS performance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81" y="1825625"/>
            <a:ext cx="5179638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10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Generally, FS performance is measured by the % of features used (lower = better)</a:t>
            </a:r>
          </a:p>
          <a:p>
            <a:r>
              <a:rPr lang="en-NZ" dirty="0" smtClean="0"/>
              <a:t>Tends to select fewer features at expense of clustering perf.</a:t>
            </a:r>
          </a:p>
          <a:p>
            <a:pPr lvl="1"/>
            <a:r>
              <a:rPr lang="en-NZ" dirty="0" smtClean="0"/>
              <a:t>“easier” to select fewer features.</a:t>
            </a:r>
          </a:p>
          <a:p>
            <a:r>
              <a:rPr lang="en-NZ" dirty="0" smtClean="0"/>
              <a:t>5% and 10% of features selected are both often “good enough”</a:t>
            </a:r>
          </a:p>
          <a:p>
            <a:r>
              <a:rPr lang="en-NZ" dirty="0" smtClean="0"/>
              <a:t>Punish fitness an increasing amount as m’ increases.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87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FF3) Restricting the search space of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82" y="1825625"/>
            <a:ext cx="4953236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11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err="1" smtClean="0"/>
              <a:t>K</a:t>
            </a:r>
            <a:r>
              <a:rPr lang="en-NZ" baseline="-25000" dirty="0" err="1" smtClean="0"/>
              <a:t>est</a:t>
            </a:r>
            <a:r>
              <a:rPr lang="en-NZ" dirty="0" smtClean="0"/>
              <a:t> is an </a:t>
            </a:r>
            <a:r>
              <a:rPr lang="en-NZ" b="1" dirty="0" smtClean="0"/>
              <a:t>estimate</a:t>
            </a:r>
            <a:r>
              <a:rPr lang="en-NZ" dirty="0" smtClean="0"/>
              <a:t> – we want EC process to refine it.</a:t>
            </a:r>
          </a:p>
          <a:p>
            <a:r>
              <a:rPr lang="en-NZ" dirty="0" smtClean="0"/>
              <a:t>Shouldn’t vary too far from it.</a:t>
            </a:r>
          </a:p>
          <a:p>
            <a:r>
              <a:rPr lang="en-NZ" dirty="0" smtClean="0"/>
              <a:t>Use a Gaussian function to encourage smaller variations, while allowing larger ones if really necessary.</a:t>
            </a:r>
          </a:p>
          <a:p>
            <a:r>
              <a:rPr lang="en-NZ" dirty="0" smtClean="0"/>
              <a:t>Std. dev. should be relative to our estimate to scale well.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40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(optional) stage: pseudo-local search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58389"/>
            <a:ext cx="10515600" cy="17979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12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Medoid approach can be limited by using prototypes from dataset.</a:t>
            </a:r>
          </a:p>
          <a:p>
            <a:r>
              <a:rPr lang="en-NZ" dirty="0" smtClean="0"/>
              <a:t>Why not use medoid for the main part of the method, then centroid to further refine the </a:t>
            </a:r>
            <a:r>
              <a:rPr lang="en-NZ" dirty="0" err="1" smtClean="0"/>
              <a:t>medoids</a:t>
            </a:r>
            <a:r>
              <a:rPr lang="en-NZ" dirty="0" smtClean="0"/>
              <a:t> found? </a:t>
            </a:r>
            <a:r>
              <a:rPr lang="en-NZ" b="1" dirty="0" smtClean="0"/>
              <a:t>“pseudo-local search”</a:t>
            </a:r>
            <a:r>
              <a:rPr lang="en-NZ" dirty="0" smtClean="0"/>
              <a:t>.</a:t>
            </a:r>
          </a:p>
          <a:p>
            <a:r>
              <a:rPr lang="en-NZ" dirty="0" smtClean="0"/>
              <a:t>Each medoid is converted to a centroid by taking its feature values for the </a:t>
            </a:r>
            <a:r>
              <a:rPr lang="en-NZ" b="1" dirty="0" smtClean="0"/>
              <a:t>selected </a:t>
            </a:r>
            <a:r>
              <a:rPr lang="en-NZ" dirty="0" smtClean="0"/>
              <a:t>features. Velocities are randomly initialised. </a:t>
            </a:r>
          </a:p>
          <a:p>
            <a:r>
              <a:rPr lang="en-NZ" dirty="0" smtClean="0"/>
              <a:t>Fine-tune </a:t>
            </a:r>
            <a:r>
              <a:rPr lang="en-NZ" b="1" dirty="0" smtClean="0"/>
              <a:t>only </a:t>
            </a:r>
            <a:r>
              <a:rPr lang="en-NZ" dirty="0" smtClean="0"/>
              <a:t>the clusters: mostly exploitation, not exploration.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0641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13</a:t>
            </a:fld>
            <a:endParaRPr lang="en-A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35" y="1343120"/>
            <a:ext cx="9150727" cy="4486275"/>
          </a:xfrm>
        </p:spPr>
      </p:pic>
      <p:sp>
        <p:nvSpPr>
          <p:cNvPr id="12" name="TextBox 11"/>
          <p:cNvSpPr txBox="1"/>
          <p:nvPr/>
        </p:nvSpPr>
        <p:spPr>
          <a:xfrm>
            <a:off x="0" y="600504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Synthetic datasets: 10d datasets are Gaussian. Others are ellipsoidal.</a:t>
            </a:r>
          </a:p>
        </p:txBody>
      </p:sp>
    </p:spTree>
    <p:extLst>
      <p:ext uri="{BB962C8B-B14F-4D97-AF65-F5344CB8AC3E}">
        <p14:creationId xmlns:p14="http://schemas.microsoft.com/office/powerpoint/2010/main" val="13399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tested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2-Stage Linear PSO: using </a:t>
            </a:r>
            <a:r>
              <a:rPr lang="en-NZ" b="1" dirty="0" smtClean="0"/>
              <a:t>linear </a:t>
            </a:r>
            <a:r>
              <a:rPr lang="en-NZ" dirty="0" smtClean="0"/>
              <a:t>feature weighting.</a:t>
            </a:r>
          </a:p>
          <a:p>
            <a:r>
              <a:rPr lang="en-NZ" dirty="0" smtClean="0"/>
              <a:t>2-Stage Elliptical PSO: using </a:t>
            </a:r>
            <a:r>
              <a:rPr lang="en-NZ" b="1" dirty="0" smtClean="0"/>
              <a:t>elliptical </a:t>
            </a:r>
            <a:r>
              <a:rPr lang="en-NZ" dirty="0" smtClean="0"/>
              <a:t>feature weighting.</a:t>
            </a:r>
          </a:p>
          <a:p>
            <a:r>
              <a:rPr lang="en-NZ" dirty="0" smtClean="0"/>
              <a:t>3-Stage PSO: 2-Stage </a:t>
            </a:r>
            <a:r>
              <a:rPr lang="en-NZ" b="1" dirty="0" smtClean="0"/>
              <a:t>Elliptical</a:t>
            </a:r>
            <a:r>
              <a:rPr lang="en-NZ" dirty="0" smtClean="0"/>
              <a:t> PSO plus the third-stage.</a:t>
            </a:r>
          </a:p>
          <a:p>
            <a:r>
              <a:rPr lang="en-NZ" i="1" dirty="0" smtClean="0"/>
              <a:t>k</a:t>
            </a:r>
            <a:r>
              <a:rPr lang="en-NZ" dirty="0" smtClean="0"/>
              <a:t>-means: standard algorithm, initialised with instances from dataset. NB: assumes </a:t>
            </a:r>
            <a:r>
              <a:rPr lang="en-NZ" i="1" dirty="0" smtClean="0"/>
              <a:t>K </a:t>
            </a:r>
            <a:r>
              <a:rPr lang="en-NZ" dirty="0" smtClean="0"/>
              <a:t>is </a:t>
            </a:r>
            <a:r>
              <a:rPr lang="en-NZ" b="1" dirty="0" smtClean="0"/>
              <a:t>known</a:t>
            </a:r>
            <a:r>
              <a:rPr lang="en-NZ" dirty="0" smtClean="0"/>
              <a:t> – much easier task.</a:t>
            </a:r>
            <a:endParaRPr lang="en-NZ" i="1" dirty="0" smtClean="0"/>
          </a:p>
          <a:p>
            <a:r>
              <a:rPr lang="en-NZ" i="1" dirty="0" err="1" smtClean="0"/>
              <a:t>k</a:t>
            </a:r>
            <a:r>
              <a:rPr lang="en-NZ" i="1" baseline="-25000" dirty="0" err="1" smtClean="0"/>
              <a:t>est</a:t>
            </a:r>
            <a:r>
              <a:rPr lang="en-NZ" dirty="0" smtClean="0"/>
              <a:t>-means</a:t>
            </a:r>
            <a:r>
              <a:rPr lang="en-NZ" i="1" dirty="0" smtClean="0"/>
              <a:t>: k</a:t>
            </a:r>
            <a:r>
              <a:rPr lang="en-NZ" dirty="0" smtClean="0"/>
              <a:t>-means using </a:t>
            </a:r>
            <a:r>
              <a:rPr lang="en-NZ" i="1" dirty="0" smtClean="0"/>
              <a:t>K</a:t>
            </a:r>
            <a:r>
              <a:rPr lang="en-NZ" dirty="0" smtClean="0"/>
              <a:t> = </a:t>
            </a:r>
            <a:r>
              <a:rPr lang="en-NZ" i="1" dirty="0" err="1" smtClean="0"/>
              <a:t>K</a:t>
            </a:r>
            <a:r>
              <a:rPr lang="en-NZ" baseline="-25000" dirty="0" err="1" smtClean="0"/>
              <a:t>est</a:t>
            </a:r>
            <a:r>
              <a:rPr lang="en-NZ" i="1" dirty="0" smtClean="0"/>
              <a:t>.</a:t>
            </a:r>
          </a:p>
          <a:p>
            <a:r>
              <a:rPr lang="en-NZ" dirty="0" smtClean="0"/>
              <a:t>D-PSO Scaled: our previous single-stage approach.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7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smtClean="0"/>
              <a:t>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Used standard PSO </a:t>
            </a:r>
            <a:r>
              <a:rPr lang="en-NZ" dirty="0" smtClean="0"/>
              <a:t>parameters for all PSO methods:</a:t>
            </a:r>
            <a:endParaRPr lang="en-NZ" dirty="0"/>
          </a:p>
          <a:p>
            <a:pPr lvl="1"/>
            <a:r>
              <a:rPr lang="en-NZ" dirty="0" err="1"/>
              <a:t>vmax</a:t>
            </a:r>
            <a:r>
              <a:rPr lang="en-NZ" dirty="0"/>
              <a:t> = 6, </a:t>
            </a:r>
            <a:r>
              <a:rPr lang="en-NZ" dirty="0" err="1"/>
              <a:t>vmin</a:t>
            </a:r>
            <a:r>
              <a:rPr lang="en-NZ" dirty="0"/>
              <a:t> = -6, w = 0.729844, c1 = c2 = 1.49618. swarm size = 30.</a:t>
            </a:r>
          </a:p>
          <a:p>
            <a:pPr lvl="1"/>
            <a:r>
              <a:rPr lang="en-NZ" dirty="0"/>
              <a:t>Fully connected topology.</a:t>
            </a:r>
          </a:p>
          <a:p>
            <a:r>
              <a:rPr lang="en-NZ" dirty="0" smtClean="0"/>
              <a:t>All methods </a:t>
            </a:r>
            <a:r>
              <a:rPr lang="en-NZ" dirty="0" smtClean="0"/>
              <a:t>run </a:t>
            </a:r>
            <a:r>
              <a:rPr lang="en-NZ" dirty="0"/>
              <a:t>for 100 iterations.</a:t>
            </a:r>
          </a:p>
          <a:p>
            <a:r>
              <a:rPr lang="en-NZ" dirty="0"/>
              <a:t>Each method run 30 times with different random seeds on each dataset due to non-determinism</a:t>
            </a:r>
            <a:r>
              <a:rPr lang="en-NZ" dirty="0" smtClean="0"/>
              <a:t>.</a:t>
            </a:r>
            <a:endParaRPr lang="en-NZ" dirty="0"/>
          </a:p>
          <a:p>
            <a:r>
              <a:rPr lang="en-NZ" dirty="0" smtClean="0"/>
              <a:t>All datasets scaled to have feature values in [0,1] to adjust for feature range effects on distance-based clustering.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6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6</a:t>
            </a:r>
            <a:r>
              <a:rPr lang="en-NZ" dirty="0" smtClean="0"/>
              <a:t> criteria used </a:t>
            </a:r>
            <a:r>
              <a:rPr lang="en-NZ" dirty="0"/>
              <a:t>in the paper, but </a:t>
            </a:r>
            <a:r>
              <a:rPr lang="en-NZ" dirty="0" smtClean="0"/>
              <a:t>we discuss 3 key ones here.</a:t>
            </a:r>
            <a:endParaRPr lang="en-NZ" dirty="0"/>
          </a:p>
          <a:p>
            <a:r>
              <a:rPr lang="en-NZ" b="1" dirty="0" smtClean="0"/>
              <a:t>Number of features</a:t>
            </a:r>
            <a:r>
              <a:rPr lang="en-NZ" dirty="0" smtClean="0"/>
              <a:t> used (m’).</a:t>
            </a:r>
            <a:endParaRPr lang="en-NZ" dirty="0"/>
          </a:p>
          <a:p>
            <a:r>
              <a:rPr lang="en-NZ" b="1" dirty="0" smtClean="0"/>
              <a:t>Number of clusters</a:t>
            </a:r>
            <a:r>
              <a:rPr lang="en-NZ" dirty="0" smtClean="0"/>
              <a:t> found (</a:t>
            </a:r>
            <a:r>
              <a:rPr lang="en-NZ" i="1" dirty="0" smtClean="0"/>
              <a:t>K</a:t>
            </a:r>
            <a:r>
              <a:rPr lang="en-NZ" dirty="0" smtClean="0"/>
              <a:t>)</a:t>
            </a:r>
            <a:r>
              <a:rPr lang="en-NZ" i="1" dirty="0" smtClean="0"/>
              <a:t>.</a:t>
            </a:r>
          </a:p>
          <a:p>
            <a:r>
              <a:rPr lang="en-NZ" dirty="0" smtClean="0"/>
              <a:t>m’ and </a:t>
            </a:r>
            <a:r>
              <a:rPr lang="en-NZ" i="1" dirty="0" smtClean="0"/>
              <a:t>K </a:t>
            </a:r>
            <a:r>
              <a:rPr lang="en-NZ" dirty="0" smtClean="0"/>
              <a:t>are fixed for </a:t>
            </a:r>
            <a:r>
              <a:rPr lang="en-NZ" i="1" dirty="0" smtClean="0"/>
              <a:t>k</a:t>
            </a:r>
            <a:r>
              <a:rPr lang="en-NZ" dirty="0" smtClean="0"/>
              <a:t>-means methods.</a:t>
            </a:r>
          </a:p>
          <a:p>
            <a:endParaRPr lang="en-NZ" dirty="0" smtClean="0"/>
          </a:p>
          <a:p>
            <a:r>
              <a:rPr lang="en-NZ" dirty="0" smtClean="0"/>
              <a:t>Use </a:t>
            </a:r>
            <a:r>
              <a:rPr lang="en-NZ" b="1" dirty="0" smtClean="0"/>
              <a:t>F-measure</a:t>
            </a:r>
            <a:r>
              <a:rPr lang="en-NZ" dirty="0" smtClean="0"/>
              <a:t> to measure clustering performance.</a:t>
            </a:r>
          </a:p>
          <a:p>
            <a:pPr lvl="1"/>
            <a:r>
              <a:rPr lang="en-NZ" dirty="0" smtClean="0"/>
              <a:t>Analogous to F-measure in classification, but consider instances pair-wise as cannot directly map clusters to classes.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4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do not show results for all methods and metrics here…</a:t>
            </a:r>
          </a:p>
          <a:p>
            <a:endParaRPr lang="en-NZ" dirty="0"/>
          </a:p>
          <a:p>
            <a:r>
              <a:rPr lang="en-NZ" dirty="0" smtClean="0"/>
              <a:t>Focus on the interesting results:</a:t>
            </a:r>
          </a:p>
          <a:p>
            <a:r>
              <a:rPr lang="en-NZ" b="1" dirty="0" smtClean="0"/>
              <a:t>Performance</a:t>
            </a:r>
            <a:r>
              <a:rPr lang="en-NZ" dirty="0" smtClean="0"/>
              <a:t> (FM): 2-Stage Linear vs D-PSO Scaled </a:t>
            </a:r>
            <a:r>
              <a:rPr lang="en-NZ" dirty="0"/>
              <a:t>vs </a:t>
            </a:r>
            <a:r>
              <a:rPr lang="en-NZ" i="1" dirty="0" smtClean="0"/>
              <a:t>k</a:t>
            </a:r>
            <a:r>
              <a:rPr lang="en-NZ" dirty="0" smtClean="0"/>
              <a:t>-means.</a:t>
            </a:r>
          </a:p>
          <a:p>
            <a:r>
              <a:rPr lang="en-NZ" b="1" dirty="0" smtClean="0"/>
              <a:t>Number of Clusters</a:t>
            </a:r>
            <a:r>
              <a:rPr lang="en-NZ" dirty="0" smtClean="0"/>
              <a:t> (K): 2-Stage Linear vs D-PSO Scaled vs actual.</a:t>
            </a:r>
          </a:p>
          <a:p>
            <a:r>
              <a:rPr lang="en-NZ" b="1" dirty="0" smtClean="0"/>
              <a:t>Number of Features vs Performance </a:t>
            </a:r>
            <a:r>
              <a:rPr lang="en-NZ" dirty="0" smtClean="0"/>
              <a:t>(FM vs m’): </a:t>
            </a:r>
            <a:br>
              <a:rPr lang="en-NZ" dirty="0" smtClean="0"/>
            </a:br>
            <a:r>
              <a:rPr lang="en-NZ" dirty="0" smtClean="0"/>
              <a:t>					2-Stage Linear vs Elliptical vs D-PSO.</a:t>
            </a:r>
          </a:p>
          <a:p>
            <a:r>
              <a:rPr lang="en-NZ" dirty="0" err="1"/>
              <a:t>Psuedo</a:t>
            </a:r>
            <a:r>
              <a:rPr lang="en-NZ" dirty="0"/>
              <a:t>-local search </a:t>
            </a:r>
            <a:r>
              <a:rPr lang="en-NZ" b="1" dirty="0"/>
              <a:t>p</a:t>
            </a:r>
            <a:r>
              <a:rPr lang="en-NZ" b="1" dirty="0" smtClean="0"/>
              <a:t>erformance </a:t>
            </a:r>
            <a:r>
              <a:rPr lang="en-NZ" dirty="0" smtClean="0"/>
              <a:t>(FM): 2-Stage Elliptical vs 3-Stage.</a:t>
            </a:r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53" y="2629515"/>
            <a:ext cx="11126912" cy="1598970"/>
          </a:xfrm>
        </p:spPr>
        <p:txBody>
          <a:bodyPr>
            <a:normAutofit/>
          </a:bodyPr>
          <a:lstStyle/>
          <a:p>
            <a:pPr algn="ctr"/>
            <a:r>
              <a:rPr lang="en-NZ" sz="5000" b="1" dirty="0"/>
              <a:t>Performance</a:t>
            </a:r>
            <a:r>
              <a:rPr lang="en-NZ" sz="5000" dirty="0"/>
              <a:t> (FM): </a:t>
            </a:r>
            <a:r>
              <a:rPr lang="en-NZ" sz="5000" dirty="0" smtClean="0"/>
              <a:t/>
            </a:r>
            <a:br>
              <a:rPr lang="en-NZ" sz="5000" dirty="0" smtClean="0"/>
            </a:br>
            <a:r>
              <a:rPr lang="en-NZ" sz="5000" dirty="0" smtClean="0"/>
              <a:t>2-Stage </a:t>
            </a:r>
            <a:r>
              <a:rPr lang="en-NZ" sz="5000" dirty="0"/>
              <a:t>Linear vs D-PSO Scaled vs </a:t>
            </a:r>
            <a:r>
              <a:rPr lang="en-NZ" sz="5000" i="1" dirty="0"/>
              <a:t>k</a:t>
            </a:r>
            <a:r>
              <a:rPr lang="en-NZ" sz="5000" dirty="0"/>
              <a:t>-means.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2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9" y="0"/>
            <a:ext cx="9559197" cy="53126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3071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2-Stage beats D-PSO on 4/6.</a:t>
            </a:r>
          </a:p>
          <a:p>
            <a:pPr algn="ctr"/>
            <a:r>
              <a:rPr lang="en-NZ" sz="2800" dirty="0" smtClean="0"/>
              <a:t>2-Stage Beats/similar to k-means on 3/6.</a:t>
            </a:r>
          </a:p>
        </p:txBody>
      </p:sp>
    </p:spTree>
    <p:extLst>
      <p:ext uri="{BB962C8B-B14F-4D97-AF65-F5344CB8AC3E}">
        <p14:creationId xmlns:p14="http://schemas.microsoft.com/office/powerpoint/2010/main" val="2504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b="1" dirty="0" smtClean="0"/>
              <a:t>related </a:t>
            </a:r>
            <a:r>
              <a:rPr lang="en-US" dirty="0"/>
              <a:t>instances into a number of natural </a:t>
            </a:r>
            <a:r>
              <a:rPr lang="en-US" b="1" dirty="0"/>
              <a:t>clusters</a:t>
            </a:r>
            <a:r>
              <a:rPr lang="en-US" dirty="0"/>
              <a:t>.</a:t>
            </a:r>
          </a:p>
          <a:p>
            <a:r>
              <a:rPr lang="en-US" b="1" dirty="0" smtClean="0"/>
              <a:t>U</a:t>
            </a:r>
            <a:r>
              <a:rPr lang="en-US" b="1" dirty="0" smtClean="0"/>
              <a:t>nsupervised </a:t>
            </a:r>
            <a:r>
              <a:rPr lang="en-US" dirty="0" smtClean="0"/>
              <a:t>– no test set as we are finding the groupings.</a:t>
            </a:r>
            <a:endParaRPr lang="en-US" dirty="0"/>
          </a:p>
          <a:p>
            <a:r>
              <a:rPr lang="en-US" dirty="0"/>
              <a:t>Many challenges: </a:t>
            </a:r>
          </a:p>
          <a:p>
            <a:pPr lvl="1"/>
            <a:r>
              <a:rPr lang="en-US" dirty="0"/>
              <a:t>Very large search space (NP-hard</a:t>
            </a:r>
            <a:r>
              <a:rPr lang="en-US" dirty="0" smtClean="0"/>
              <a:t>): many</a:t>
            </a:r>
            <a:br>
              <a:rPr lang="en-US" dirty="0" smtClean="0"/>
            </a:br>
            <a:r>
              <a:rPr lang="en-US" dirty="0" smtClean="0"/>
              <a:t>instances and features.</a:t>
            </a:r>
            <a:endParaRPr lang="en-US" dirty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clusters (</a:t>
            </a:r>
            <a:r>
              <a:rPr lang="en-US" i="1" dirty="0"/>
              <a:t>K</a:t>
            </a:r>
            <a:r>
              <a:rPr lang="en-US" dirty="0" smtClean="0"/>
              <a:t>) – </a:t>
            </a:r>
            <a:r>
              <a:rPr lang="en-US" b="1" dirty="0" smtClean="0"/>
              <a:t>unknown.</a:t>
            </a:r>
          </a:p>
          <a:p>
            <a:r>
              <a:rPr lang="en-US" dirty="0" smtClean="0"/>
              <a:t>More features </a:t>
            </a:r>
            <a:r>
              <a:rPr lang="en-US" dirty="0" smtClean="0"/>
              <a:t>encourage more clusters.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2</a:t>
            </a:fld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7119991" y="2812569"/>
            <a:ext cx="4712414" cy="3482691"/>
            <a:chOff x="7058346" y="2830754"/>
            <a:chExt cx="4804881" cy="35510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346" y="2830754"/>
              <a:ext cx="4804881" cy="31304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89862" y="6005203"/>
              <a:ext cx="4367372" cy="37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i="1" dirty="0" smtClean="0"/>
                <a:t>K</a:t>
              </a:r>
              <a:r>
                <a:rPr lang="en-NZ" dirty="0" smtClean="0"/>
                <a:t>-means (median) on r31 dataset.</a:t>
              </a:r>
              <a:endParaRPr lang="en-NZ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3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582"/>
            <a:ext cx="12192000" cy="45165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" y="53071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2-Stage has best performance in majority of cases, especially on hardest datasets (50d40c,100d20,100d40c) where scales much better than k-means.</a:t>
            </a:r>
          </a:p>
        </p:txBody>
      </p:sp>
    </p:spTree>
    <p:extLst>
      <p:ext uri="{BB962C8B-B14F-4D97-AF65-F5344CB8AC3E}">
        <p14:creationId xmlns:p14="http://schemas.microsoft.com/office/powerpoint/2010/main" val="3333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53" y="2629515"/>
            <a:ext cx="11126912" cy="1598970"/>
          </a:xfrm>
        </p:spPr>
        <p:txBody>
          <a:bodyPr>
            <a:normAutofit/>
          </a:bodyPr>
          <a:lstStyle/>
          <a:p>
            <a:r>
              <a:rPr lang="en-NZ" sz="5000" b="1" dirty="0"/>
              <a:t>Number of Clusters</a:t>
            </a:r>
            <a:r>
              <a:rPr lang="en-NZ" sz="5000" dirty="0"/>
              <a:t> (K</a:t>
            </a:r>
            <a:r>
              <a:rPr lang="en-NZ" sz="5000" dirty="0" smtClean="0"/>
              <a:t>):</a:t>
            </a:r>
            <a:br>
              <a:rPr lang="en-NZ" sz="5000" dirty="0" smtClean="0"/>
            </a:br>
            <a:r>
              <a:rPr lang="en-NZ" sz="5000" dirty="0" smtClean="0"/>
              <a:t>2-Stage </a:t>
            </a:r>
            <a:r>
              <a:rPr lang="en-NZ" sz="5000" dirty="0"/>
              <a:t>Linear vs D-PSO Scaled vs actual.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9" y="0"/>
            <a:ext cx="9559197" cy="5312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3071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2-Stage predicts K more accurately on Move. Lib., but less accurate on Image </a:t>
            </a:r>
            <a:r>
              <a:rPr lang="en-NZ" sz="2800" dirty="0" err="1" smtClean="0"/>
              <a:t>Seg</a:t>
            </a:r>
            <a:r>
              <a:rPr lang="en-NZ" sz="2800" dirty="0" smtClean="0"/>
              <a:t>.</a:t>
            </a:r>
          </a:p>
          <a:p>
            <a:pPr algn="ctr"/>
            <a:endParaRPr lang="en-NZ" sz="2800" dirty="0" smtClean="0"/>
          </a:p>
        </p:txBody>
      </p:sp>
    </p:spTree>
    <p:extLst>
      <p:ext uri="{BB962C8B-B14F-4D97-AF65-F5344CB8AC3E}">
        <p14:creationId xmlns:p14="http://schemas.microsoft.com/office/powerpoint/2010/main" val="37843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0582"/>
            <a:ext cx="12191998" cy="45165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3071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2-Stage predicts K more accurately on 7/9 datasets – but rather inaccurate on 50d20c and 100d20c. D-PSO finds ~15-25 clusters across 50d/100d…</a:t>
            </a:r>
          </a:p>
        </p:txBody>
      </p:sp>
    </p:spTree>
    <p:extLst>
      <p:ext uri="{BB962C8B-B14F-4D97-AF65-F5344CB8AC3E}">
        <p14:creationId xmlns:p14="http://schemas.microsoft.com/office/powerpoint/2010/main" val="16699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53" y="2629515"/>
            <a:ext cx="11126912" cy="1598970"/>
          </a:xfrm>
        </p:spPr>
        <p:txBody>
          <a:bodyPr>
            <a:noAutofit/>
          </a:bodyPr>
          <a:lstStyle/>
          <a:p>
            <a:r>
              <a:rPr lang="en-NZ" sz="4500" b="1" dirty="0"/>
              <a:t>Number of Features vs </a:t>
            </a:r>
            <a:r>
              <a:rPr lang="en-NZ" sz="4500" b="1" dirty="0" smtClean="0"/>
              <a:t>Performance </a:t>
            </a:r>
            <a:r>
              <a:rPr lang="en-NZ" sz="4500" dirty="0" smtClean="0"/>
              <a:t>(</a:t>
            </a:r>
            <a:r>
              <a:rPr lang="en-NZ" sz="4500" dirty="0"/>
              <a:t>FM vs </a:t>
            </a:r>
            <a:r>
              <a:rPr lang="en-NZ" sz="4500" dirty="0" smtClean="0"/>
              <a:t>m’): </a:t>
            </a:r>
            <a:br>
              <a:rPr lang="en-NZ" sz="4500" dirty="0" smtClean="0"/>
            </a:br>
            <a:r>
              <a:rPr lang="en-NZ" sz="4500" dirty="0" smtClean="0"/>
              <a:t>2-Stage </a:t>
            </a:r>
            <a:r>
              <a:rPr lang="en-NZ" sz="4500" dirty="0"/>
              <a:t>Linear vs Elliptical vs D-PSO.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6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9" y="0"/>
            <a:ext cx="9559197" cy="5312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30712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Elliptical has small improvements vs linear on wine/breast cancer/</a:t>
            </a:r>
            <a:r>
              <a:rPr lang="en-NZ" sz="2800" dirty="0" err="1" smtClean="0"/>
              <a:t>derm</a:t>
            </a:r>
            <a:r>
              <a:rPr lang="en-NZ" sz="2800" dirty="0" smtClean="0"/>
              <a:t>.</a:t>
            </a:r>
            <a:br>
              <a:rPr lang="en-NZ" sz="2800" dirty="0" smtClean="0"/>
            </a:br>
            <a:r>
              <a:rPr lang="en-NZ" sz="2800" dirty="0" smtClean="0"/>
              <a:t>2-Stage linear generally beats D-PSO with similar number of features.</a:t>
            </a:r>
          </a:p>
        </p:txBody>
      </p:sp>
    </p:spTree>
    <p:extLst>
      <p:ext uri="{BB962C8B-B14F-4D97-AF65-F5344CB8AC3E}">
        <p14:creationId xmlns:p14="http://schemas.microsoft.com/office/powerpoint/2010/main" val="10964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0582"/>
            <a:ext cx="12191998" cy="45165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307128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Elliptical 2-stage improves results on Gaussian datasets by using more features,</a:t>
            </a:r>
          </a:p>
          <a:p>
            <a:pPr algn="ctr"/>
            <a:r>
              <a:rPr lang="en-NZ" sz="2800" dirty="0" smtClean="0"/>
              <a:t>But not better (worse!?) on some datasets with more features.</a:t>
            </a:r>
          </a:p>
          <a:p>
            <a:pPr algn="ctr"/>
            <a:r>
              <a:rPr lang="en-NZ" sz="2800" dirty="0" smtClean="0"/>
              <a:t>Linear approach again generally beats D-PSO with few more features.</a:t>
            </a:r>
          </a:p>
          <a:p>
            <a:pPr algn="ctr"/>
            <a:endParaRPr lang="en-NZ" sz="2800" dirty="0" smtClean="0"/>
          </a:p>
        </p:txBody>
      </p:sp>
    </p:spTree>
    <p:extLst>
      <p:ext uri="{BB962C8B-B14F-4D97-AF65-F5344CB8AC3E}">
        <p14:creationId xmlns:p14="http://schemas.microsoft.com/office/powerpoint/2010/main" val="23134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53" y="2629515"/>
            <a:ext cx="11126912" cy="1598970"/>
          </a:xfrm>
        </p:spPr>
        <p:txBody>
          <a:bodyPr>
            <a:normAutofit/>
          </a:bodyPr>
          <a:lstStyle/>
          <a:p>
            <a:r>
              <a:rPr lang="en-NZ" sz="5400" dirty="0" err="1" smtClean="0"/>
              <a:t>Psuedo</a:t>
            </a:r>
            <a:r>
              <a:rPr lang="en-NZ" sz="5400" dirty="0" smtClean="0"/>
              <a:t>-local search </a:t>
            </a:r>
            <a:r>
              <a:rPr lang="en-NZ" sz="5400" b="1" dirty="0" smtClean="0"/>
              <a:t>performance </a:t>
            </a:r>
            <a:r>
              <a:rPr lang="en-NZ" sz="5400" dirty="0" smtClean="0"/>
              <a:t>(FM):</a:t>
            </a:r>
            <a:br>
              <a:rPr lang="en-NZ" sz="5400" dirty="0" smtClean="0"/>
            </a:br>
            <a:r>
              <a:rPr lang="en-NZ" sz="5400" dirty="0" smtClean="0"/>
              <a:t>2-Stage Elliptical vs 3-Stage.</a:t>
            </a:r>
            <a:endParaRPr lang="en-NZ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28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9" y="0"/>
            <a:ext cx="9559197" cy="5312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30712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No real difference in performance – </a:t>
            </a:r>
            <a:r>
              <a:rPr lang="en-NZ" sz="2800" dirty="0" err="1" smtClean="0"/>
              <a:t>medoids</a:t>
            </a:r>
            <a:r>
              <a:rPr lang="en-NZ" sz="2800" dirty="0" smtClean="0"/>
              <a:t> are effective enough?</a:t>
            </a:r>
          </a:p>
        </p:txBody>
      </p:sp>
    </p:spTree>
    <p:extLst>
      <p:ext uri="{BB962C8B-B14F-4D97-AF65-F5344CB8AC3E}">
        <p14:creationId xmlns:p14="http://schemas.microsoft.com/office/powerpoint/2010/main" val="41843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0582"/>
            <a:ext cx="12191998" cy="45165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307128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3-Stage improves performance on Gaussian datasets.</a:t>
            </a:r>
            <a:endParaRPr lang="en-NZ" sz="2800" dirty="0"/>
          </a:p>
          <a:p>
            <a:pPr algn="ctr"/>
            <a:r>
              <a:rPr lang="en-NZ" sz="2800" dirty="0" smtClean="0"/>
              <a:t>But… much worse on some elliptical datasets!</a:t>
            </a:r>
          </a:p>
          <a:p>
            <a:pPr algn="ctr"/>
            <a:r>
              <a:rPr lang="en-NZ" sz="2800" dirty="0" smtClean="0"/>
              <a:t>Fitness is higher, but F-measure drops… (noise/cluster shape?)</a:t>
            </a:r>
          </a:p>
        </p:txBody>
      </p:sp>
    </p:spTree>
    <p:extLst>
      <p:ext uri="{BB962C8B-B14F-4D97-AF65-F5344CB8AC3E}">
        <p14:creationId xmlns:p14="http://schemas.microsoft.com/office/powerpoint/2010/main" val="27075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Selection (FS)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Features may </a:t>
            </a:r>
            <a:r>
              <a:rPr lang="en-NZ" dirty="0"/>
              <a:t>be </a:t>
            </a:r>
            <a:r>
              <a:rPr lang="en-NZ" dirty="0" smtClean="0"/>
              <a:t>misleading/redundant/vary in discernibility.</a:t>
            </a:r>
            <a:endParaRPr lang="en-NZ" dirty="0"/>
          </a:p>
          <a:p>
            <a:r>
              <a:rPr lang="en-NZ" dirty="0" smtClean="0"/>
              <a:t>Instead </a:t>
            </a:r>
            <a:r>
              <a:rPr lang="en-NZ" b="1" dirty="0" smtClean="0"/>
              <a:t>select </a:t>
            </a:r>
            <a:r>
              <a:rPr lang="en-NZ" dirty="0" smtClean="0"/>
              <a:t>a subset of features to use in clustering.</a:t>
            </a:r>
            <a:endParaRPr lang="en-NZ" dirty="0"/>
          </a:p>
          <a:p>
            <a:pPr lvl="1"/>
            <a:r>
              <a:rPr lang="en-NZ" sz="2600" dirty="0" smtClean="0"/>
              <a:t>Reduces complexity, improves </a:t>
            </a:r>
            <a:r>
              <a:rPr lang="en-NZ" sz="2600" dirty="0"/>
              <a:t>interpretability of solutions.</a:t>
            </a:r>
          </a:p>
          <a:p>
            <a:pPr lvl="1"/>
            <a:endParaRPr lang="en-NZ" dirty="0"/>
          </a:p>
          <a:p>
            <a:r>
              <a:rPr lang="en-NZ" dirty="0" smtClean="0"/>
              <a:t>EC shown to be very capable for FS in classification tasks; very limited work applying EC-based FS to clustering.</a:t>
            </a:r>
          </a:p>
          <a:p>
            <a:r>
              <a:rPr lang="en-NZ" dirty="0" smtClean="0"/>
              <a:t>Simultaneously </a:t>
            </a:r>
            <a:r>
              <a:rPr lang="en-NZ" dirty="0"/>
              <a:t>clustering and </a:t>
            </a:r>
            <a:r>
              <a:rPr lang="en-NZ" dirty="0" smtClean="0"/>
              <a:t>performing feature selection (</a:t>
            </a:r>
            <a:r>
              <a:rPr lang="en-NZ" i="1" dirty="0" smtClean="0"/>
              <a:t>C+FS) </a:t>
            </a:r>
            <a:r>
              <a:rPr lang="en-NZ" dirty="0" smtClean="0"/>
              <a:t>allows features chosen to be tailored to clusters produced.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6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Conclusions &amp; Future 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Clear performance improvement on hardest synthetic datasets.</a:t>
            </a:r>
          </a:p>
          <a:p>
            <a:r>
              <a:rPr lang="en-NZ" dirty="0" smtClean="0"/>
              <a:t>Elliptical feature weighting &amp; pseudo-local search further improve performance on Gaussian data – but not on hard elliptical datasets.</a:t>
            </a:r>
          </a:p>
          <a:p>
            <a:r>
              <a:rPr lang="en-NZ" dirty="0" smtClean="0"/>
              <a:t>Third stage improves fitness, but can decrease performance – suggests fitness function needs improvement (</a:t>
            </a:r>
            <a:r>
              <a:rPr lang="en-NZ" i="1" dirty="0" smtClean="0"/>
              <a:t>future work</a:t>
            </a:r>
            <a:r>
              <a:rPr lang="en-NZ" dirty="0" smtClean="0"/>
              <a:t>).</a:t>
            </a:r>
          </a:p>
          <a:p>
            <a:r>
              <a:rPr lang="en-NZ" i="1" dirty="0" smtClean="0"/>
              <a:t>Future work: </a:t>
            </a:r>
            <a:r>
              <a:rPr lang="en-NZ" dirty="0" smtClean="0"/>
              <a:t>Multi-objective approach to balance intra- and inter- cluster variation, number of features/clusters (?)</a:t>
            </a:r>
          </a:p>
          <a:p>
            <a:r>
              <a:rPr lang="en-NZ" i="1" dirty="0" smtClean="0"/>
              <a:t>Future work: </a:t>
            </a:r>
            <a:r>
              <a:rPr lang="en-NZ" dirty="0" smtClean="0"/>
              <a:t>Other performance metrics (connectedness/density)</a:t>
            </a:r>
            <a:endParaRPr lang="en-N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1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/>
              <a:t>Questions?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r>
              <a:rPr lang="en-NZ" dirty="0" smtClean="0"/>
              <a:t>[</a:t>
            </a:r>
            <a:r>
              <a:rPr lang="en-NZ" dirty="0"/>
              <a:t>1] </a:t>
            </a:r>
            <a:r>
              <a:rPr lang="en-NZ" dirty="0"/>
              <a:t>Andrew Lensen, Bing </a:t>
            </a:r>
            <a:r>
              <a:rPr lang="en-NZ" dirty="0" err="1"/>
              <a:t>Xue</a:t>
            </a:r>
            <a:r>
              <a:rPr lang="en-NZ" dirty="0"/>
              <a:t>, and </a:t>
            </a:r>
            <a:r>
              <a:rPr lang="en-NZ" dirty="0" err="1"/>
              <a:t>Mengjie</a:t>
            </a:r>
            <a:r>
              <a:rPr lang="en-NZ" dirty="0"/>
              <a:t> Zhang. "Particle Swarm Optimisation Representations for Simultaneous Clustering and Feature Selection". Proceedings of the Symposium Series on Computational Intelligence (</a:t>
            </a:r>
            <a:r>
              <a:rPr lang="en-NZ" dirty="0" smtClean="0"/>
              <a:t>SSCI). </a:t>
            </a:r>
            <a:r>
              <a:rPr lang="en-NZ" dirty="0"/>
              <a:t>IEEE Press, 2016. (To appear).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8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  <a:endParaRPr lang="en-N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 smtClean="0"/>
                  <a:t>Our previous work [1] compared a number of PSO representations for performing simultaneous clustering and FS.</a:t>
                </a:r>
              </a:p>
              <a:p>
                <a:pPr lvl="1"/>
                <a:r>
                  <a:rPr lang="en-NZ" sz="2600" dirty="0" smtClean="0"/>
                  <a:t>Found a </a:t>
                </a:r>
                <a:r>
                  <a:rPr lang="en-NZ" sz="2600" b="1" dirty="0" smtClean="0"/>
                  <a:t>medoid </a:t>
                </a:r>
                <a:r>
                  <a:rPr lang="en-NZ" sz="2600" dirty="0" smtClean="0"/>
                  <a:t>representation outperforms commonly used centroid.</a:t>
                </a:r>
              </a:p>
              <a:p>
                <a:pPr lvl="1"/>
                <a:r>
                  <a:rPr lang="en-NZ" sz="2600" dirty="0" smtClean="0"/>
                  <a:t>Can automatically search for </a:t>
                </a:r>
                <a:r>
                  <a:rPr lang="en-NZ" sz="2600" i="1" dirty="0" smtClean="0"/>
                  <a:t>K </a:t>
                </a:r>
                <a:r>
                  <a:rPr lang="en-NZ" sz="2600" dirty="0" smtClean="0"/>
                  <a:t>using a </a:t>
                </a:r>
                <a:r>
                  <a:rPr lang="en-NZ" sz="2600" b="1" dirty="0" smtClean="0"/>
                  <a:t>fixed-length </a:t>
                </a:r>
                <a:r>
                  <a:rPr lang="en-NZ" sz="2600" dirty="0" smtClean="0"/>
                  <a:t>PSO encoding.</a:t>
                </a:r>
              </a:p>
              <a:p>
                <a:r>
                  <a:rPr lang="en-NZ" sz="3000" dirty="0" smtClean="0"/>
                  <a:t>But…</a:t>
                </a:r>
                <a:endParaRPr lang="en-NZ" sz="3000" dirty="0" smtClean="0"/>
              </a:p>
              <a:p>
                <a:pPr lvl="1"/>
                <a:r>
                  <a:rPr lang="en-NZ" sz="2600" dirty="0" smtClean="0"/>
                  <a:t>Struggled to find </a:t>
                </a:r>
                <a:r>
                  <a:rPr lang="en-NZ" sz="2600" i="1" dirty="0" smtClean="0"/>
                  <a:t>K </a:t>
                </a:r>
                <a:r>
                  <a:rPr lang="en-NZ" sz="2600" dirty="0" smtClean="0"/>
                  <a:t>accurately on harder datasets.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NZ" sz="2600" dirty="0" smtClean="0"/>
                  <a:t>)</a:t>
                </a:r>
                <a:endParaRPr lang="en-NZ" sz="2200" dirty="0" smtClean="0"/>
              </a:p>
              <a:p>
                <a:pPr lvl="1"/>
                <a:r>
                  <a:rPr lang="en-NZ" sz="2600" dirty="0" smtClean="0"/>
                  <a:t>Selected more features than necessary.</a:t>
                </a:r>
              </a:p>
              <a:p>
                <a:pPr lvl="1"/>
                <a:r>
                  <a:rPr lang="en-NZ" sz="2600" dirty="0" smtClean="0"/>
                  <a:t>Clustering performance could be further improved.</a:t>
                </a:r>
                <a:endParaRPr lang="en-NZ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0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6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PSO Medoid representation (unknown </a:t>
            </a:r>
            <a:r>
              <a:rPr lang="en-AU" i="1" dirty="0"/>
              <a:t>K</a:t>
            </a:r>
            <a:r>
              <a:rPr lang="en-AU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24" y="5040000"/>
            <a:ext cx="7265352" cy="900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344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sym typeface="Wingdings" panose="05000000000000000000" pitchFamily="2" charset="2"/>
              </a:rPr>
              <a:t>First </a:t>
            </a:r>
            <a:r>
              <a:rPr lang="en-NZ" b="1" dirty="0" smtClean="0">
                <a:sym typeface="Wingdings" panose="05000000000000000000" pitchFamily="2" charset="2"/>
              </a:rPr>
              <a:t>m </a:t>
            </a:r>
            <a:r>
              <a:rPr lang="en-NZ" dirty="0" smtClean="0">
                <a:sym typeface="Wingdings" panose="05000000000000000000" pitchFamily="2" charset="2"/>
              </a:rPr>
              <a:t>dimensions correspond to </a:t>
            </a:r>
            <a:r>
              <a:rPr lang="en-NZ" b="1" dirty="0" smtClean="0">
                <a:sym typeface="Wingdings" panose="05000000000000000000" pitchFamily="2" charset="2"/>
              </a:rPr>
              <a:t>m </a:t>
            </a:r>
            <a:r>
              <a:rPr lang="en-NZ" dirty="0" smtClean="0">
                <a:sym typeface="Wingdings" panose="05000000000000000000" pitchFamily="2" charset="2"/>
              </a:rPr>
              <a:t>features being selected or not.</a:t>
            </a:r>
          </a:p>
          <a:p>
            <a:r>
              <a:rPr lang="en-US" dirty="0" smtClean="0"/>
              <a:t>Final </a:t>
            </a:r>
            <a:r>
              <a:rPr lang="en-US" b="1" dirty="0" smtClean="0"/>
              <a:t>n </a:t>
            </a:r>
            <a:r>
              <a:rPr lang="en-US" dirty="0"/>
              <a:t>dimensions correspond to the </a:t>
            </a:r>
            <a:r>
              <a:rPr lang="en-US" b="1" dirty="0"/>
              <a:t>n </a:t>
            </a:r>
            <a:r>
              <a:rPr lang="en-US" dirty="0"/>
              <a:t>instances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medoid </a:t>
            </a:r>
            <a:r>
              <a:rPr lang="en-US" dirty="0" smtClean="0"/>
              <a:t>is an instance acting as a cluster </a:t>
            </a:r>
            <a:r>
              <a:rPr lang="en-US" b="1" dirty="0" smtClean="0"/>
              <a:t>prototype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NZ" dirty="0" smtClean="0">
                <a:sym typeface="Wingdings" panose="05000000000000000000" pitchFamily="2" charset="2"/>
              </a:rPr>
              <a:t>Use </a:t>
            </a:r>
            <a:r>
              <a:rPr lang="en-NZ" dirty="0">
                <a:sym typeface="Wingdings" panose="05000000000000000000" pitchFamily="2" charset="2"/>
              </a:rPr>
              <a:t>a </a:t>
            </a:r>
            <a:r>
              <a:rPr lang="en-NZ" b="1" dirty="0" smtClean="0">
                <a:sym typeface="Wingdings" panose="05000000000000000000" pitchFamily="2" charset="2"/>
              </a:rPr>
              <a:t>threshold </a:t>
            </a:r>
            <a:r>
              <a:rPr lang="en-NZ" dirty="0" smtClean="0">
                <a:sym typeface="Wingdings" panose="05000000000000000000" pitchFamily="2" charset="2"/>
              </a:rPr>
              <a:t>(</a:t>
            </a:r>
            <a:r>
              <a:rPr lang="en-NZ" dirty="0" smtClean="0">
                <a:sym typeface="Wingdings" panose="05000000000000000000" pitchFamily="2" charset="2"/>
              </a:rPr>
              <a:t>Θ)</a:t>
            </a:r>
            <a:r>
              <a:rPr lang="en-NZ" b="1" dirty="0" smtClean="0">
                <a:sym typeface="Wingdings" panose="05000000000000000000" pitchFamily="2" charset="2"/>
              </a:rPr>
              <a:t> </a:t>
            </a:r>
            <a:r>
              <a:rPr lang="en-NZ" dirty="0">
                <a:sym typeface="Wingdings" panose="05000000000000000000" pitchFamily="2" charset="2"/>
              </a:rPr>
              <a:t>to decide when an instance is a medoid.</a:t>
            </a:r>
          </a:p>
          <a:p>
            <a:r>
              <a:rPr lang="en-NZ" dirty="0">
                <a:sym typeface="Wingdings" panose="05000000000000000000" pitchFamily="2" charset="2"/>
              </a:rPr>
              <a:t>All instances with position &gt; threshold  medoid</a:t>
            </a:r>
            <a:r>
              <a:rPr lang="en-NZ" dirty="0" smtClean="0">
                <a:sym typeface="Wingdings" panose="05000000000000000000" pitchFamily="2" charset="2"/>
              </a:rPr>
              <a:t>.</a:t>
            </a:r>
            <a:endParaRPr lang="en-NZ" dirty="0">
              <a:sym typeface="Wingdings" panose="05000000000000000000" pitchFamily="2" charset="2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70280" y="4920125"/>
            <a:ext cx="1251439" cy="1139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0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 seek to address the limitations of our existing approach through a number of extensions:</a:t>
            </a:r>
          </a:p>
          <a:p>
            <a:pPr lvl="1"/>
            <a:r>
              <a:rPr lang="en-NZ" dirty="0" smtClean="0"/>
              <a:t>Designing a </a:t>
            </a:r>
            <a:r>
              <a:rPr lang="en-NZ" b="1" dirty="0" smtClean="0"/>
              <a:t>two-stage </a:t>
            </a:r>
            <a:r>
              <a:rPr lang="en-NZ" dirty="0" smtClean="0"/>
              <a:t>approach, where an estimate of </a:t>
            </a:r>
            <a:r>
              <a:rPr lang="en-NZ" i="1" dirty="0" smtClean="0"/>
              <a:t>K </a:t>
            </a:r>
            <a:r>
              <a:rPr lang="en-NZ" dirty="0" smtClean="0"/>
              <a:t>(called </a:t>
            </a:r>
            <a:r>
              <a:rPr lang="en-NZ" i="1" dirty="0" err="1" smtClean="0"/>
              <a:t>K</a:t>
            </a:r>
            <a:r>
              <a:rPr lang="en-NZ" i="1" baseline="-25000" dirty="0" err="1" smtClean="0"/>
              <a:t>est</a:t>
            </a:r>
            <a:r>
              <a:rPr lang="en-NZ" i="1" dirty="0" smtClean="0"/>
              <a:t>) </a:t>
            </a:r>
            <a:r>
              <a:rPr lang="en-NZ" dirty="0" smtClean="0"/>
              <a:t>is made in the 1</a:t>
            </a:r>
            <a:r>
              <a:rPr lang="en-NZ" baseline="30000" dirty="0" smtClean="0"/>
              <a:t>st</a:t>
            </a:r>
            <a:r>
              <a:rPr lang="en-NZ" dirty="0" smtClean="0"/>
              <a:t> stage using the </a:t>
            </a:r>
            <a:r>
              <a:rPr lang="en-NZ" i="1" dirty="0" smtClean="0"/>
              <a:t>Silhouette</a:t>
            </a:r>
            <a:r>
              <a:rPr lang="en-NZ" dirty="0" smtClean="0"/>
              <a:t> metric. 2</a:t>
            </a:r>
            <a:r>
              <a:rPr lang="en-NZ" baseline="30000" dirty="0" smtClean="0"/>
              <a:t>nd</a:t>
            </a:r>
            <a:r>
              <a:rPr lang="en-NZ" dirty="0" smtClean="0"/>
              <a:t> stage then refines this estimate, while also performing clustering and FS simultaneously.</a:t>
            </a:r>
          </a:p>
          <a:p>
            <a:pPr lvl="1"/>
            <a:r>
              <a:rPr lang="en-NZ" dirty="0" smtClean="0"/>
              <a:t>Proposing a (optional) 3</a:t>
            </a:r>
            <a:r>
              <a:rPr lang="en-NZ" baseline="30000" dirty="0" smtClean="0"/>
              <a:t>rd</a:t>
            </a:r>
            <a:r>
              <a:rPr lang="en-NZ" dirty="0" smtClean="0"/>
              <a:t> stage which does a “pseudo-local” search to fine-tune clusters further.</a:t>
            </a:r>
          </a:p>
          <a:p>
            <a:pPr lvl="1"/>
            <a:r>
              <a:rPr lang="en-NZ" dirty="0" smtClean="0"/>
              <a:t>Enhancing the existing fitness function to improve FS performance, and encourage </a:t>
            </a:r>
            <a:r>
              <a:rPr lang="en-NZ" i="1" dirty="0" smtClean="0"/>
              <a:t>K </a:t>
            </a:r>
            <a:r>
              <a:rPr lang="en-NZ" dirty="0" smtClean="0"/>
              <a:t>values nearer to </a:t>
            </a:r>
            <a:r>
              <a:rPr lang="en-NZ" i="1" dirty="0" err="1" smtClean="0"/>
              <a:t>K</a:t>
            </a:r>
            <a:r>
              <a:rPr lang="en-NZ" i="1" baseline="-25000" dirty="0" err="1" smtClean="0"/>
              <a:t>Est</a:t>
            </a:r>
            <a:r>
              <a:rPr lang="en-NZ" i="1" dirty="0" smtClean="0"/>
              <a:t>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</a:t>
            </a:r>
            <a:endParaRPr lang="en-N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NZ" b="1" dirty="0" smtClean="0"/>
                  <a:t>Silhouette Criterion</a:t>
                </a:r>
                <a:r>
                  <a:rPr lang="en-NZ" dirty="0" smtClean="0"/>
                  <a:t>:</a:t>
                </a:r>
                <a:r>
                  <a:rPr lang="en-NZ" b="1" dirty="0" smtClean="0"/>
                  <a:t> </a:t>
                </a:r>
                <a:r>
                  <a:rPr lang="en-NZ" dirty="0" smtClean="0"/>
                  <a:t>how well an instance (</a:t>
                </a:r>
                <a:r>
                  <a:rPr lang="en-NZ" i="1" dirty="0" err="1" smtClean="0"/>
                  <a:t>i</a:t>
                </a:r>
                <a:r>
                  <a:rPr lang="en-NZ" dirty="0" smtClean="0"/>
                  <a:t>) </a:t>
                </a:r>
                <a:r>
                  <a:rPr lang="en-NZ" dirty="0" smtClean="0"/>
                  <a:t>fits into its cluster.</a:t>
                </a:r>
              </a:p>
              <a:p>
                <a:pPr lvl="1"/>
                <a:r>
                  <a:rPr lang="en-NZ" dirty="0" smtClean="0"/>
                  <a:t>a(</a:t>
                </a:r>
                <a:r>
                  <a:rPr lang="en-NZ" i="1" dirty="0" err="1" smtClean="0"/>
                  <a:t>i</a:t>
                </a:r>
                <a:r>
                  <a:rPr lang="en-NZ" dirty="0" smtClean="0"/>
                  <a:t>): </a:t>
                </a:r>
                <a:r>
                  <a:rPr lang="en-NZ" dirty="0" smtClean="0"/>
                  <a:t>average distance from </a:t>
                </a:r>
                <a:r>
                  <a:rPr lang="en-NZ" i="1" dirty="0" err="1" smtClean="0"/>
                  <a:t>i</a:t>
                </a:r>
                <a:r>
                  <a:rPr lang="en-NZ" i="1" dirty="0" smtClean="0"/>
                  <a:t> </a:t>
                </a:r>
                <a:r>
                  <a:rPr lang="en-NZ" dirty="0" smtClean="0"/>
                  <a:t>to every other instance in the </a:t>
                </a:r>
                <a:r>
                  <a:rPr lang="en-NZ" b="1" dirty="0" smtClean="0"/>
                  <a:t>same </a:t>
                </a:r>
                <a:r>
                  <a:rPr lang="en-NZ" dirty="0" smtClean="0"/>
                  <a:t>cluster.</a:t>
                </a:r>
              </a:p>
              <a:p>
                <a:pPr lvl="1"/>
                <a:r>
                  <a:rPr lang="en-NZ" dirty="0" smtClean="0"/>
                  <a:t>b(</a:t>
                </a:r>
                <a:r>
                  <a:rPr lang="en-NZ" i="1" dirty="0" err="1" smtClean="0"/>
                  <a:t>i</a:t>
                </a:r>
                <a:r>
                  <a:rPr lang="en-NZ" dirty="0" smtClean="0"/>
                  <a:t>): </a:t>
                </a:r>
                <a:r>
                  <a:rPr lang="en-NZ" i="1" dirty="0" smtClean="0"/>
                  <a:t>minimum </a:t>
                </a:r>
                <a:r>
                  <a:rPr lang="en-NZ" dirty="0" smtClean="0"/>
                  <a:t>average distance from </a:t>
                </a:r>
                <a:r>
                  <a:rPr lang="en-NZ" i="1" dirty="0" err="1" smtClean="0"/>
                  <a:t>i</a:t>
                </a:r>
                <a:r>
                  <a:rPr lang="en-NZ" i="1" dirty="0" smtClean="0"/>
                  <a:t> </a:t>
                </a:r>
                <a:r>
                  <a:rPr lang="en-NZ" dirty="0" smtClean="0"/>
                  <a:t>to all instances in each </a:t>
                </a:r>
                <a:r>
                  <a:rPr lang="en-NZ" b="1" dirty="0" smtClean="0"/>
                  <a:t>other </a:t>
                </a:r>
                <a:r>
                  <a:rPr lang="en-NZ" dirty="0" smtClean="0"/>
                  <a:t>cluster. In other words, the other cluster that </a:t>
                </a:r>
                <a:r>
                  <a:rPr lang="en-NZ" i="1" dirty="0" err="1" smtClean="0"/>
                  <a:t>i</a:t>
                </a:r>
                <a:r>
                  <a:rPr lang="en-NZ" i="1" dirty="0" smtClean="0"/>
                  <a:t> </a:t>
                </a:r>
                <a:r>
                  <a:rPr lang="en-NZ" dirty="0" smtClean="0"/>
                  <a:t>most belongs to.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𝑆𝑖𝑙h𝑜𝑢𝑒𝑡𝑡𝑒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den>
                    </m:f>
                  </m:oMath>
                </a14:m>
                <a:r>
                  <a:rPr lang="en-NZ" dirty="0" smtClean="0"/>
                  <a:t> such that value of 1 is best, -1 is worst.</a:t>
                </a:r>
              </a:p>
              <a:p>
                <a:pPr marL="457200" lvl="1" indent="0">
                  <a:buNone/>
                </a:pPr>
                <a:endParaRPr lang="en-NZ" dirty="0" smtClean="0"/>
              </a:p>
              <a:p>
                <a:pPr lvl="1"/>
                <a:r>
                  <a:rPr lang="en-NZ" dirty="0" smtClean="0"/>
                  <a:t>For each </a:t>
                </a:r>
                <a:r>
                  <a:rPr lang="en-NZ" i="1" dirty="0" smtClean="0"/>
                  <a:t>K </a:t>
                </a:r>
                <a:r>
                  <a:rPr lang="en-NZ" dirty="0" smtClean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run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k</a:t>
                </a:r>
                <a:r>
                  <a:rPr lang="en-US" dirty="0" smtClean="0">
                    <a:ea typeface="Cambria Math" panose="02040503050406030204" pitchFamily="18" charset="0"/>
                  </a:rPr>
                  <a:t>-means and find average silhouette. Choose best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K.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Repeat 30 times and take median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K </a:t>
                </a:r>
                <a:r>
                  <a:rPr lang="en-US" dirty="0" smtClean="0">
                    <a:ea typeface="Cambria Math" panose="02040503050406030204" pitchFamily="18" charset="0"/>
                  </a:rPr>
                  <a:t>as </a:t>
                </a:r>
                <a:r>
                  <a:rPr lang="en-US" i="1" dirty="0" err="1" smtClean="0">
                    <a:ea typeface="Cambria Math" panose="02040503050406030204" pitchFamily="18" charset="0"/>
                  </a:rPr>
                  <a:t>K</a:t>
                </a:r>
                <a:r>
                  <a:rPr lang="en-US" i="1" baseline="-25000" dirty="0" err="1" smtClean="0">
                    <a:ea typeface="Cambria Math" panose="02040503050406030204" pitchFamily="18" charset="0"/>
                  </a:rPr>
                  <a:t>est</a:t>
                </a:r>
                <a:r>
                  <a:rPr lang="en-US" dirty="0" smtClean="0">
                    <a:ea typeface="Cambria Math" panose="02040503050406030204" pitchFamily="18" charset="0"/>
                  </a:rPr>
                  <a:t> to reduce variation.</a:t>
                </a:r>
              </a:p>
              <a:p>
                <a:pPr lvl="1"/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ea typeface="Cambria Math" panose="02040503050406030204" pitchFamily="18" charset="0"/>
              </a:rPr>
              <a:t>No changes (excluding the fitness function) to the previous work.</a:t>
            </a:r>
          </a:p>
          <a:p>
            <a:r>
              <a:rPr lang="en-US" b="0" dirty="0" smtClean="0">
                <a:ea typeface="Cambria Math" panose="02040503050406030204" pitchFamily="18" charset="0"/>
              </a:rPr>
              <a:t>Uses the medoid representation discussed earlier. </a:t>
            </a:r>
          </a:p>
          <a:p>
            <a:r>
              <a:rPr lang="en-US" dirty="0" smtClean="0">
                <a:ea typeface="Cambria Math" panose="02040503050406030204" pitchFamily="18" charset="0"/>
              </a:rPr>
              <a:t>Clustering is performed by assigning each instance to the nearest medoid.</a:t>
            </a:r>
          </a:p>
          <a:p>
            <a:pPr lvl="1"/>
            <a:r>
              <a:rPr lang="en-US" b="0" dirty="0" smtClean="0">
                <a:ea typeface="Cambria Math" panose="02040503050406030204" pitchFamily="18" charset="0"/>
              </a:rPr>
              <a:t>Each cluster is guaranteed to have at least one instance.</a:t>
            </a:r>
          </a:p>
          <a:p>
            <a:pPr lvl="1"/>
            <a:r>
              <a:rPr lang="en-US" b="0" dirty="0" smtClean="0">
                <a:ea typeface="Cambria Math" panose="02040503050406030204" pitchFamily="18" charset="0"/>
              </a:rPr>
              <a:t>Cluster </a:t>
            </a:r>
            <a:r>
              <a:rPr lang="en-NZ" b="0" dirty="0" smtClean="0">
                <a:ea typeface="Cambria Math" panose="02040503050406030204" pitchFamily="18" charset="0"/>
              </a:rPr>
              <a:t>centres</a:t>
            </a:r>
            <a:r>
              <a:rPr lang="en-US" b="0" dirty="0" smtClean="0">
                <a:ea typeface="Cambria Math" panose="02040503050406030204" pitchFamily="18" charset="0"/>
              </a:rPr>
              <a:t> are restricted to being “sensible”.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7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Function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Three key criteria for measuring the goodness of solutions:</a:t>
            </a:r>
          </a:p>
          <a:p>
            <a:pPr lvl="1"/>
            <a:r>
              <a:rPr lang="en-NZ" dirty="0" smtClean="0"/>
              <a:t>Cluster performance (unchanged from </a:t>
            </a:r>
            <a:r>
              <a:rPr lang="en-NZ" dirty="0"/>
              <a:t>[</a:t>
            </a:r>
            <a:r>
              <a:rPr lang="en-NZ" dirty="0" smtClean="0"/>
              <a:t>1]) should be maximised. Measures the ratio of between- and within- cluster variation (SSE).</a:t>
            </a:r>
          </a:p>
          <a:p>
            <a:pPr marL="457200" lvl="1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Number of features (m’</a:t>
            </a:r>
            <a:r>
              <a:rPr lang="en-NZ" dirty="0" smtClean="0"/>
              <a:t>) should be minimised.</a:t>
            </a:r>
          </a:p>
          <a:p>
            <a:pPr lvl="1"/>
            <a:r>
              <a:rPr lang="en-NZ" dirty="0" smtClean="0"/>
              <a:t>Number of clusters (</a:t>
            </a:r>
            <a:r>
              <a:rPr lang="en-NZ" i="1" dirty="0" smtClean="0"/>
              <a:t>K</a:t>
            </a:r>
            <a:r>
              <a:rPr lang="en-NZ" dirty="0" smtClean="0"/>
              <a:t>) should be </a:t>
            </a:r>
            <a:r>
              <a:rPr lang="en-NZ" i="1" dirty="0" smtClean="0"/>
              <a:t>reasonably close </a:t>
            </a:r>
            <a:r>
              <a:rPr lang="en-NZ" dirty="0" smtClean="0"/>
              <a:t>to </a:t>
            </a:r>
            <a:r>
              <a:rPr lang="en-NZ" dirty="0" err="1" smtClean="0"/>
              <a:t>K</a:t>
            </a:r>
            <a:r>
              <a:rPr lang="en-NZ" baseline="-25000" dirty="0" err="1" smtClean="0"/>
              <a:t>Est</a:t>
            </a:r>
            <a:r>
              <a:rPr lang="en-NZ" i="1" dirty="0" smtClean="0"/>
              <a:t>.</a:t>
            </a:r>
            <a:endParaRPr lang="en-NZ" dirty="0"/>
          </a:p>
          <a:p>
            <a:pPr lvl="1"/>
            <a:endParaRPr lang="en-NZ" i="1" dirty="0" smtClean="0"/>
          </a:p>
          <a:p>
            <a:r>
              <a:rPr lang="en-NZ" dirty="0" smtClean="0"/>
              <a:t>The design of the second two criteria are discussed in the following slides.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1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1399</Words>
  <Application>Microsoft Office PowerPoint</Application>
  <PresentationFormat>Widescreen</PresentationFormat>
  <Paragraphs>166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Using Particle Swarm Optimisation and the Silhouette Metric to Estimate the Number of Clusters, Select Features, and Perform Clustering</vt:lpstr>
      <vt:lpstr>Clustering</vt:lpstr>
      <vt:lpstr>Feature Selection (FS)</vt:lpstr>
      <vt:lpstr>Existing Work</vt:lpstr>
      <vt:lpstr>PSO Medoid representation (unknown K)</vt:lpstr>
      <vt:lpstr>Goals</vt:lpstr>
      <vt:lpstr>First Stage</vt:lpstr>
      <vt:lpstr>Second Stage</vt:lpstr>
      <vt:lpstr>Fitness Function</vt:lpstr>
      <vt:lpstr>FF2) Measuring FS performance</vt:lpstr>
      <vt:lpstr>FF3) Restricting the search space of K.</vt:lpstr>
      <vt:lpstr>Third (optional) stage: pseudo-local search</vt:lpstr>
      <vt:lpstr>Datasets</vt:lpstr>
      <vt:lpstr>Methods tested</vt:lpstr>
      <vt:lpstr>Experiment Design</vt:lpstr>
      <vt:lpstr>Evaluation Metrics</vt:lpstr>
      <vt:lpstr>Results</vt:lpstr>
      <vt:lpstr>Performance (FM):  2-Stage Linear vs D-PSO Scaled vs k-means.</vt:lpstr>
      <vt:lpstr>PowerPoint Presentation</vt:lpstr>
      <vt:lpstr>PowerPoint Presentation</vt:lpstr>
      <vt:lpstr>Number of Clusters (K): 2-Stage Linear vs D-PSO Scaled vs actual.</vt:lpstr>
      <vt:lpstr>PowerPoint Presentation</vt:lpstr>
      <vt:lpstr>PowerPoint Presentation</vt:lpstr>
      <vt:lpstr>Number of Features vs Performance (FM vs m’):  2-Stage Linear vs Elliptical vs D-PSO.</vt:lpstr>
      <vt:lpstr>PowerPoint Presentation</vt:lpstr>
      <vt:lpstr>PowerPoint Presentation</vt:lpstr>
      <vt:lpstr>Psuedo-local search performance (FM): 2-Stage Elliptical vs 3-Stage.</vt:lpstr>
      <vt:lpstr>PowerPoint Presentation</vt:lpstr>
      <vt:lpstr>PowerPoint Presentation</vt:lpstr>
      <vt:lpstr>Major Conclusions &amp; Future Work</vt:lpstr>
      <vt:lpstr>Thanks</vt:lpstr>
    </vt:vector>
  </TitlesOfParts>
  <Company>Victoria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Swarm Optimisation Representations for Simultaneous Clustering and Feature Selection</dc:title>
  <dc:creator>Andrew Lensen</dc:creator>
  <cp:lastModifiedBy>Administrator</cp:lastModifiedBy>
  <cp:revision>50</cp:revision>
  <dcterms:created xsi:type="dcterms:W3CDTF">2016-11-15T00:49:41Z</dcterms:created>
  <dcterms:modified xsi:type="dcterms:W3CDTF">2017-02-16T04:12:55Z</dcterms:modified>
</cp:coreProperties>
</file>