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sldIdLst>
    <p:sldId id="257" r:id="rId2"/>
    <p:sldId id="259" r:id="rId3"/>
    <p:sldId id="260" r:id="rId4"/>
    <p:sldId id="261" r:id="rId5"/>
    <p:sldId id="262" r:id="rId6"/>
    <p:sldId id="263" r:id="rId7"/>
    <p:sldId id="270" r:id="rId8"/>
    <p:sldId id="264" r:id="rId9"/>
    <p:sldId id="269" r:id="rId10"/>
    <p:sldId id="271" r:id="rId11"/>
    <p:sldId id="272" r:id="rId12"/>
    <p:sldId id="273" r:id="rId13"/>
    <p:sldId id="274" r:id="rId14"/>
    <p:sldId id="277" r:id="rId15"/>
    <p:sldId id="280" r:id="rId16"/>
    <p:sldId id="278" r:id="rId17"/>
    <p:sldId id="286" r:id="rId18"/>
    <p:sldId id="279" r:id="rId19"/>
    <p:sldId id="281" r:id="rId20"/>
    <p:sldId id="285" r:id="rId21"/>
    <p:sldId id="282" r:id="rId22"/>
    <p:sldId id="283" r:id="rId23"/>
    <p:sldId id="267" r:id="rId24"/>
    <p:sldId id="268" r:id="rId25"/>
    <p:sldId id="284" r:id="rId26"/>
    <p:sldId id="275" r:id="rId27"/>
    <p:sldId id="276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6" autoAdjust="0"/>
    <p:restoredTop sz="79129" autoAdjust="0"/>
  </p:normalViewPr>
  <p:slideViewPr>
    <p:cSldViewPr snapToGrid="0">
      <p:cViewPr varScale="1">
        <p:scale>
          <a:sx n="83" d="100"/>
          <a:sy n="83" d="100"/>
        </p:scale>
        <p:origin x="7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0996F2-8E0D-4C70-B9AC-BE5C88547677}" type="datetimeFigureOut">
              <a:rPr lang="en-NZ" smtClean="0"/>
              <a:t>20/03/2018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B3BBF-D3A9-4A10-890E-F4EC3CFFFB4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8761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- Hi :D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8E8EE-657B-4394-8BD1-14001BFABC0E}" type="slidenum">
              <a:rPr lang="en-AU" smtClean="0"/>
              <a:t>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Lensen, Xue, Zhang. Andrew.Lensen@ecs.vuw.ac.nz</a:t>
            </a:r>
          </a:p>
        </p:txBody>
      </p:sp>
    </p:spTree>
    <p:extLst>
      <p:ext uri="{BB962C8B-B14F-4D97-AF65-F5344CB8AC3E}">
        <p14:creationId xmlns:p14="http://schemas.microsoft.com/office/powerpoint/2010/main" val="27763591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smtClean="0"/>
              <a:t>- :D</a:t>
            </a: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smtClean="0"/>
              <a:t>Lensen, Xue, Zhang. Andrew.Lensen@ecs.vuw.ac.nz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F8E8EE-657B-4394-8BD1-14001BFABC0E}" type="slidenum">
              <a:rPr lang="en-AU" smtClean="0"/>
              <a:t>27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2024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smtClean="0"/>
              <a:t>Lensen, Xue, Zhang. Andrew.Lensen@ecs.vuw.ac.nz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F8E8EE-657B-4394-8BD1-14001BFABC0E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1442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Only one terminal:</a:t>
            </a:r>
            <a:r>
              <a:rPr lang="en-NZ" baseline="0" dirty="0" smtClean="0"/>
              <a:t> no point adding random noise, as won’t increase redundancy…</a:t>
            </a:r>
            <a:endParaRPr lang="en-NZ" dirty="0" smtClean="0"/>
          </a:p>
          <a:p>
            <a:endParaRPr lang="en-NZ" dirty="0" smtClean="0"/>
          </a:p>
          <a:p>
            <a:r>
              <a:rPr lang="en-NZ" dirty="0" smtClean="0"/>
              <a:t>We purposefully exclude cos(a) due to its similarity to sin(a). While</a:t>
            </a:r>
            <a:r>
              <a:rPr lang="en-NZ" baseline="0" dirty="0" smtClean="0"/>
              <a:t> </a:t>
            </a:r>
            <a:r>
              <a:rPr lang="en-NZ" dirty="0" smtClean="0"/>
              <a:t>a^2 and a^3</a:t>
            </a:r>
            <a:r>
              <a:rPr lang="en-NZ" baseline="0" dirty="0" smtClean="0"/>
              <a:t> </a:t>
            </a:r>
            <a:r>
              <a:rPr lang="en-NZ" dirty="0" smtClean="0"/>
              <a:t>can be easily constructed in a GP</a:t>
            </a:r>
            <a:r>
              <a:rPr lang="en-NZ" baseline="0" dirty="0" smtClean="0"/>
              <a:t> </a:t>
            </a:r>
            <a:r>
              <a:rPr lang="en-NZ" dirty="0" smtClean="0"/>
              <a:t>tree, we include them as useful “building blocks”.</a:t>
            </a:r>
          </a:p>
          <a:p>
            <a:endParaRPr lang="en-NZ" dirty="0" smtClean="0"/>
          </a:p>
          <a:p>
            <a:r>
              <a:rPr lang="en-NZ" dirty="0" smtClean="0"/>
              <a:t>We exclude a − b and a ÷ b as they are the complements of addition and</a:t>
            </a:r>
            <a:r>
              <a:rPr lang="en-NZ" baseline="0" dirty="0" smtClean="0"/>
              <a:t> </a:t>
            </a:r>
            <a:r>
              <a:rPr lang="en-NZ" dirty="0" smtClean="0"/>
              <a:t>multiplication, and as they were found to negatively affect the learning process</a:t>
            </a:r>
            <a:r>
              <a:rPr lang="en-NZ" baseline="0" dirty="0" smtClean="0"/>
              <a:t> </a:t>
            </a:r>
            <a:r>
              <a:rPr lang="en-NZ" dirty="0" smtClean="0"/>
              <a:t>by easily producing constant values (i.e. X − X = 0, X ÷ X = 1).</a:t>
            </a:r>
          </a:p>
          <a:p>
            <a:endParaRPr lang="en-NZ" dirty="0" smtClean="0"/>
          </a:p>
          <a:p>
            <a:r>
              <a:rPr lang="en-NZ" b="1" dirty="0" smtClean="0"/>
              <a:t>if</a:t>
            </a:r>
            <a:r>
              <a:rPr lang="en-NZ" dirty="0" smtClean="0"/>
              <a:t>, in addition</a:t>
            </a:r>
            <a:r>
              <a:rPr lang="en-NZ" baseline="0" dirty="0" smtClean="0"/>
              <a:t> </a:t>
            </a:r>
            <a:r>
              <a:rPr lang="en-NZ" dirty="0" smtClean="0"/>
              <a:t>to max and min, allows complex conditional behaviour and non-continuous</a:t>
            </a:r>
            <a:r>
              <a:rPr lang="en-NZ" baseline="0" dirty="0" smtClean="0"/>
              <a:t> </a:t>
            </a:r>
            <a:r>
              <a:rPr lang="en-NZ" dirty="0" smtClean="0"/>
              <a:t>functions to be generated.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B3BBF-D3A9-4A10-890E-F4EC3CFFFB42}" type="slidenum">
              <a:rPr lang="en-NZ" smtClean="0"/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70462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No</a:t>
            </a:r>
            <a:r>
              <a:rPr lang="en-NZ" baseline="0" dirty="0" smtClean="0"/>
              <a:t> known baseline to compare to….</a:t>
            </a:r>
          </a:p>
          <a:p>
            <a:endParaRPr lang="en-NZ" baseline="0" dirty="0" smtClean="0"/>
          </a:p>
          <a:p>
            <a:r>
              <a:rPr lang="en-NZ" baseline="0" dirty="0" smtClean="0"/>
              <a:t>Have 6d features after adding 5 new </a:t>
            </a:r>
            <a:r>
              <a:rPr lang="en-NZ" baseline="0" dirty="0" err="1" smtClean="0"/>
              <a:t>rfs</a:t>
            </a:r>
            <a:r>
              <a:rPr lang="en-NZ" baseline="0" dirty="0" smtClean="0"/>
              <a:t> per feature.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B3BBF-D3A9-4A10-890E-F4EC3CFFFB42}" type="slidenum">
              <a:rPr lang="en-NZ" smtClean="0"/>
              <a:t>14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628301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T</a:t>
            </a:r>
            <a:r>
              <a:rPr lang="en-NZ" baseline="0" dirty="0" smtClean="0"/>
              <a:t> = 5 best balance of more features and training perf.</a:t>
            </a:r>
          </a:p>
          <a:p>
            <a:r>
              <a:rPr lang="en-NZ" dirty="0" smtClean="0"/>
              <a:t>High</a:t>
            </a:r>
            <a:r>
              <a:rPr lang="en-NZ" baseline="0" dirty="0" smtClean="0"/>
              <a:t> max depth </a:t>
            </a:r>
            <a:r>
              <a:rPr lang="en-NZ" baseline="0" dirty="0" smtClean="0">
                <a:sym typeface="Wingdings" panose="05000000000000000000" pitchFamily="2" charset="2"/>
              </a:rPr>
              <a:t> complex functions needed.</a:t>
            </a:r>
          </a:p>
          <a:p>
            <a:r>
              <a:rPr lang="en-NZ" baseline="0" dirty="0" smtClean="0">
                <a:sym typeface="Wingdings" panose="05000000000000000000" pitchFamily="2" charset="2"/>
              </a:rPr>
              <a:t>High mutation  diverse functions.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B3BBF-D3A9-4A10-890E-F4EC3CFFFB42}" type="slidenum">
              <a:rPr lang="en-NZ" smtClean="0"/>
              <a:t>15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22845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A mean fitness of 0.351 on Vehicle indicates</a:t>
            </a:r>
            <a:r>
              <a:rPr lang="en-NZ" baseline="0" dirty="0" smtClean="0"/>
              <a:t> </a:t>
            </a:r>
            <a:r>
              <a:rPr lang="en-NZ" dirty="0" smtClean="0"/>
              <a:t>that the typical created </a:t>
            </a:r>
            <a:r>
              <a:rPr lang="en-NZ" dirty="0" err="1" smtClean="0"/>
              <a:t>r.f</a:t>
            </a:r>
            <a:r>
              <a:rPr lang="en-NZ" dirty="0" smtClean="0"/>
              <a:t> is 35.1% more redundant with the source feature than</a:t>
            </a:r>
            <a:r>
              <a:rPr lang="en-NZ" baseline="0" dirty="0" smtClean="0"/>
              <a:t> </a:t>
            </a:r>
            <a:r>
              <a:rPr lang="en-NZ" dirty="0" smtClean="0"/>
              <a:t>the other created </a:t>
            </a:r>
            <a:r>
              <a:rPr lang="en-NZ" dirty="0" err="1" smtClean="0"/>
              <a:t>r.fs</a:t>
            </a:r>
            <a:r>
              <a:rPr lang="en-NZ" dirty="0" smtClean="0"/>
              <a:t>.</a:t>
            </a:r>
          </a:p>
          <a:p>
            <a:endParaRPr lang="en-NZ" dirty="0" smtClean="0"/>
          </a:p>
          <a:p>
            <a:r>
              <a:rPr lang="en-NZ" dirty="0" smtClean="0"/>
              <a:t>Better on classification than </a:t>
            </a:r>
            <a:r>
              <a:rPr lang="en-NZ" b="1" dirty="0" smtClean="0"/>
              <a:t>synthetic</a:t>
            </a:r>
            <a:r>
              <a:rPr lang="en-NZ" b="1" baseline="0" dirty="0" smtClean="0"/>
              <a:t> </a:t>
            </a:r>
            <a:r>
              <a:rPr lang="en-NZ" b="0" baseline="0" dirty="0" smtClean="0"/>
              <a:t>clustering datasets.</a:t>
            </a:r>
          </a:p>
          <a:p>
            <a:endParaRPr lang="en-NZ" b="0" baseline="0" dirty="0" smtClean="0"/>
          </a:p>
          <a:p>
            <a:r>
              <a:rPr lang="en-NZ" dirty="0" smtClean="0"/>
              <a:t>Fewer features </a:t>
            </a:r>
            <a:r>
              <a:rPr lang="en-NZ" dirty="0" smtClean="0">
                <a:sym typeface="Wingdings" panose="05000000000000000000" pitchFamily="2" charset="2"/>
              </a:rPr>
              <a:t> higher </a:t>
            </a:r>
            <a:r>
              <a:rPr lang="en-NZ" dirty="0" err="1" smtClean="0">
                <a:sym typeface="Wingdings" panose="05000000000000000000" pitchFamily="2" charset="2"/>
              </a:rPr>
              <a:t>std</a:t>
            </a:r>
            <a:r>
              <a:rPr lang="en-NZ" dirty="0" smtClean="0">
                <a:sym typeface="Wingdings" panose="05000000000000000000" pitchFamily="2" charset="2"/>
              </a:rPr>
              <a:t> dev  more sensitive to</a:t>
            </a:r>
            <a:r>
              <a:rPr lang="en-NZ" baseline="0" dirty="0" smtClean="0">
                <a:sym typeface="Wingdings" panose="05000000000000000000" pitchFamily="2" charset="2"/>
              </a:rPr>
              <a:t> individual features/runs?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B3BBF-D3A9-4A10-890E-F4EC3CFFFB42}" type="slidenum">
              <a:rPr lang="en-NZ" smtClean="0"/>
              <a:t>16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527517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Sometimes</a:t>
            </a:r>
            <a:r>
              <a:rPr lang="en-NZ" baseline="0" dirty="0" smtClean="0"/>
              <a:t> better than source feature.</a:t>
            </a:r>
          </a:p>
          <a:p>
            <a:r>
              <a:rPr lang="en-NZ" baseline="0" dirty="0" smtClean="0"/>
              <a:t>F2e much worse than F2!</a:t>
            </a:r>
          </a:p>
          <a:p>
            <a:endParaRPr lang="en-NZ" baseline="0" dirty="0" smtClean="0"/>
          </a:p>
          <a:p>
            <a:r>
              <a:rPr lang="en-NZ" baseline="0" dirty="0" smtClean="0"/>
              <a:t>Clearly </a:t>
            </a:r>
            <a:r>
              <a:rPr lang="en-NZ" b="1" baseline="0" dirty="0" smtClean="0"/>
              <a:t>share </a:t>
            </a:r>
            <a:r>
              <a:rPr lang="en-NZ" b="0" baseline="0" dirty="0" smtClean="0"/>
              <a:t>information with source feature, but </a:t>
            </a:r>
            <a:r>
              <a:rPr lang="en-NZ" b="1" baseline="0" dirty="0" smtClean="0"/>
              <a:t>vary enough that they are likely distinct from each other.</a:t>
            </a:r>
            <a:endParaRPr lang="en-NZ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B3BBF-D3A9-4A10-890E-F4EC3CFFFB42}" type="slidenum">
              <a:rPr lang="en-NZ" smtClean="0"/>
              <a:t>21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62109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Don’t include Iris numbers</a:t>
            </a:r>
            <a:r>
              <a:rPr lang="en-NZ" baseline="0" dirty="0" smtClean="0"/>
              <a:t> due to space – similar perf, but more features selected.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B3BBF-D3A9-4A10-890E-F4EC3CFFFB42}" type="slidenum">
              <a:rPr lang="en-NZ" smtClean="0"/>
              <a:t>22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663247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 - They end up</a:t>
            </a:r>
            <a:r>
              <a:rPr lang="en-NZ" baseline="0" dirty="0" smtClean="0"/>
              <a:t> producing very similar values.</a:t>
            </a:r>
          </a:p>
          <a:p>
            <a:r>
              <a:rPr lang="en-NZ" baseline="0" dirty="0" smtClean="0"/>
              <a:t>- Have a MI of 0.83 with each other – which fitness function is okay with due to very low MI with other RFs.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B3BBF-D3A9-4A10-890E-F4EC3CFFFB42}" type="slidenum">
              <a:rPr lang="en-NZ" smtClean="0"/>
              <a:t>25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58623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04/04/2018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Andrew.Lensen@ecs.vuw.ac.nz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E9BB-4FB8-41DA-8887-3D9D6490D36F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49779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04/04/2018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Andrew.Lensen@ecs.vuw.ac.nz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E9BB-4FB8-41DA-8887-3D9D6490D36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57401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04/04/2018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Andrew.Lensen@ecs.vuw.ac.nz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E9BB-4FB8-41DA-8887-3D9D6490D36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54259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04/04/2018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Andrew.Lensen@ecs.vuw.ac.nz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E9BB-4FB8-41DA-8887-3D9D6490D36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18107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04/04/2018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Andrew.Lensen@ecs.vuw.ac.nz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E9BB-4FB8-41DA-8887-3D9D6490D36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39547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04/04/2018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Andrew.Lensen@ecs.vuw.ac.nz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E9BB-4FB8-41DA-8887-3D9D6490D36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32441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04/04/2018</a:t>
            </a:r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Andrew.Lensen@ecs.vuw.ac.nz</a:t>
            </a:r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E9BB-4FB8-41DA-8887-3D9D6490D36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01897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04/04/2018</a:t>
            </a:r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Andrew.Lensen@ecs.vuw.ac.nz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E9BB-4FB8-41DA-8887-3D9D6490D36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40283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04/04/2018</a:t>
            </a:r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Andrew.Lensen@ecs.vuw.ac.nz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E9BB-4FB8-41DA-8887-3D9D6490D36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02622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04/04/2018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Andrew.Lensen@ecs.vuw.ac.nz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E9BB-4FB8-41DA-8887-3D9D6490D36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62840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04/04/2018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Andrew.Lensen@ecs.vuw.ac.nz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E9BB-4FB8-41DA-8887-3D9D6490D36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84601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/>
                </a:solidFill>
              </a:rPr>
              <a:t>04/04/2018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NZ" smtClean="0"/>
              <a:t>Andrew.Lensen@ecs.vuw.ac.nz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/>
                </a:solidFill>
              </a:defRPr>
            </a:lvl1pPr>
          </a:lstStyle>
          <a:p>
            <a:fld id="{FAEEE9BB-4FB8-41DA-8887-3D9D6490D36F}" type="slidenum">
              <a:rPr lang="en-NZ" smtClean="0"/>
              <a:pPr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75716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93589"/>
            <a:ext cx="12205870" cy="2802018"/>
          </a:xfrm>
        </p:spPr>
        <p:txBody>
          <a:bodyPr>
            <a:normAutofit/>
          </a:bodyPr>
          <a:lstStyle/>
          <a:p>
            <a:r>
              <a:rPr lang="en-NZ" sz="4800" dirty="0" smtClean="0"/>
              <a:t>Generating Redundant Features with Unsupervised Multi-Tree Genetic Programming</a:t>
            </a:r>
            <a:endParaRPr lang="en-AU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25908"/>
            <a:ext cx="9144000" cy="1561876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Andrew Lensen, Dr. Bing </a:t>
            </a:r>
            <a:r>
              <a:rPr lang="en-US" sz="3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Xue</a:t>
            </a:r>
            <a:r>
              <a:rPr lang="en-US" sz="3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and Prof. </a:t>
            </a:r>
            <a:r>
              <a:rPr lang="en-US" sz="3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Mengjie</a:t>
            </a:r>
            <a:r>
              <a:rPr lang="en-US" sz="3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Zhang</a:t>
            </a:r>
          </a:p>
          <a:p>
            <a:r>
              <a:rPr lang="en-US" sz="27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Victoria University of Wellington, New Zealand</a:t>
            </a:r>
          </a:p>
          <a:p>
            <a:r>
              <a:rPr lang="en-US" sz="25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EuroGP</a:t>
            </a:r>
            <a:r>
              <a:rPr lang="en-US" sz="2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‘18</a:t>
            </a:r>
            <a:endParaRPr lang="en-AU" sz="2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2"/>
            <a:ext cx="4297460" cy="17563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351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Fitness Function (1)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Want to </a:t>
            </a:r>
            <a:r>
              <a:rPr lang="en-NZ" dirty="0" smtClean="0">
                <a:solidFill>
                  <a:srgbClr val="FF0000"/>
                </a:solidFill>
              </a:rPr>
              <a:t>maximise </a:t>
            </a:r>
            <a:r>
              <a:rPr lang="en-NZ" dirty="0" smtClean="0"/>
              <a:t>redundancy between created </a:t>
            </a:r>
            <a:r>
              <a:rPr lang="en-NZ" dirty="0" err="1" smtClean="0"/>
              <a:t>rfs</a:t>
            </a:r>
            <a:r>
              <a:rPr lang="en-NZ" dirty="0" smtClean="0"/>
              <a:t> and source feature, but want created </a:t>
            </a:r>
            <a:r>
              <a:rPr lang="en-NZ" dirty="0" err="1" smtClean="0"/>
              <a:t>rfs</a:t>
            </a:r>
            <a:r>
              <a:rPr lang="en-NZ" dirty="0" smtClean="0"/>
              <a:t> to be </a:t>
            </a:r>
            <a:r>
              <a:rPr lang="en-NZ" dirty="0" smtClean="0">
                <a:solidFill>
                  <a:srgbClr val="FF0000"/>
                </a:solidFill>
              </a:rPr>
              <a:t>distinct </a:t>
            </a:r>
            <a:r>
              <a:rPr lang="en-NZ" dirty="0" smtClean="0"/>
              <a:t>from each other.</a:t>
            </a:r>
          </a:p>
          <a:p>
            <a:r>
              <a:rPr lang="en-NZ" dirty="0" smtClean="0"/>
              <a:t>We use </a:t>
            </a:r>
            <a:r>
              <a:rPr lang="en-NZ" dirty="0" smtClean="0">
                <a:solidFill>
                  <a:srgbClr val="FF0000"/>
                </a:solidFill>
              </a:rPr>
              <a:t>mutual information </a:t>
            </a:r>
            <a:r>
              <a:rPr lang="en-NZ" dirty="0" smtClean="0"/>
              <a:t>(MI) as a proxy for redundancy.</a:t>
            </a:r>
          </a:p>
          <a:p>
            <a:r>
              <a:rPr lang="en-NZ" dirty="0" smtClean="0"/>
              <a:t>Created </a:t>
            </a:r>
            <a:r>
              <a:rPr lang="en-NZ" dirty="0" err="1" smtClean="0"/>
              <a:t>rfs</a:t>
            </a:r>
            <a:r>
              <a:rPr lang="en-NZ" dirty="0" smtClean="0"/>
              <a:t> must be distinct (independent) if they have low MI.</a:t>
            </a:r>
          </a:p>
          <a:p>
            <a:endParaRPr lang="en-NZ" dirty="0" smtClean="0"/>
          </a:p>
          <a:p>
            <a:r>
              <a:rPr lang="en-NZ" dirty="0" smtClean="0"/>
              <a:t>So, </a:t>
            </a:r>
            <a:r>
              <a:rPr lang="en-NZ" dirty="0" smtClean="0">
                <a:solidFill>
                  <a:srgbClr val="FF0000"/>
                </a:solidFill>
              </a:rPr>
              <a:t>maximise</a:t>
            </a:r>
            <a:r>
              <a:rPr lang="en-NZ" dirty="0" smtClean="0"/>
              <a:t> MI between created </a:t>
            </a:r>
            <a:r>
              <a:rPr lang="en-NZ" dirty="0" err="1" smtClean="0"/>
              <a:t>rfs</a:t>
            </a:r>
            <a:r>
              <a:rPr lang="en-NZ" dirty="0" smtClean="0"/>
              <a:t> and source; </a:t>
            </a:r>
            <a:br>
              <a:rPr lang="en-NZ" dirty="0" smtClean="0"/>
            </a:br>
            <a:r>
              <a:rPr lang="en-NZ" dirty="0" smtClean="0">
                <a:solidFill>
                  <a:srgbClr val="FF0000"/>
                </a:solidFill>
              </a:rPr>
              <a:t>minimise</a:t>
            </a:r>
            <a:r>
              <a:rPr lang="en-NZ" dirty="0" smtClean="0"/>
              <a:t> MI shared between pairs of created </a:t>
            </a:r>
            <a:r>
              <a:rPr lang="en-NZ" dirty="0" err="1" smtClean="0"/>
              <a:t>rfs</a:t>
            </a:r>
            <a:r>
              <a:rPr lang="en-NZ" dirty="0"/>
              <a:t>:</a:t>
            </a:r>
            <a:endParaRPr lang="en-NZ" dirty="0" smtClean="0"/>
          </a:p>
          <a:p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265" y="5469775"/>
            <a:ext cx="9515470" cy="569998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04/04/2018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Andrew.Lensen@ecs.vuw.ac.nz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E9BB-4FB8-41DA-8887-3D9D6490D36F}" type="slidenum">
              <a:rPr lang="en-NZ" smtClean="0"/>
              <a:t>10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2144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Fitness Function (2)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err="1" smtClean="0"/>
              <a:t>minSourceMI</a:t>
            </a:r>
            <a:r>
              <a:rPr lang="en-NZ" dirty="0" smtClean="0"/>
              <a:t> is the </a:t>
            </a:r>
            <a:r>
              <a:rPr lang="en-NZ" dirty="0" smtClean="0">
                <a:solidFill>
                  <a:srgbClr val="FF0000"/>
                </a:solidFill>
              </a:rPr>
              <a:t>minimum</a:t>
            </a:r>
            <a:r>
              <a:rPr lang="en-NZ" dirty="0" smtClean="0"/>
              <a:t> MI between a created </a:t>
            </a:r>
            <a:r>
              <a:rPr lang="en-NZ" dirty="0" err="1" smtClean="0"/>
              <a:t>rf</a:t>
            </a:r>
            <a:r>
              <a:rPr lang="en-NZ" dirty="0" smtClean="0"/>
              <a:t> and the source feature, i.e. the </a:t>
            </a:r>
            <a:r>
              <a:rPr lang="en-NZ" dirty="0" smtClean="0">
                <a:solidFill>
                  <a:srgbClr val="FF0000"/>
                </a:solidFill>
              </a:rPr>
              <a:t>least-redundant </a:t>
            </a:r>
            <a:r>
              <a:rPr lang="en-NZ" dirty="0" smtClean="0"/>
              <a:t>rf.</a:t>
            </a:r>
          </a:p>
          <a:p>
            <a:endParaRPr lang="en-NZ" dirty="0" smtClean="0"/>
          </a:p>
          <a:p>
            <a:r>
              <a:rPr lang="en-NZ" dirty="0" err="1" smtClean="0"/>
              <a:t>maxSharedMI</a:t>
            </a:r>
            <a:r>
              <a:rPr lang="en-NZ" dirty="0" smtClean="0"/>
              <a:t> is the </a:t>
            </a:r>
            <a:r>
              <a:rPr lang="en-NZ" dirty="0" smtClean="0">
                <a:solidFill>
                  <a:srgbClr val="FF0000"/>
                </a:solidFill>
              </a:rPr>
              <a:t>maximum</a:t>
            </a:r>
            <a:r>
              <a:rPr lang="en-NZ" dirty="0" smtClean="0"/>
              <a:t> MI between a created </a:t>
            </a:r>
            <a:r>
              <a:rPr lang="en-NZ" dirty="0" err="1" smtClean="0"/>
              <a:t>rf</a:t>
            </a:r>
            <a:r>
              <a:rPr lang="en-NZ" dirty="0" smtClean="0"/>
              <a:t> and all other </a:t>
            </a:r>
            <a:r>
              <a:rPr lang="en-NZ" dirty="0" err="1" smtClean="0"/>
              <a:t>rfs</a:t>
            </a:r>
            <a:r>
              <a:rPr lang="en-NZ" dirty="0" smtClean="0"/>
              <a:t>, i.e. the </a:t>
            </a:r>
            <a:r>
              <a:rPr lang="en-NZ" dirty="0" smtClean="0">
                <a:solidFill>
                  <a:srgbClr val="FF0000"/>
                </a:solidFill>
              </a:rPr>
              <a:t>least</a:t>
            </a:r>
            <a:r>
              <a:rPr lang="en-NZ" dirty="0" smtClean="0"/>
              <a:t> </a:t>
            </a:r>
            <a:r>
              <a:rPr lang="en-NZ" dirty="0" smtClean="0">
                <a:solidFill>
                  <a:srgbClr val="FF0000"/>
                </a:solidFill>
              </a:rPr>
              <a:t>“distinct” </a:t>
            </a:r>
            <a:r>
              <a:rPr lang="en-NZ" dirty="0" smtClean="0"/>
              <a:t>rf.</a:t>
            </a:r>
          </a:p>
          <a:p>
            <a:endParaRPr lang="en-NZ" dirty="0" smtClean="0"/>
          </a:p>
          <a:p>
            <a:r>
              <a:rPr lang="en-NZ" dirty="0" smtClean="0"/>
              <a:t>But this doesn’t ensure that created </a:t>
            </a:r>
            <a:r>
              <a:rPr lang="en-NZ" dirty="0" err="1" smtClean="0"/>
              <a:t>rfs</a:t>
            </a:r>
            <a:r>
              <a:rPr lang="en-NZ" dirty="0" smtClean="0"/>
              <a:t> are </a:t>
            </a:r>
            <a:r>
              <a:rPr lang="en-NZ" i="1" dirty="0" smtClean="0">
                <a:solidFill>
                  <a:srgbClr val="FF0000"/>
                </a:solidFill>
              </a:rPr>
              <a:t>redundant enough</a:t>
            </a:r>
            <a:r>
              <a:rPr lang="en-NZ" i="1" dirty="0"/>
              <a:t> </a:t>
            </a:r>
            <a:r>
              <a:rPr lang="en-NZ" dirty="0" smtClean="0"/>
              <a:t>with the source feature…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04/04/2018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Andrew.Lensen@ecs.vuw.ac.nz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E9BB-4FB8-41DA-8887-3D9D6490D36F}" type="slidenum">
              <a:rPr lang="en-NZ" smtClean="0"/>
              <a:t>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699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Fitness Function (3)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If </a:t>
            </a:r>
            <a:r>
              <a:rPr lang="en-NZ" dirty="0" err="1" smtClean="0">
                <a:solidFill>
                  <a:srgbClr val="FF0000"/>
                </a:solidFill>
              </a:rPr>
              <a:t>minSourceMI</a:t>
            </a:r>
            <a:r>
              <a:rPr lang="en-NZ" dirty="0" smtClean="0"/>
              <a:t> is </a:t>
            </a:r>
            <a:r>
              <a:rPr lang="en-NZ" dirty="0" smtClean="0">
                <a:solidFill>
                  <a:srgbClr val="FF0000"/>
                </a:solidFill>
              </a:rPr>
              <a:t>below some threshold </a:t>
            </a:r>
            <a:r>
              <a:rPr lang="el-GR" dirty="0" smtClean="0"/>
              <a:t>Θ</a:t>
            </a:r>
            <a:r>
              <a:rPr lang="en-US" dirty="0" smtClean="0"/>
              <a:t>, we consider the created </a:t>
            </a:r>
            <a:r>
              <a:rPr lang="en-US" dirty="0" err="1" smtClean="0"/>
              <a:t>rfs</a:t>
            </a:r>
            <a:r>
              <a:rPr lang="en-US" dirty="0" smtClean="0"/>
              <a:t> to be an </a:t>
            </a:r>
            <a:r>
              <a:rPr lang="en-US" dirty="0" smtClean="0">
                <a:solidFill>
                  <a:srgbClr val="FF0000"/>
                </a:solidFill>
              </a:rPr>
              <a:t>infeasible</a:t>
            </a:r>
            <a:r>
              <a:rPr lang="en-US" dirty="0" smtClean="0"/>
              <a:t> solution.</a:t>
            </a:r>
          </a:p>
          <a:p>
            <a:r>
              <a:rPr lang="en-US" dirty="0" smtClean="0"/>
              <a:t>In this case, should </a:t>
            </a:r>
            <a:r>
              <a:rPr lang="en-US" dirty="0" err="1" smtClean="0">
                <a:solidFill>
                  <a:srgbClr val="FF0000"/>
                </a:solidFill>
              </a:rPr>
              <a:t>prioritise</a:t>
            </a:r>
            <a:r>
              <a:rPr lang="en-US" dirty="0" smtClean="0"/>
              <a:t> increasing all source MIs to encourage solution becoming feasible.</a:t>
            </a:r>
            <a:endParaRPr lang="en-NZ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455" y="3718114"/>
            <a:ext cx="4844283" cy="9906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843653"/>
            <a:ext cx="8915786" cy="1333310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04/04/2018</a:t>
            </a:r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Andrew.Lensen@ecs.vuw.ac.nz</a:t>
            </a:r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E9BB-4FB8-41DA-8887-3D9D6490D36F}" type="slidenum">
              <a:rPr lang="en-NZ" smtClean="0"/>
              <a:t>12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5779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Other Considerations…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Unfortunately, life isn’t that simple. Few tweaks needed:</a:t>
            </a:r>
          </a:p>
          <a:p>
            <a:endParaRPr lang="en-NZ" dirty="0"/>
          </a:p>
          <a:p>
            <a:pPr marL="514350" indent="-514350">
              <a:buFont typeface="+mj-lt"/>
              <a:buAutoNum type="arabicPeriod"/>
            </a:pPr>
            <a:r>
              <a:rPr lang="en-NZ" dirty="0" smtClean="0"/>
              <a:t>All features are scaled [0,1], but </a:t>
            </a:r>
            <a:r>
              <a:rPr lang="en-NZ" dirty="0" smtClean="0">
                <a:solidFill>
                  <a:srgbClr val="FF0000"/>
                </a:solidFill>
              </a:rPr>
              <a:t>0s kill training speed</a:t>
            </a:r>
            <a:r>
              <a:rPr lang="en-NZ" dirty="0" smtClean="0"/>
              <a:t>. So add a small </a:t>
            </a:r>
            <a:r>
              <a:rPr lang="el-GR" dirty="0" smtClean="0"/>
              <a:t>ε</a:t>
            </a:r>
            <a:r>
              <a:rPr lang="en-US" dirty="0" smtClean="0"/>
              <a:t> to all feature values.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 smtClean="0"/>
              <a:t>Real-world data often has </a:t>
            </a:r>
            <a:r>
              <a:rPr lang="en-NZ" dirty="0" smtClean="0">
                <a:solidFill>
                  <a:srgbClr val="FF0000"/>
                </a:solidFill>
              </a:rPr>
              <a:t>duplicate</a:t>
            </a:r>
            <a:r>
              <a:rPr lang="en-NZ" dirty="0" smtClean="0"/>
              <a:t> values, which make it hard to create </a:t>
            </a:r>
            <a:r>
              <a:rPr lang="en-NZ" dirty="0" smtClean="0">
                <a:solidFill>
                  <a:srgbClr val="FF0000"/>
                </a:solidFill>
              </a:rPr>
              <a:t>granular</a:t>
            </a:r>
            <a:r>
              <a:rPr lang="en-NZ" dirty="0" smtClean="0"/>
              <a:t> </a:t>
            </a:r>
            <a:r>
              <a:rPr lang="en-NZ" dirty="0" err="1" smtClean="0"/>
              <a:t>rfs</a:t>
            </a:r>
            <a:r>
              <a:rPr lang="en-NZ" dirty="0" smtClean="0"/>
              <a:t>. Add small amount of noise to features.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 smtClean="0"/>
              <a:t>Scale and round the created </a:t>
            </a:r>
            <a:r>
              <a:rPr lang="en-NZ" dirty="0" err="1" smtClean="0"/>
              <a:t>rfs</a:t>
            </a:r>
            <a:r>
              <a:rPr lang="en-NZ" dirty="0" smtClean="0"/>
              <a:t> for visualisation, performance, and storage purposes.</a:t>
            </a:r>
          </a:p>
          <a:p>
            <a:pPr marL="514350" indent="-514350">
              <a:buFont typeface="+mj-lt"/>
              <a:buAutoNum type="arabicPeriod"/>
            </a:pP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04/04/2018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Andrew.Lensen@ecs.vuw.ac.nz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E9BB-4FB8-41DA-8887-3D9D6490D36F}" type="slidenum">
              <a:rPr lang="en-NZ" smtClean="0"/>
              <a:t>13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5182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How to test GPRFC?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Used GPRFC to </a:t>
            </a:r>
            <a:r>
              <a:rPr lang="en-NZ" dirty="0" smtClean="0">
                <a:solidFill>
                  <a:srgbClr val="FF0000"/>
                </a:solidFill>
              </a:rPr>
              <a:t>generate </a:t>
            </a:r>
            <a:r>
              <a:rPr lang="en-NZ" dirty="0" err="1" smtClean="0">
                <a:solidFill>
                  <a:srgbClr val="FF0000"/>
                </a:solidFill>
              </a:rPr>
              <a:t>rfs</a:t>
            </a:r>
            <a:r>
              <a:rPr lang="en-NZ" dirty="0" smtClean="0">
                <a:solidFill>
                  <a:srgbClr val="FF0000"/>
                </a:solidFill>
              </a:rPr>
              <a:t> </a:t>
            </a:r>
            <a:r>
              <a:rPr lang="en-NZ" dirty="0" smtClean="0"/>
              <a:t>for a range of classification &amp; clustering datasets with (reasonably) small numbers of features.</a:t>
            </a:r>
          </a:p>
          <a:p>
            <a:r>
              <a:rPr lang="en-NZ" dirty="0" smtClean="0"/>
              <a:t>We investigated the </a:t>
            </a:r>
            <a:r>
              <a:rPr lang="en-NZ" dirty="0" smtClean="0">
                <a:solidFill>
                  <a:srgbClr val="FF0000"/>
                </a:solidFill>
              </a:rPr>
              <a:t>fitness</a:t>
            </a:r>
            <a:r>
              <a:rPr lang="en-NZ" dirty="0" smtClean="0"/>
              <a:t> achieved; </a:t>
            </a:r>
            <a:r>
              <a:rPr lang="en-NZ" dirty="0" smtClean="0">
                <a:solidFill>
                  <a:srgbClr val="FF0000"/>
                </a:solidFill>
              </a:rPr>
              <a:t>classification</a:t>
            </a:r>
            <a:r>
              <a:rPr lang="en-NZ" dirty="0" smtClean="0"/>
              <a:t> and </a:t>
            </a:r>
            <a:r>
              <a:rPr lang="en-NZ" dirty="0" smtClean="0">
                <a:solidFill>
                  <a:srgbClr val="FF0000"/>
                </a:solidFill>
              </a:rPr>
              <a:t>clustering</a:t>
            </a:r>
            <a:r>
              <a:rPr lang="en-NZ" dirty="0" smtClean="0"/>
              <a:t> </a:t>
            </a:r>
            <a:r>
              <a:rPr lang="en-NZ" dirty="0" smtClean="0">
                <a:solidFill>
                  <a:srgbClr val="FF0000"/>
                </a:solidFill>
              </a:rPr>
              <a:t>performance</a:t>
            </a:r>
            <a:r>
              <a:rPr lang="en-NZ" dirty="0" smtClean="0"/>
              <a:t>; and applied </a:t>
            </a:r>
            <a:r>
              <a:rPr lang="en-NZ" dirty="0" smtClean="0">
                <a:solidFill>
                  <a:srgbClr val="FF0000"/>
                </a:solidFill>
              </a:rPr>
              <a:t>FS</a:t>
            </a:r>
            <a:r>
              <a:rPr lang="en-NZ" dirty="0" smtClean="0"/>
              <a:t> </a:t>
            </a:r>
            <a:r>
              <a:rPr lang="en-NZ" dirty="0" err="1" smtClean="0"/>
              <a:t>algs</a:t>
            </a:r>
            <a:r>
              <a:rPr lang="en-NZ" dirty="0" smtClean="0"/>
              <a:t> to the augmented datasets.</a:t>
            </a:r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209" y="3711336"/>
            <a:ext cx="7163581" cy="2645014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04/04/2018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Andrew.Lensen@ecs.vuw.ac.nz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E9BB-4FB8-41DA-8887-3D9D6490D36F}" type="slidenum">
              <a:rPr lang="en-NZ" smtClean="0"/>
              <a:t>14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668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Experiment Design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We use </a:t>
            </a:r>
            <a:r>
              <a:rPr lang="en-NZ" i="1" dirty="0" smtClean="0">
                <a:solidFill>
                  <a:srgbClr val="FF0000"/>
                </a:solidFill>
              </a:rPr>
              <a:t>t </a:t>
            </a:r>
            <a:r>
              <a:rPr lang="en-NZ" dirty="0" smtClean="0">
                <a:solidFill>
                  <a:srgbClr val="FF0000"/>
                </a:solidFill>
              </a:rPr>
              <a:t>= 5, i.e. 5</a:t>
            </a:r>
            <a:r>
              <a:rPr lang="en-NZ" dirty="0" smtClean="0"/>
              <a:t> </a:t>
            </a:r>
            <a:r>
              <a:rPr lang="en-NZ" dirty="0" err="1" smtClean="0"/>
              <a:t>rfs</a:t>
            </a:r>
            <a:r>
              <a:rPr lang="en-NZ" dirty="0" smtClean="0"/>
              <a:t> created per source feature.</a:t>
            </a:r>
          </a:p>
          <a:p>
            <a:r>
              <a:rPr lang="en-NZ" dirty="0" smtClean="0"/>
              <a:t>One GP run per each source feature.</a:t>
            </a:r>
          </a:p>
          <a:p>
            <a:r>
              <a:rPr lang="en-NZ" dirty="0" smtClean="0"/>
              <a:t>Repeat the whole process 30 times.</a:t>
            </a:r>
          </a:p>
          <a:p>
            <a:endParaRPr lang="en-NZ" dirty="0" smtClean="0"/>
          </a:p>
          <a:p>
            <a:r>
              <a:rPr lang="en-NZ" dirty="0" smtClean="0"/>
              <a:t>Max depth of </a:t>
            </a:r>
            <a:r>
              <a:rPr lang="en-NZ" dirty="0" smtClean="0">
                <a:solidFill>
                  <a:srgbClr val="FF0000"/>
                </a:solidFill>
              </a:rPr>
              <a:t>15</a:t>
            </a:r>
            <a:r>
              <a:rPr lang="en-NZ" dirty="0" smtClean="0"/>
              <a:t>; </a:t>
            </a:r>
            <a:r>
              <a:rPr lang="en-NZ" dirty="0" smtClean="0">
                <a:solidFill>
                  <a:srgbClr val="FF0000"/>
                </a:solidFill>
              </a:rPr>
              <a:t>40%</a:t>
            </a:r>
            <a:r>
              <a:rPr lang="en-NZ" dirty="0" smtClean="0"/>
              <a:t> mutation; 60% crossover, top-10 elitism;</a:t>
            </a:r>
            <a:br>
              <a:rPr lang="en-NZ" dirty="0" smtClean="0"/>
            </a:br>
            <a:r>
              <a:rPr lang="en-NZ" dirty="0" smtClean="0"/>
              <a:t>pop size of 1,024; </a:t>
            </a:r>
            <a:r>
              <a:rPr lang="el-GR" dirty="0" smtClean="0"/>
              <a:t>Θ</a:t>
            </a:r>
            <a:r>
              <a:rPr lang="en-US" dirty="0" smtClean="0"/>
              <a:t> = 0.7.</a:t>
            </a:r>
            <a:endParaRPr lang="en-NZ" dirty="0"/>
          </a:p>
          <a:p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04/04/2018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Andrew.Lensen@ecs.vuw.ac.nz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E9BB-4FB8-41DA-8887-3D9D6490D36F}" type="slidenum">
              <a:rPr lang="en-NZ" smtClean="0"/>
              <a:t>15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490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Fitness achieved by GPRFC</a:t>
            </a:r>
            <a:endParaRPr lang="en-NZ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176" y="1790438"/>
            <a:ext cx="8259648" cy="3958225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04/04/2018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Andrew.Lensen@ecs.vuw.ac.nz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E9BB-4FB8-41DA-8887-3D9D6490D36F}" type="slidenum">
              <a:rPr lang="en-NZ" smtClean="0"/>
              <a:t>16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9231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NZ" dirty="0" smtClean="0"/>
              <a:t>Data Mining Performance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NZ" sz="3200" dirty="0" smtClean="0">
                <a:solidFill>
                  <a:srgbClr val="00B050"/>
                </a:solidFill>
              </a:rPr>
              <a:t>How do the RFs affect classification and clustering algorithms?</a:t>
            </a:r>
            <a:endParaRPr lang="en-NZ" sz="3200" dirty="0">
              <a:solidFill>
                <a:srgbClr val="00B05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04/04/2018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Andrew.Lensen@ecs.vuw.ac.nz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E9BB-4FB8-41DA-8887-3D9D6490D36F}" type="slidenum">
              <a:rPr lang="en-NZ" smtClean="0"/>
              <a:t>17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7741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535630"/>
            <a:ext cx="10515600" cy="262123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Classification Performance</a:t>
            </a:r>
            <a:endParaRPr lang="en-NZ" dirty="0"/>
          </a:p>
        </p:txBody>
      </p:sp>
      <p:sp>
        <p:nvSpPr>
          <p:cNvPr id="5" name="Rectangle 4"/>
          <p:cNvSpPr/>
          <p:nvPr/>
        </p:nvSpPr>
        <p:spPr>
          <a:xfrm>
            <a:off x="8437944" y="4884519"/>
            <a:ext cx="2801074" cy="3472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/>
              <a:t>Performance </a:t>
            </a:r>
            <a:r>
              <a:rPr lang="en-NZ" dirty="0" smtClean="0">
                <a:solidFill>
                  <a:srgbClr val="FF0000"/>
                </a:solidFill>
              </a:rPr>
              <a:t>didn’t change much </a:t>
            </a:r>
            <a:r>
              <a:rPr lang="en-NZ" dirty="0" smtClean="0"/>
              <a:t>– but models produced are certainly more complex. </a:t>
            </a:r>
            <a:r>
              <a:rPr lang="en-NZ" dirty="0" smtClean="0">
                <a:solidFill>
                  <a:srgbClr val="FF0000"/>
                </a:solidFill>
              </a:rPr>
              <a:t>KNN</a:t>
            </a:r>
            <a:r>
              <a:rPr lang="en-NZ" dirty="0" smtClean="0"/>
              <a:t> bit of an </a:t>
            </a:r>
            <a:r>
              <a:rPr lang="en-NZ" dirty="0" smtClean="0">
                <a:solidFill>
                  <a:srgbClr val="FF0000"/>
                </a:solidFill>
              </a:rPr>
              <a:t>exception</a:t>
            </a:r>
            <a:r>
              <a:rPr lang="en-NZ" dirty="0" smtClean="0"/>
              <a:t>.</a:t>
            </a:r>
          </a:p>
          <a:p>
            <a:r>
              <a:rPr lang="en-NZ" dirty="0" smtClean="0"/>
              <a:t>Datasets still fairly low-dimensionality.</a:t>
            </a:r>
            <a:endParaRPr lang="en-NZ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04/04/2018</a:t>
            </a:r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Andrew.Lensen@ecs.vuw.ac.nz</a:t>
            </a:r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E9BB-4FB8-41DA-8887-3D9D6490D36F}" type="slidenum">
              <a:rPr lang="en-NZ" smtClean="0"/>
              <a:t>18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1745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Clustering Performance</a:t>
            </a:r>
            <a:endParaRPr lang="en-NZ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479247"/>
            <a:ext cx="10515600" cy="2849756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/>
              <a:t>Again, no big changes in performance. Sometimes </a:t>
            </a:r>
            <a:r>
              <a:rPr lang="en-NZ" dirty="0" smtClean="0">
                <a:solidFill>
                  <a:srgbClr val="FF0000"/>
                </a:solidFill>
              </a:rPr>
              <a:t>better</a:t>
            </a:r>
            <a:r>
              <a:rPr lang="en-NZ" dirty="0" smtClean="0"/>
              <a:t>?</a:t>
            </a:r>
          </a:p>
          <a:p>
            <a:r>
              <a:rPr lang="en-NZ" dirty="0" smtClean="0"/>
              <a:t>RFs won’t inherently damage clustering tasks.</a:t>
            </a:r>
            <a:endParaRPr lang="en-NZ" dirty="0"/>
          </a:p>
        </p:txBody>
      </p:sp>
      <p:sp>
        <p:nvSpPr>
          <p:cNvPr id="6" name="Rectangle 5"/>
          <p:cNvSpPr/>
          <p:nvPr/>
        </p:nvSpPr>
        <p:spPr>
          <a:xfrm>
            <a:off x="8125428" y="5732123"/>
            <a:ext cx="3078866" cy="3472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04/04/2018</a:t>
            </a:r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Andrew.Lensen@ecs.vuw.ac.nz</a:t>
            </a:r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E9BB-4FB8-41DA-8887-3D9D6490D36F}" type="slidenum">
              <a:rPr lang="en-NZ" smtClean="0"/>
              <a:t>19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9318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60" y="384893"/>
            <a:ext cx="11004479" cy="1325563"/>
          </a:xfrm>
        </p:spPr>
        <p:txBody>
          <a:bodyPr/>
          <a:lstStyle/>
          <a:p>
            <a:pPr algn="ctr"/>
            <a:r>
              <a:rPr lang="en-NZ" dirty="0" smtClean="0"/>
              <a:t>Feature Selection</a:t>
            </a:r>
            <a:endParaRPr lang="en-N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Many datasets have a large number of attributes (</a:t>
            </a:r>
            <a:r>
              <a:rPr lang="en-NZ" i="1" dirty="0" smtClean="0">
                <a:solidFill>
                  <a:srgbClr val="FF0000"/>
                </a:solidFill>
              </a:rPr>
              <a:t>features</a:t>
            </a:r>
            <a:r>
              <a:rPr lang="en-NZ" i="1" dirty="0" smtClean="0"/>
              <a:t>).</a:t>
            </a:r>
          </a:p>
          <a:p>
            <a:endParaRPr lang="en-NZ" i="1" dirty="0" smtClean="0"/>
          </a:p>
          <a:p>
            <a:r>
              <a:rPr lang="en-NZ" dirty="0" smtClean="0">
                <a:solidFill>
                  <a:srgbClr val="FF0000"/>
                </a:solidFill>
              </a:rPr>
              <a:t>Feature Selection (FS)</a:t>
            </a:r>
            <a:r>
              <a:rPr lang="en-NZ" dirty="0" smtClean="0"/>
              <a:t> is often used to select only a </a:t>
            </a:r>
            <a:r>
              <a:rPr lang="en-NZ" dirty="0" smtClean="0">
                <a:solidFill>
                  <a:srgbClr val="FF0000"/>
                </a:solidFill>
              </a:rPr>
              <a:t>few</a:t>
            </a:r>
            <a:r>
              <a:rPr lang="en-NZ" dirty="0" smtClean="0"/>
              <a:t> features:</a:t>
            </a:r>
          </a:p>
          <a:p>
            <a:pPr lvl="1"/>
            <a:r>
              <a:rPr lang="en-NZ" dirty="0" smtClean="0"/>
              <a:t>Reduce the search space for data mining.</a:t>
            </a:r>
          </a:p>
          <a:p>
            <a:pPr lvl="1"/>
            <a:r>
              <a:rPr lang="en-NZ" dirty="0" smtClean="0"/>
              <a:t>Improve interpretability of evolved models (less complex).</a:t>
            </a:r>
          </a:p>
          <a:p>
            <a:pPr lvl="1"/>
            <a:endParaRPr lang="en-NZ" sz="2600" dirty="0"/>
          </a:p>
          <a:p>
            <a:r>
              <a:rPr lang="en-NZ" sz="3000" dirty="0" smtClean="0"/>
              <a:t>What features should be removed? Two main types:</a:t>
            </a:r>
            <a:endParaRPr lang="en-NZ" sz="3000" dirty="0" smtClean="0">
              <a:solidFill>
                <a:srgbClr val="FF0000"/>
              </a:solidFill>
            </a:endParaRPr>
          </a:p>
          <a:p>
            <a:pPr lvl="1"/>
            <a:r>
              <a:rPr lang="en-NZ" dirty="0" smtClean="0">
                <a:solidFill>
                  <a:srgbClr val="FF0000"/>
                </a:solidFill>
              </a:rPr>
              <a:t>Irrelevant/noisy</a:t>
            </a:r>
            <a:r>
              <a:rPr lang="en-NZ" dirty="0" smtClean="0"/>
              <a:t>: add little value to the dataset, or even mislead.</a:t>
            </a:r>
          </a:p>
          <a:p>
            <a:pPr lvl="1"/>
            <a:r>
              <a:rPr lang="en-NZ" dirty="0" smtClean="0">
                <a:solidFill>
                  <a:srgbClr val="FF0000"/>
                </a:solidFill>
              </a:rPr>
              <a:t>Redundant</a:t>
            </a:r>
            <a:r>
              <a:rPr lang="en-NZ" dirty="0" smtClean="0"/>
              <a:t>: Share high amount of information with other features.</a:t>
            </a:r>
            <a:endParaRPr lang="en-NZ" dirty="0" smtClean="0">
              <a:solidFill>
                <a:srgbClr val="FF0000"/>
              </a:solidFill>
            </a:endParaRPr>
          </a:p>
          <a:p>
            <a:pPr lvl="1"/>
            <a:endParaRPr lang="en-NZ" sz="2600" dirty="0" smtClean="0"/>
          </a:p>
          <a:p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dirty="0" smtClean="0"/>
              <a:t>Andrew.Lensen@ecs.vuw.ac.nz</a:t>
            </a: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74893-55C8-48F7-8FF5-B553FCBD19D7}" type="slidenum">
              <a:rPr lang="en-AU" smtClean="0"/>
              <a:pPr/>
              <a:t>2</a:t>
            </a:fld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04/04/2018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1325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NZ" dirty="0" smtClean="0"/>
              <a:t>Feature Selection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NZ" sz="3200" dirty="0" smtClean="0">
                <a:solidFill>
                  <a:srgbClr val="00B050"/>
                </a:solidFill>
              </a:rPr>
              <a:t>How well can FS methods discover the redundant features?</a:t>
            </a:r>
            <a:endParaRPr lang="en-NZ" sz="3200" dirty="0">
              <a:solidFill>
                <a:srgbClr val="00B05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04/04/2018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Andrew.Lensen@ecs.vuw.ac.nz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E9BB-4FB8-41DA-8887-3D9D6490D36F}" type="slidenum">
              <a:rPr lang="en-NZ" smtClean="0"/>
              <a:t>20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0535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Feature Ranking</a:t>
            </a:r>
            <a:endParaRPr lang="en-NZ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77" y="3850833"/>
            <a:ext cx="10601446" cy="1612417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04/04/2018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Andrew.Lensen@ecs.vuw.ac.nz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E9BB-4FB8-41DA-8887-3D9D6490D36F}" type="slidenum">
              <a:rPr lang="en-NZ" smtClean="0"/>
              <a:t>21</a:t>
            </a:fld>
            <a:endParaRPr lang="en-NZ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/>
              <a:t>Ranked each feature using Information Gain (IG) on the median result on the Iris dataset.</a:t>
            </a:r>
          </a:p>
          <a:p>
            <a:r>
              <a:rPr lang="en-NZ" dirty="0" smtClean="0"/>
              <a:t>RFs have </a:t>
            </a:r>
            <a:r>
              <a:rPr lang="en-NZ" i="1" dirty="0" smtClean="0"/>
              <a:t>similar</a:t>
            </a:r>
            <a:r>
              <a:rPr lang="en-NZ" dirty="0" smtClean="0"/>
              <a:t> ranks to their source features.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5697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Feature Selection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Applied </a:t>
            </a:r>
            <a:r>
              <a:rPr lang="en-NZ" dirty="0" smtClean="0">
                <a:solidFill>
                  <a:srgbClr val="FF0000"/>
                </a:solidFill>
              </a:rPr>
              <a:t>SFFS</a:t>
            </a:r>
            <a:r>
              <a:rPr lang="en-NZ" dirty="0" smtClean="0"/>
              <a:t> wrapper FS (with </a:t>
            </a:r>
            <a:r>
              <a:rPr lang="en-NZ" dirty="0" smtClean="0">
                <a:solidFill>
                  <a:srgbClr val="FF0000"/>
                </a:solidFill>
              </a:rPr>
              <a:t>SVM</a:t>
            </a:r>
            <a:r>
              <a:rPr lang="en-NZ" dirty="0" smtClean="0"/>
              <a:t>) to Iris and Vehicle datasets.</a:t>
            </a:r>
          </a:p>
          <a:p>
            <a:endParaRPr lang="en-NZ" dirty="0" smtClean="0"/>
          </a:p>
          <a:p>
            <a:r>
              <a:rPr lang="en-NZ" dirty="0" smtClean="0"/>
              <a:t>SFFS selects </a:t>
            </a:r>
            <a:r>
              <a:rPr lang="en-NZ" dirty="0" smtClean="0">
                <a:solidFill>
                  <a:srgbClr val="FF0000"/>
                </a:solidFill>
              </a:rPr>
              <a:t>12 features </a:t>
            </a:r>
            <a:r>
              <a:rPr lang="en-NZ" dirty="0" smtClean="0"/>
              <a:t>on </a:t>
            </a:r>
            <a:r>
              <a:rPr lang="en-NZ" dirty="0" smtClean="0">
                <a:solidFill>
                  <a:srgbClr val="FF0000"/>
                </a:solidFill>
              </a:rPr>
              <a:t>original</a:t>
            </a:r>
            <a:r>
              <a:rPr lang="en-NZ" dirty="0" smtClean="0"/>
              <a:t> Vehicle, with </a:t>
            </a:r>
            <a:r>
              <a:rPr lang="en-NZ" dirty="0" smtClean="0">
                <a:solidFill>
                  <a:srgbClr val="FF0000"/>
                </a:solidFill>
              </a:rPr>
              <a:t>71%</a:t>
            </a:r>
            <a:r>
              <a:rPr lang="en-NZ" dirty="0" smtClean="0"/>
              <a:t> test acc.</a:t>
            </a:r>
          </a:p>
          <a:p>
            <a:r>
              <a:rPr lang="en-NZ" dirty="0"/>
              <a:t>S</a:t>
            </a:r>
            <a:r>
              <a:rPr lang="en-NZ" dirty="0" smtClean="0"/>
              <a:t>elects </a:t>
            </a:r>
            <a:r>
              <a:rPr lang="en-NZ" dirty="0" smtClean="0">
                <a:solidFill>
                  <a:srgbClr val="FF0000"/>
                </a:solidFill>
              </a:rPr>
              <a:t>7 features </a:t>
            </a:r>
            <a:r>
              <a:rPr lang="en-NZ" dirty="0" smtClean="0"/>
              <a:t>on </a:t>
            </a:r>
            <a:r>
              <a:rPr lang="en-NZ" dirty="0" smtClean="0">
                <a:solidFill>
                  <a:srgbClr val="FF0000"/>
                </a:solidFill>
              </a:rPr>
              <a:t>augmented</a:t>
            </a:r>
            <a:r>
              <a:rPr lang="en-NZ" dirty="0" smtClean="0"/>
              <a:t> Vehicle, and only </a:t>
            </a:r>
            <a:r>
              <a:rPr lang="en-NZ" dirty="0" smtClean="0">
                <a:solidFill>
                  <a:srgbClr val="FF0000"/>
                </a:solidFill>
              </a:rPr>
              <a:t>47%</a:t>
            </a:r>
            <a:r>
              <a:rPr lang="en-NZ" dirty="0" smtClean="0"/>
              <a:t> test acc.</a:t>
            </a:r>
          </a:p>
          <a:p>
            <a:r>
              <a:rPr lang="en-NZ" dirty="0" smtClean="0"/>
              <a:t>Selected: [F3,F9b,</a:t>
            </a:r>
            <a:r>
              <a:rPr lang="en-NZ" dirty="0" smtClean="0">
                <a:solidFill>
                  <a:schemeClr val="accent1">
                    <a:lumMod val="50000"/>
                  </a:schemeClr>
                </a:solidFill>
              </a:rPr>
              <a:t>F12d,F12e</a:t>
            </a:r>
            <a:r>
              <a:rPr lang="en-NZ" dirty="0" smtClean="0"/>
              <a:t>,F13,</a:t>
            </a:r>
            <a:r>
              <a:rPr lang="en-NZ" dirty="0" smtClean="0">
                <a:solidFill>
                  <a:schemeClr val="accent6">
                    <a:lumMod val="50000"/>
                  </a:schemeClr>
                </a:solidFill>
              </a:rPr>
              <a:t>F17,F17e</a:t>
            </a:r>
            <a:r>
              <a:rPr lang="en-NZ" dirty="0" smtClean="0"/>
              <a:t>].</a:t>
            </a:r>
          </a:p>
          <a:p>
            <a:endParaRPr lang="en-NZ" dirty="0"/>
          </a:p>
          <a:p>
            <a:r>
              <a:rPr lang="en-NZ" dirty="0" smtClean="0"/>
              <a:t>Further investigation is needed.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04/04/2018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Andrew.Lensen@ecs.vuw.ac.nz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E9BB-4FB8-41DA-8887-3D9D6490D36F}" type="slidenum">
              <a:rPr lang="en-NZ" smtClean="0"/>
              <a:t>22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9941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Analysing the median RFs created on Iris (1)</a:t>
            </a:r>
            <a:endParaRPr lang="en-NZ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000088"/>
            <a:ext cx="10469880" cy="207076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206497"/>
            <a:ext cx="10469880" cy="2079341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04/04/2018</a:t>
            </a:r>
            <a:endParaRPr lang="en-N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Andrew.Lensen@ecs.vuw.ac.nz</a:t>
            </a:r>
            <a:endParaRPr lang="en-N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E9BB-4FB8-41DA-8887-3D9D6490D36F}" type="slidenum">
              <a:rPr lang="en-NZ" smtClean="0"/>
              <a:t>23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034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Analysing the median RFs created on Iris (2)</a:t>
            </a:r>
            <a:endParaRPr lang="en-NZ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431" y="2004898"/>
            <a:ext cx="10469880" cy="206114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431" y="4216835"/>
            <a:ext cx="10469880" cy="2085439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04/04/2018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Andrew.Lensen@ecs.vuw.ac.nz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E9BB-4FB8-41DA-8887-3D9D6490D36F}" type="slidenum">
              <a:rPr lang="en-NZ" smtClean="0"/>
              <a:t>24</a:t>
            </a:fld>
            <a:endParaRPr lang="en-NZ"/>
          </a:p>
        </p:txBody>
      </p:sp>
      <p:sp>
        <p:nvSpPr>
          <p:cNvPr id="8" name="Oval 7"/>
          <p:cNvSpPr/>
          <p:nvPr/>
        </p:nvSpPr>
        <p:spPr>
          <a:xfrm>
            <a:off x="861350" y="5000263"/>
            <a:ext cx="324091" cy="3703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Oval 8"/>
          <p:cNvSpPr/>
          <p:nvPr/>
        </p:nvSpPr>
        <p:spPr>
          <a:xfrm>
            <a:off x="5053314" y="5000263"/>
            <a:ext cx="319268" cy="3703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8792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How are F3a and F3c different?</a:t>
            </a:r>
            <a:endParaRPr lang="en-NZ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6908" y="1440526"/>
            <a:ext cx="2224088" cy="256698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6724" y="1440526"/>
            <a:ext cx="2452688" cy="5310188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6944814" y="3183038"/>
            <a:ext cx="520860" cy="96069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04/04/2018</a:t>
            </a:r>
            <a:endParaRPr lang="en-N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Andrew.Lensen@ecs.vuw.ac.nz</a:t>
            </a:r>
            <a:endParaRPr lang="en-N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E9BB-4FB8-41DA-8887-3D9D6490D36F}" type="slidenum">
              <a:rPr lang="en-NZ" smtClean="0"/>
              <a:t>25</a:t>
            </a:fld>
            <a:endParaRPr lang="en-NZ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/>
              <a:t>Their MI is 0.83 (high).</a:t>
            </a:r>
          </a:p>
          <a:p>
            <a:r>
              <a:rPr lang="en-NZ" dirty="0" smtClean="0"/>
              <a:t>But only 0.14 MI to other RFs.</a:t>
            </a:r>
          </a:p>
          <a:p>
            <a:r>
              <a:rPr lang="en-NZ" dirty="0" smtClean="0"/>
              <a:t>Fitness function could be tweaked.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8074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Final Remarks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We proposed the </a:t>
            </a:r>
            <a:r>
              <a:rPr lang="en-NZ" dirty="0" smtClean="0">
                <a:solidFill>
                  <a:srgbClr val="FF0000"/>
                </a:solidFill>
              </a:rPr>
              <a:t>first approach </a:t>
            </a:r>
            <a:r>
              <a:rPr lang="en-NZ" dirty="0" smtClean="0"/>
              <a:t>to using GP to </a:t>
            </a:r>
            <a:r>
              <a:rPr lang="en-NZ" dirty="0" smtClean="0">
                <a:solidFill>
                  <a:srgbClr val="FF0000"/>
                </a:solidFill>
              </a:rPr>
              <a:t>create</a:t>
            </a:r>
            <a:r>
              <a:rPr lang="en-NZ" dirty="0" smtClean="0"/>
              <a:t> non-trivial </a:t>
            </a:r>
            <a:r>
              <a:rPr lang="en-NZ" dirty="0" smtClean="0">
                <a:solidFill>
                  <a:srgbClr val="FF0000"/>
                </a:solidFill>
              </a:rPr>
              <a:t>redundant features </a:t>
            </a:r>
            <a:r>
              <a:rPr lang="en-NZ" dirty="0" smtClean="0"/>
              <a:t>for benchmarking FS algorithms.</a:t>
            </a:r>
          </a:p>
          <a:p>
            <a:r>
              <a:rPr lang="en-NZ" dirty="0" smtClean="0">
                <a:solidFill>
                  <a:srgbClr val="FF0000"/>
                </a:solidFill>
              </a:rPr>
              <a:t>Promising initial results</a:t>
            </a:r>
            <a:r>
              <a:rPr lang="en-NZ" dirty="0" smtClean="0"/>
              <a:t>, with clear direction for future work:</a:t>
            </a:r>
          </a:p>
          <a:p>
            <a:endParaRPr lang="en-NZ" dirty="0" smtClean="0"/>
          </a:p>
          <a:p>
            <a:r>
              <a:rPr lang="en-NZ" dirty="0" smtClean="0">
                <a:solidFill>
                  <a:srgbClr val="FF0000"/>
                </a:solidFill>
              </a:rPr>
              <a:t>Fitness function </a:t>
            </a:r>
            <a:r>
              <a:rPr lang="en-NZ" dirty="0" smtClean="0"/>
              <a:t>needs refinement. Better way to compare how “</a:t>
            </a:r>
            <a:r>
              <a:rPr lang="en-NZ" dirty="0" smtClean="0">
                <a:solidFill>
                  <a:srgbClr val="FF0000"/>
                </a:solidFill>
              </a:rPr>
              <a:t>diverse</a:t>
            </a:r>
            <a:r>
              <a:rPr lang="en-NZ" dirty="0" smtClean="0"/>
              <a:t>” RFs are?</a:t>
            </a:r>
          </a:p>
          <a:p>
            <a:r>
              <a:rPr lang="en-NZ" dirty="0" smtClean="0"/>
              <a:t>Currently only </a:t>
            </a:r>
            <a:r>
              <a:rPr lang="en-NZ" dirty="0" smtClean="0">
                <a:solidFill>
                  <a:srgbClr val="FF0000"/>
                </a:solidFill>
              </a:rPr>
              <a:t>one</a:t>
            </a:r>
            <a:r>
              <a:rPr lang="en-NZ" dirty="0" smtClean="0"/>
              <a:t> source feature used. </a:t>
            </a:r>
            <a:r>
              <a:rPr lang="en-NZ" dirty="0" smtClean="0">
                <a:solidFill>
                  <a:srgbClr val="FF0000"/>
                </a:solidFill>
              </a:rPr>
              <a:t>Multi</a:t>
            </a:r>
            <a:r>
              <a:rPr lang="en-NZ" dirty="0" smtClean="0"/>
              <a:t>variate approach?</a:t>
            </a:r>
          </a:p>
          <a:p>
            <a:r>
              <a:rPr lang="en-NZ" dirty="0" smtClean="0"/>
              <a:t>More refined terminal/function set?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04/04/2018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Andrew.Lensen@ecs.vuw.ac.nz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E9BB-4FB8-41DA-8887-3D9D6490D36F}" type="slidenum">
              <a:rPr lang="en-NZ" smtClean="0"/>
              <a:t>26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9056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/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NZ" sz="4000" dirty="0" smtClean="0"/>
              <a:t>&lt;insert CEC 2019 plug here&gt;</a:t>
            </a:r>
            <a:endParaRPr lang="en-NZ" sz="4000" dirty="0"/>
          </a:p>
        </p:txBody>
      </p:sp>
      <p:pic>
        <p:nvPicPr>
          <p:cNvPr id="5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2"/>
            <a:ext cx="4297460" cy="175637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Andrew.Lensen@ecs.vuw.ac.nz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74893-55C8-48F7-8FF5-B553FCBD19D7}" type="slidenum">
              <a:rPr lang="en-AU" smtClean="0"/>
              <a:pPr/>
              <a:t>27</a:t>
            </a:fld>
            <a:endParaRPr lang="en-AU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04/04/2018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1463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Evaluating FS Algorithms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How do we know how good a FS algorithm is at identifying each type of “bad” feature? </a:t>
            </a:r>
          </a:p>
          <a:p>
            <a:endParaRPr lang="en-NZ" dirty="0" smtClean="0"/>
          </a:p>
          <a:p>
            <a:r>
              <a:rPr lang="en-NZ" dirty="0">
                <a:solidFill>
                  <a:srgbClr val="FF0000"/>
                </a:solidFill>
              </a:rPr>
              <a:t>I</a:t>
            </a:r>
            <a:r>
              <a:rPr lang="en-NZ" dirty="0" smtClean="0">
                <a:solidFill>
                  <a:srgbClr val="FF0000"/>
                </a:solidFill>
              </a:rPr>
              <a:t>dentify</a:t>
            </a:r>
            <a:r>
              <a:rPr lang="en-NZ" dirty="0" smtClean="0"/>
              <a:t> noisy/redundant features in an existing dataset, then see how well our algorithm detects these.</a:t>
            </a:r>
          </a:p>
          <a:p>
            <a:pPr lvl="1"/>
            <a:r>
              <a:rPr lang="en-NZ" dirty="0" smtClean="0"/>
              <a:t>But doing so is </a:t>
            </a:r>
            <a:r>
              <a:rPr lang="en-NZ" dirty="0" smtClean="0">
                <a:solidFill>
                  <a:srgbClr val="FF0000"/>
                </a:solidFill>
              </a:rPr>
              <a:t>equivalent </a:t>
            </a:r>
            <a:r>
              <a:rPr lang="en-NZ" dirty="0" smtClean="0"/>
              <a:t>to performing FS </a:t>
            </a:r>
            <a:r>
              <a:rPr lang="en-NZ" dirty="0" smtClean="0">
                <a:sym typeface="Wingdings" panose="05000000000000000000" pitchFamily="2" charset="2"/>
              </a:rPr>
              <a:t></a:t>
            </a:r>
            <a:r>
              <a:rPr lang="en-NZ" dirty="0" smtClean="0"/>
              <a:t> NP-hard…</a:t>
            </a:r>
          </a:p>
          <a:p>
            <a:pPr marL="457200" lvl="1" indent="0">
              <a:buNone/>
            </a:pPr>
            <a:endParaRPr lang="en-NZ" dirty="0" smtClean="0"/>
          </a:p>
          <a:p>
            <a:r>
              <a:rPr lang="en-NZ" dirty="0" smtClean="0"/>
              <a:t>Or,</a:t>
            </a:r>
            <a:r>
              <a:rPr lang="en-NZ" dirty="0" smtClean="0">
                <a:solidFill>
                  <a:srgbClr val="FF0000"/>
                </a:solidFill>
              </a:rPr>
              <a:t> add </a:t>
            </a:r>
            <a:r>
              <a:rPr lang="en-NZ" dirty="0" smtClean="0"/>
              <a:t>some generated “bad” features to an existing dataset. </a:t>
            </a:r>
          </a:p>
          <a:p>
            <a:pPr lvl="1"/>
            <a:r>
              <a:rPr lang="en-NZ" dirty="0" smtClean="0">
                <a:solidFill>
                  <a:srgbClr val="FF0000"/>
                </a:solidFill>
              </a:rPr>
              <a:t>How?</a:t>
            </a:r>
          </a:p>
          <a:p>
            <a:pPr lvl="1"/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04/04/2018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Andrew.Lensen@ecs.vuw.ac.nz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E9BB-4FB8-41DA-8887-3D9D6490D36F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1964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Generating “Bad” Features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Generating </a:t>
            </a:r>
            <a:r>
              <a:rPr lang="en-NZ" dirty="0" smtClean="0">
                <a:solidFill>
                  <a:srgbClr val="FF0000"/>
                </a:solidFill>
              </a:rPr>
              <a:t>noisy</a:t>
            </a:r>
            <a:r>
              <a:rPr lang="en-NZ" dirty="0" smtClean="0"/>
              <a:t> features is relatively straightforward:</a:t>
            </a:r>
          </a:p>
          <a:p>
            <a:pPr lvl="1"/>
            <a:r>
              <a:rPr lang="en-NZ" dirty="0" smtClean="0"/>
              <a:t>Use a Gaussian/uniform/… feature generator.</a:t>
            </a:r>
          </a:p>
          <a:p>
            <a:pPr lvl="1"/>
            <a:r>
              <a:rPr lang="en-NZ" dirty="0" smtClean="0"/>
              <a:t>Can vary the level of noise.</a:t>
            </a:r>
          </a:p>
          <a:p>
            <a:endParaRPr lang="en-NZ" dirty="0"/>
          </a:p>
          <a:p>
            <a:r>
              <a:rPr lang="en-NZ" sz="2850" dirty="0" smtClean="0"/>
              <a:t>Ways of generating </a:t>
            </a:r>
            <a:r>
              <a:rPr lang="en-NZ" sz="2850" dirty="0" smtClean="0">
                <a:solidFill>
                  <a:srgbClr val="FF0000"/>
                </a:solidFill>
              </a:rPr>
              <a:t>redundant</a:t>
            </a:r>
            <a:r>
              <a:rPr lang="en-NZ" sz="2850" dirty="0" smtClean="0"/>
              <a:t> features (</a:t>
            </a:r>
            <a:r>
              <a:rPr lang="en-NZ" sz="2850" dirty="0" err="1" smtClean="0"/>
              <a:t>rfs</a:t>
            </a:r>
            <a:r>
              <a:rPr lang="en-NZ" sz="2850" dirty="0" smtClean="0"/>
              <a:t>) are much less apparent.</a:t>
            </a:r>
          </a:p>
          <a:p>
            <a:pPr lvl="1"/>
            <a:r>
              <a:rPr lang="en-NZ" dirty="0" smtClean="0"/>
              <a:t>Naïve approach: </a:t>
            </a:r>
            <a:r>
              <a:rPr lang="en-NZ" dirty="0" smtClean="0">
                <a:solidFill>
                  <a:srgbClr val="FF0000"/>
                </a:solidFill>
              </a:rPr>
              <a:t>duplicate </a:t>
            </a:r>
            <a:r>
              <a:rPr lang="en-NZ" dirty="0" smtClean="0"/>
              <a:t>or </a:t>
            </a:r>
            <a:r>
              <a:rPr lang="en-NZ" dirty="0" smtClean="0">
                <a:solidFill>
                  <a:srgbClr val="FF0000"/>
                </a:solidFill>
              </a:rPr>
              <a:t>scale </a:t>
            </a:r>
            <a:r>
              <a:rPr lang="en-NZ" dirty="0" smtClean="0"/>
              <a:t>existing features (+noise).</a:t>
            </a:r>
          </a:p>
          <a:p>
            <a:pPr lvl="1"/>
            <a:r>
              <a:rPr lang="en-NZ" dirty="0" smtClean="0"/>
              <a:t>But makes easy-to-detect features: e.g. </a:t>
            </a:r>
            <a:r>
              <a:rPr lang="en-NZ" dirty="0" err="1" smtClean="0"/>
              <a:t>pearson’s</a:t>
            </a:r>
            <a:r>
              <a:rPr lang="en-NZ" dirty="0" smtClean="0"/>
              <a:t> correlation!</a:t>
            </a:r>
          </a:p>
          <a:p>
            <a:pPr lvl="1"/>
            <a:r>
              <a:rPr lang="en-NZ" dirty="0" smtClean="0"/>
              <a:t>Also not representative of real-world redundancies.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04/04/2018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Andrew.Lensen@ecs.vuw.ac.nz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E9BB-4FB8-41DA-8887-3D9D6490D36F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093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 smtClean="0"/>
              <a:t>How </a:t>
            </a:r>
            <a:r>
              <a:rPr lang="en-NZ" dirty="0" smtClean="0"/>
              <a:t>to generate redundant features then?</a:t>
            </a:r>
            <a:endParaRPr lang="en-N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 smtClean="0"/>
              <a:t>Very little (if any?) work proposed to do so.</a:t>
            </a:r>
          </a:p>
          <a:p>
            <a:endParaRPr lang="en-NZ" dirty="0" smtClean="0">
              <a:solidFill>
                <a:srgbClr val="FF0000"/>
              </a:solidFill>
            </a:endParaRPr>
          </a:p>
          <a:p>
            <a:r>
              <a:rPr lang="en-NZ" dirty="0" smtClean="0"/>
              <a:t>Two redundant features must have some mapping, i.e. a </a:t>
            </a:r>
            <a:r>
              <a:rPr lang="en-NZ" dirty="0" smtClean="0">
                <a:solidFill>
                  <a:srgbClr val="FF0000"/>
                </a:solidFill>
              </a:rPr>
              <a:t>function</a:t>
            </a:r>
            <a:r>
              <a:rPr lang="en-NZ" dirty="0" smtClean="0"/>
              <a:t> that defines their redundancy relationship.</a:t>
            </a:r>
          </a:p>
          <a:p>
            <a:endParaRPr lang="en-NZ" dirty="0" smtClean="0">
              <a:solidFill>
                <a:srgbClr val="FF0000"/>
              </a:solidFill>
            </a:endParaRPr>
          </a:p>
          <a:p>
            <a:r>
              <a:rPr lang="en-NZ" dirty="0" smtClean="0">
                <a:solidFill>
                  <a:srgbClr val="FF0000"/>
                </a:solidFill>
              </a:rPr>
              <a:t>Genetic Programming (GP) </a:t>
            </a:r>
            <a:r>
              <a:rPr lang="en-NZ" dirty="0" smtClean="0"/>
              <a:t>is very good for evolving </a:t>
            </a:r>
            <a:r>
              <a:rPr lang="en-NZ" dirty="0" smtClean="0">
                <a:solidFill>
                  <a:srgbClr val="FF0000"/>
                </a:solidFill>
              </a:rPr>
              <a:t>functions</a:t>
            </a:r>
            <a:r>
              <a:rPr lang="en-NZ" dirty="0" smtClean="0"/>
              <a:t> that map an input(s) to an output(s).</a:t>
            </a:r>
          </a:p>
          <a:p>
            <a:pPr marL="0" indent="0">
              <a:buNone/>
            </a:pPr>
            <a:endParaRPr lang="en-NZ" b="1" dirty="0" smtClean="0"/>
          </a:p>
          <a:p>
            <a:pPr marL="0" indent="0" algn="ctr">
              <a:buNone/>
            </a:pPr>
            <a:r>
              <a:rPr lang="en-NZ" sz="4000" b="1" dirty="0" smtClean="0"/>
              <a:t>Can we use GP to evolve redundant features?</a:t>
            </a:r>
          </a:p>
          <a:p>
            <a:endParaRPr lang="en-NZ" dirty="0" smtClean="0"/>
          </a:p>
          <a:p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04/04/2018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Andrew.Lensen@ecs.vuw.ac.nz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E9BB-4FB8-41DA-8887-3D9D6490D36F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834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Goals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NZ" sz="3400" dirty="0" smtClean="0"/>
              <a:t>Develop a multi-tree GP approach to create redundant features for feature selection benchmarking.</a:t>
            </a:r>
          </a:p>
          <a:p>
            <a:pPr marL="0" indent="0" algn="ctr">
              <a:buNone/>
            </a:pPr>
            <a:endParaRPr lang="en-NZ" sz="3400" dirty="0"/>
          </a:p>
          <a:p>
            <a:r>
              <a:rPr lang="en-NZ" sz="3200" dirty="0" smtClean="0"/>
              <a:t>What GP </a:t>
            </a:r>
            <a:r>
              <a:rPr lang="en-NZ" sz="3200" dirty="0" smtClean="0">
                <a:solidFill>
                  <a:srgbClr val="FF0000"/>
                </a:solidFill>
              </a:rPr>
              <a:t>representation</a:t>
            </a:r>
            <a:r>
              <a:rPr lang="en-NZ" sz="3200" dirty="0" smtClean="0"/>
              <a:t> is needed to produce multiple </a:t>
            </a:r>
            <a:r>
              <a:rPr lang="en-NZ" sz="3200" dirty="0" err="1" smtClean="0"/>
              <a:t>rfs</a:t>
            </a:r>
            <a:r>
              <a:rPr lang="en-NZ" sz="3200" dirty="0" smtClean="0"/>
              <a:t>?</a:t>
            </a:r>
          </a:p>
          <a:p>
            <a:r>
              <a:rPr lang="en-NZ" sz="3200" dirty="0" smtClean="0"/>
              <a:t>Which </a:t>
            </a:r>
            <a:r>
              <a:rPr lang="en-NZ" sz="3200" dirty="0" smtClean="0">
                <a:solidFill>
                  <a:srgbClr val="FF0000"/>
                </a:solidFill>
              </a:rPr>
              <a:t>fitness function </a:t>
            </a:r>
            <a:r>
              <a:rPr lang="en-NZ" sz="3200" dirty="0" smtClean="0"/>
              <a:t>can be used to optimise the </a:t>
            </a:r>
            <a:r>
              <a:rPr lang="en-NZ" sz="3200" dirty="0" err="1" smtClean="0"/>
              <a:t>rfs</a:t>
            </a:r>
            <a:r>
              <a:rPr lang="en-NZ" sz="3200" dirty="0" smtClean="0"/>
              <a:t>?</a:t>
            </a:r>
          </a:p>
          <a:p>
            <a:r>
              <a:rPr lang="en-NZ" sz="3200" dirty="0" smtClean="0"/>
              <a:t>How can we show that the </a:t>
            </a:r>
            <a:r>
              <a:rPr lang="en-NZ" sz="3200" dirty="0" err="1" smtClean="0"/>
              <a:t>rfs</a:t>
            </a:r>
            <a:r>
              <a:rPr lang="en-NZ" sz="3200" dirty="0" smtClean="0"/>
              <a:t> created are </a:t>
            </a:r>
            <a:r>
              <a:rPr lang="en-NZ" sz="3200" dirty="0" smtClean="0">
                <a:solidFill>
                  <a:srgbClr val="FF0000"/>
                </a:solidFill>
              </a:rPr>
              <a:t>high-quality</a:t>
            </a:r>
            <a:r>
              <a:rPr lang="en-NZ" sz="3200" dirty="0" smtClean="0"/>
              <a:t>?</a:t>
            </a:r>
          </a:p>
          <a:p>
            <a:r>
              <a:rPr lang="en-NZ" sz="3200" dirty="0" smtClean="0"/>
              <a:t>Can we </a:t>
            </a:r>
            <a:r>
              <a:rPr lang="en-NZ" sz="3200" dirty="0" smtClean="0">
                <a:solidFill>
                  <a:srgbClr val="FF0000"/>
                </a:solidFill>
              </a:rPr>
              <a:t>understand</a:t>
            </a:r>
            <a:r>
              <a:rPr lang="en-NZ" sz="3200" dirty="0" smtClean="0"/>
              <a:t> the </a:t>
            </a:r>
            <a:r>
              <a:rPr lang="en-NZ" sz="3200" dirty="0" err="1" smtClean="0"/>
              <a:t>rfs</a:t>
            </a:r>
            <a:r>
              <a:rPr lang="en-NZ" sz="3200" dirty="0" smtClean="0"/>
              <a:t> created?</a:t>
            </a:r>
            <a:endParaRPr lang="en-NZ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04/04/2018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Andrew.Lensen@ecs.vuw.ac.nz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E9BB-4FB8-41DA-8887-3D9D6490D36F}" type="slidenum">
              <a:rPr lang="en-NZ" smtClean="0"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02855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3912659"/>
              </p:ext>
            </p:extLst>
          </p:nvPr>
        </p:nvGraphicFramePr>
        <p:xfrm>
          <a:off x="2318852" y="789864"/>
          <a:ext cx="7554295" cy="6068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Visio" r:id="rId3" imgW="6972192" imgH="5600551" progId="Visio.Drawing.15">
                  <p:embed/>
                </p:oleObj>
              </mc:Choice>
              <mc:Fallback>
                <p:oleObj name="Visio" r:id="rId3" imgW="6972192" imgH="5600551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18852" y="789864"/>
                        <a:ext cx="7554295" cy="60681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Overall Design of </a:t>
            </a:r>
            <a:r>
              <a:rPr lang="en-NZ" b="1" i="1" dirty="0" smtClean="0"/>
              <a:t>GPRFC</a:t>
            </a:r>
            <a:endParaRPr lang="en-NZ" b="1" i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04/04/2018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Andrew.Lensen@ecs.vuw.ac.nz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E9BB-4FB8-41DA-8887-3D9D6490D36F}" type="slidenum">
              <a:rPr lang="en-NZ" smtClean="0"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2564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GP Representation – Multiple Trees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2950" dirty="0" smtClean="0"/>
              <a:t>Use </a:t>
            </a:r>
            <a:r>
              <a:rPr lang="en-NZ" sz="2950" i="1" dirty="0" smtClean="0"/>
              <a:t>t </a:t>
            </a:r>
            <a:r>
              <a:rPr lang="en-NZ" sz="2950" dirty="0" smtClean="0"/>
              <a:t>trees per GP individual, to give </a:t>
            </a:r>
            <a:r>
              <a:rPr lang="en-NZ" sz="2950" i="1" dirty="0" smtClean="0"/>
              <a:t>t </a:t>
            </a:r>
            <a:r>
              <a:rPr lang="en-NZ" sz="2950" dirty="0" smtClean="0"/>
              <a:t>created redundant features.</a:t>
            </a:r>
          </a:p>
          <a:p>
            <a:r>
              <a:rPr lang="en-NZ" sz="2950" dirty="0" smtClean="0"/>
              <a:t>Similar representation to using GP for </a:t>
            </a:r>
            <a:r>
              <a:rPr lang="en-NZ" sz="2950" i="1" dirty="0" smtClean="0"/>
              <a:t>feature construction.</a:t>
            </a:r>
            <a:endParaRPr lang="en-NZ" sz="2950" dirty="0" smtClean="0"/>
          </a:p>
          <a:p>
            <a:pPr marL="0" indent="0">
              <a:buNone/>
            </a:pPr>
            <a:endParaRPr lang="en-NZ" sz="295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8128400"/>
              </p:ext>
            </p:extLst>
          </p:nvPr>
        </p:nvGraphicFramePr>
        <p:xfrm>
          <a:off x="2351088" y="2744788"/>
          <a:ext cx="7494903" cy="4123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Visio" r:id="rId3" imgW="7505550" imgH="4133971" progId="Visio.Drawing.15">
                  <p:embed/>
                </p:oleObj>
              </mc:Choice>
              <mc:Fallback>
                <p:oleObj name="Visio" r:id="rId3" imgW="7505550" imgH="4133971" progId="Visio.Drawing.15">
                  <p:embed/>
                  <p:pic>
                    <p:nvPicPr>
                      <p:cNvPr id="0" name=""/>
                      <p:cNvPicPr preferRelativeResize="0"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51088" y="2744788"/>
                        <a:ext cx="7494903" cy="41239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04/04/2018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Andrew.Lensen@ecs.vuw.ac.nz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E9BB-4FB8-41DA-8887-3D9D6490D36F}" type="slidenum">
              <a:rPr lang="en-NZ" smtClean="0"/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4179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Terminal &amp; Function Sets</a:t>
            </a:r>
            <a:endParaRPr lang="en-N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NZ" dirty="0" smtClean="0"/>
                  <a:t>Only </a:t>
                </a:r>
                <a:r>
                  <a:rPr lang="en-NZ" dirty="0" smtClean="0">
                    <a:solidFill>
                      <a:srgbClr val="FF0000"/>
                    </a:solidFill>
                  </a:rPr>
                  <a:t>one</a:t>
                </a:r>
                <a:r>
                  <a:rPr lang="en-NZ" dirty="0" smtClean="0"/>
                  <a:t> terminal: the single </a:t>
                </a:r>
                <a:r>
                  <a:rPr lang="en-NZ" dirty="0" smtClean="0">
                    <a:solidFill>
                      <a:srgbClr val="FF0000"/>
                    </a:solidFill>
                  </a:rPr>
                  <a:t>source feature </a:t>
                </a:r>
                <a:r>
                  <a:rPr lang="en-NZ" dirty="0" smtClean="0"/>
                  <a:t>being used.</a:t>
                </a:r>
              </a:p>
              <a:p>
                <a:endParaRPr lang="en-NZ" dirty="0" smtClean="0"/>
              </a:p>
              <a:p>
                <a:r>
                  <a:rPr lang="en-NZ" dirty="0" smtClean="0">
                    <a:solidFill>
                      <a:srgbClr val="FF0000"/>
                    </a:solidFill>
                  </a:rPr>
                  <a:t>Range of functions </a:t>
                </a:r>
                <a:r>
                  <a:rPr lang="en-NZ" dirty="0" smtClean="0"/>
                  <a:t>used to maximise ability of GP to find different </a:t>
                </a:r>
                <a:r>
                  <a:rPr lang="en-NZ" i="1" dirty="0" smtClean="0">
                    <a:solidFill>
                      <a:srgbClr val="FF0000"/>
                    </a:solidFill>
                  </a:rPr>
                  <a:t>types</a:t>
                </a:r>
                <a:r>
                  <a:rPr lang="en-NZ" i="1" dirty="0" smtClean="0"/>
                  <a:t> </a:t>
                </a:r>
                <a:r>
                  <a:rPr lang="en-NZ" dirty="0" smtClean="0"/>
                  <a:t>of redundancies:</a:t>
                </a:r>
              </a:p>
              <a:p>
                <a:pPr marL="0" indent="0">
                  <a:buNone/>
                </a:pPr>
                <a:endParaRPr lang="en-NZ" dirty="0" smtClean="0"/>
              </a:p>
              <a:p>
                <a:r>
                  <a:rPr lang="en-NZ" dirty="0" smtClean="0"/>
                  <a:t>Unary: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tanh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,−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NZ" dirty="0" smtClean="0"/>
                  <a:t>.</a:t>
                </a:r>
              </a:p>
              <a:p>
                <a:r>
                  <a:rPr lang="en-NZ" dirty="0" smtClean="0"/>
                  <a:t>Binary: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min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max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sup>
                    </m:sSup>
                  </m:oMath>
                </a14:m>
                <a:r>
                  <a:rPr lang="en-NZ" dirty="0" smtClean="0"/>
                  <a:t>.</a:t>
                </a:r>
              </a:p>
              <a:p>
                <a:r>
                  <a:rPr lang="en-NZ" dirty="0" smtClean="0"/>
                  <a:t>Ternary: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NZ" dirty="0" smtClean="0"/>
                  <a:t>: if </a:t>
                </a:r>
                <a:r>
                  <a:rPr lang="en-NZ" i="1" dirty="0" smtClean="0"/>
                  <a:t>a</a:t>
                </a:r>
                <a:r>
                  <a:rPr lang="en-NZ" dirty="0" smtClean="0"/>
                  <a:t> is +</a:t>
                </a:r>
                <a:r>
                  <a:rPr lang="en-NZ" dirty="0" err="1" smtClean="0"/>
                  <a:t>ve</a:t>
                </a:r>
                <a:r>
                  <a:rPr lang="en-NZ" dirty="0" smtClean="0"/>
                  <a:t>, output </a:t>
                </a:r>
                <a:r>
                  <a:rPr lang="en-NZ" i="1" dirty="0" smtClean="0"/>
                  <a:t>b</a:t>
                </a:r>
                <a:r>
                  <a:rPr lang="en-NZ" dirty="0" smtClean="0"/>
                  <a:t>; otherwise output </a:t>
                </a:r>
                <a:r>
                  <a:rPr lang="en-NZ" i="1" dirty="0" smtClean="0"/>
                  <a:t>c.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 t="-2801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04/04/2018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Andrew.Lensen@ecs.vuw.ac.nz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E9BB-4FB8-41DA-8887-3D9D6490D36F}" type="slidenum">
              <a:rPr lang="en-NZ" smtClean="0"/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6336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4299</TotalTime>
  <Words>1455</Words>
  <Application>Microsoft Office PowerPoint</Application>
  <PresentationFormat>Widescreen</PresentationFormat>
  <Paragraphs>243</Paragraphs>
  <Slides>27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Calibri Light</vt:lpstr>
      <vt:lpstr>Cambria Math</vt:lpstr>
      <vt:lpstr>Wingdings</vt:lpstr>
      <vt:lpstr>Office Theme</vt:lpstr>
      <vt:lpstr>Microsoft Visio Drawing</vt:lpstr>
      <vt:lpstr>Generating Redundant Features with Unsupervised Multi-Tree Genetic Programming</vt:lpstr>
      <vt:lpstr>Feature Selection</vt:lpstr>
      <vt:lpstr>Evaluating FS Algorithms</vt:lpstr>
      <vt:lpstr>Generating “Bad” Features</vt:lpstr>
      <vt:lpstr>How to generate redundant features then?</vt:lpstr>
      <vt:lpstr>Goals</vt:lpstr>
      <vt:lpstr>Overall Design of GPRFC</vt:lpstr>
      <vt:lpstr>GP Representation – Multiple Trees</vt:lpstr>
      <vt:lpstr>Terminal &amp; Function Sets</vt:lpstr>
      <vt:lpstr>Fitness Function (1)</vt:lpstr>
      <vt:lpstr>Fitness Function (2)</vt:lpstr>
      <vt:lpstr>Fitness Function (3)</vt:lpstr>
      <vt:lpstr>Other Considerations…</vt:lpstr>
      <vt:lpstr>How to test GPRFC? </vt:lpstr>
      <vt:lpstr>Experiment Design</vt:lpstr>
      <vt:lpstr>Fitness achieved by GPRFC</vt:lpstr>
      <vt:lpstr>Data Mining Performance</vt:lpstr>
      <vt:lpstr>Classification Performance</vt:lpstr>
      <vt:lpstr>Clustering Performance</vt:lpstr>
      <vt:lpstr>Feature Selection</vt:lpstr>
      <vt:lpstr>Feature Ranking</vt:lpstr>
      <vt:lpstr>Feature Selection</vt:lpstr>
      <vt:lpstr>Analysing the median RFs created on Iris (1)</vt:lpstr>
      <vt:lpstr>Analysing the median RFs created on Iris (2)</vt:lpstr>
      <vt:lpstr>How are F3a and F3c different?</vt:lpstr>
      <vt:lpstr>Final Remarks</vt:lpstr>
      <vt:lpstr>Thank you!</vt:lpstr>
    </vt:vector>
  </TitlesOfParts>
  <Company>Victoria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Generating Redundant Features with Unsupervised Multi-Tree Genetic Programming</dc:title>
  <dc:creator>Andrew Lensen</dc:creator>
  <cp:lastModifiedBy>Andrew Lensen</cp:lastModifiedBy>
  <cp:revision>36</cp:revision>
  <dcterms:created xsi:type="dcterms:W3CDTF">2018-03-20T02:18:28Z</dcterms:created>
  <dcterms:modified xsi:type="dcterms:W3CDTF">2018-03-23T01:57:36Z</dcterms:modified>
</cp:coreProperties>
</file>