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0" r:id="rId4"/>
    <p:sldId id="259" r:id="rId5"/>
    <p:sldId id="258" r:id="rId6"/>
    <p:sldId id="291" r:id="rId7"/>
    <p:sldId id="262" r:id="rId8"/>
    <p:sldId id="275" r:id="rId9"/>
    <p:sldId id="276" r:id="rId10"/>
    <p:sldId id="268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77" r:id="rId19"/>
    <p:sldId id="278" r:id="rId20"/>
    <p:sldId id="280" r:id="rId21"/>
    <p:sldId id="281" r:id="rId22"/>
    <p:sldId id="286" r:id="rId23"/>
    <p:sldId id="282" r:id="rId24"/>
    <p:sldId id="293" r:id="rId25"/>
    <p:sldId id="283" r:id="rId26"/>
    <p:sldId id="287" r:id="rId27"/>
    <p:sldId id="289" r:id="rId28"/>
    <p:sldId id="294" r:id="rId29"/>
    <p:sldId id="295" r:id="rId30"/>
    <p:sldId id="292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11" autoAdjust="0"/>
  </p:normalViewPr>
  <p:slideViewPr>
    <p:cSldViewPr snapToGrid="0">
      <p:cViewPr varScale="1">
        <p:scale>
          <a:sx n="91" d="100"/>
          <a:sy n="91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7BB20-5FF5-4142-AA1A-D8B039A6A2BB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D613-8432-4FF0-85AE-3065870060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58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D613-8432-4FF0-85AE-3065870060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34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D613-8432-4FF0-85AE-3065870060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6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D613-8432-4FF0-85AE-3065870060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88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6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0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8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9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24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2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08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905E-1B65-4C10-BB4F-15551BCFC016}" type="datetimeFigureOut">
              <a:rPr lang="zh-CN" altLang="en-US" smtClean="0"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5293-F750-4023-AFD4-14DC57D358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5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i.or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i.org.nz/appl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cs.victoria.ac.nz/Support/TechNoteEcsGri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loud.googl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ws.amazon.com/?nc2=h_l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ECRG </a:t>
            </a:r>
            <a:r>
              <a:rPr lang="en-US" altLang="zh-CN" dirty="0"/>
              <a:t>H</a:t>
            </a:r>
            <a:r>
              <a:rPr lang="en-US" altLang="zh-CN" dirty="0" smtClean="0"/>
              <a:t>igh-Performance </a:t>
            </a:r>
            <a:r>
              <a:rPr lang="en-US" altLang="zh-CN" dirty="0"/>
              <a:t>C</a:t>
            </a:r>
            <a:r>
              <a:rPr lang="en-US" altLang="zh-CN" dirty="0" smtClean="0"/>
              <a:t>omputing </a:t>
            </a:r>
            <a:r>
              <a:rPr lang="en-US" altLang="zh-CN" dirty="0"/>
              <a:t>S</a:t>
            </a:r>
            <a:r>
              <a:rPr lang="en-US" altLang="zh-CN" dirty="0" smtClean="0"/>
              <a:t>eminar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Author Yi Liu</a:t>
            </a:r>
          </a:p>
          <a:p>
            <a:r>
              <a:rPr lang="en-US" altLang="zh-CN" dirty="0" smtClean="0"/>
              <a:t>Supervisors: Will N. Browne, Bing </a:t>
            </a:r>
            <a:r>
              <a:rPr lang="en-US" altLang="zh-CN" dirty="0" err="1" smtClean="0"/>
              <a:t>Xue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81" y="4586520"/>
            <a:ext cx="2333594" cy="9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C_Python</a:t>
            </a:r>
            <a:r>
              <a:rPr lang="en-US" altLang="zh-CN" dirty="0" smtClean="0"/>
              <a:t> performance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56834"/>
              </p:ext>
            </p:extLst>
          </p:nvPr>
        </p:nvGraphicFramePr>
        <p:xfrm>
          <a:off x="1034321" y="2203555"/>
          <a:ext cx="8912111" cy="2377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785"/>
                <a:gridCol w="805701"/>
                <a:gridCol w="804625"/>
                <a:gridCol w="804625"/>
                <a:gridCol w="804625"/>
                <a:gridCol w="804625"/>
                <a:gridCol w="804625"/>
                <a:gridCol w="804625"/>
                <a:gridCol w="804625"/>
                <a:gridCol w="804625"/>
                <a:gridCol w="804625"/>
              </a:tblGrid>
              <a:tr h="445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Id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6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1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P_Time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93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1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S_Time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785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776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679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754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699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721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768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759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687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772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74361" y="1528997"/>
            <a:ext cx="8293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P_time</a:t>
            </a:r>
            <a:r>
              <a:rPr lang="en-US" altLang="zh-CN" dirty="0"/>
              <a:t> indicate parallel computing time and </a:t>
            </a:r>
            <a:r>
              <a:rPr lang="en-US" altLang="zh-CN" dirty="0" err="1"/>
              <a:t>S_time</a:t>
            </a:r>
            <a:r>
              <a:rPr lang="en-US" altLang="zh-CN" dirty="0"/>
              <a:t> indicate serial computing time)</a:t>
            </a:r>
            <a:endParaRPr lang="zh-CN" altLang="zh-CN" dirty="0"/>
          </a:p>
          <a:p>
            <a:r>
              <a:rPr lang="en-US" altLang="zh-CN" dirty="0" smtClean="0"/>
              <a:t>Test1: </a:t>
            </a:r>
            <a:r>
              <a:rPr lang="en-US" altLang="zh-CN" dirty="0"/>
              <a:t>Environment: </a:t>
            </a:r>
            <a:r>
              <a:rPr lang="en-US" altLang="zh-CN" dirty="0" err="1"/>
              <a:t>CPython</a:t>
            </a:r>
            <a:r>
              <a:rPr lang="en-US" altLang="zh-CN" dirty="0"/>
              <a:t> population: 200 iteration: 2500: unit: </a:t>
            </a:r>
            <a:r>
              <a:rPr lang="en-US" altLang="zh-CN" b="1" dirty="0" smtClean="0"/>
              <a:t>second 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Table1</a:t>
            </a:r>
            <a:r>
              <a:rPr lang="zh-CN" altLang="en-US" b="1" dirty="0" smtClean="0"/>
              <a:t>）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4361" y="4948793"/>
            <a:ext cx="10379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P_Time</a:t>
            </a:r>
            <a:r>
              <a:rPr lang="en-US" altLang="zh-CN" dirty="0"/>
              <a:t>: mean: 93.0s standard derivation: 0.0s</a:t>
            </a:r>
            <a:endParaRPr lang="zh-CN" altLang="zh-CN" dirty="0"/>
          </a:p>
          <a:p>
            <a:r>
              <a:rPr lang="en-US" altLang="zh-CN" dirty="0" err="1"/>
              <a:t>S_Time</a:t>
            </a:r>
            <a:r>
              <a:rPr lang="en-US" altLang="zh-CN" dirty="0"/>
              <a:t> : mean :735s standard derivation: </a:t>
            </a:r>
            <a:r>
              <a:rPr lang="en-US" altLang="zh-CN" dirty="0" smtClean="0"/>
              <a:t>36.53s</a:t>
            </a:r>
            <a:endParaRPr lang="zh-CN" altLang="zh-CN" dirty="0"/>
          </a:p>
          <a:p>
            <a:r>
              <a:rPr lang="en-US" altLang="zh-CN" dirty="0"/>
              <a:t>Parallel computing has introduced benefit in terms of speed up computing in the </a:t>
            </a:r>
            <a:r>
              <a:rPr lang="en-US" altLang="zh-CN" dirty="0" err="1"/>
              <a:t>CPython</a:t>
            </a:r>
            <a:r>
              <a:rPr lang="en-US" altLang="zh-CN" dirty="0"/>
              <a:t> </a:t>
            </a:r>
            <a:r>
              <a:rPr lang="en-US" altLang="zh-CN" dirty="0" smtClean="0"/>
              <a:t>environment , almost </a:t>
            </a:r>
            <a:r>
              <a:rPr lang="en-US" altLang="zh-CN" dirty="0"/>
              <a:t>eight times speed up. The serial computing time varied a lot, </a:t>
            </a:r>
            <a:endParaRPr lang="en-US" altLang="zh-CN" dirty="0" smtClean="0"/>
          </a:p>
          <a:p>
            <a:r>
              <a:rPr lang="en-US" altLang="zh-CN" dirty="0" smtClean="0"/>
              <a:t>however</a:t>
            </a:r>
            <a:r>
              <a:rPr lang="en-US" altLang="zh-CN" dirty="0"/>
              <a:t>, the parallel computing is very stable since the standard derivation for </a:t>
            </a:r>
            <a:r>
              <a:rPr lang="en-US" altLang="zh-CN" dirty="0" err="1"/>
              <a:t>P_Time</a:t>
            </a:r>
            <a:r>
              <a:rPr lang="en-US" altLang="zh-CN" dirty="0"/>
              <a:t> is 0. 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1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IronPython Performance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9723"/>
              </p:ext>
            </p:extLst>
          </p:nvPr>
        </p:nvGraphicFramePr>
        <p:xfrm>
          <a:off x="1045029" y="2013852"/>
          <a:ext cx="9199985" cy="2317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947"/>
                <a:gridCol w="958913"/>
                <a:gridCol w="694557"/>
                <a:gridCol w="825071"/>
                <a:gridCol w="825071"/>
                <a:gridCol w="825071"/>
                <a:gridCol w="825071"/>
                <a:gridCol w="825071"/>
                <a:gridCol w="825071"/>
                <a:gridCol w="825071"/>
                <a:gridCol w="825071"/>
              </a:tblGrid>
              <a:tr h="463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Id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6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6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P_Time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9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9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6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S_Time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13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14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13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14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13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60120" y="4331028"/>
            <a:ext cx="1039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P_Time</a:t>
            </a:r>
            <a:r>
              <a:rPr lang="en-US" altLang="zh-CN" dirty="0"/>
              <a:t>: mean: 9.0s standard derivation: 0.0s</a:t>
            </a:r>
            <a:endParaRPr lang="zh-CN" altLang="zh-CN" dirty="0"/>
          </a:p>
          <a:p>
            <a:r>
              <a:rPr lang="en-US" altLang="zh-CN" dirty="0" err="1"/>
              <a:t>S_Time</a:t>
            </a:r>
            <a:r>
              <a:rPr lang="en-US" altLang="zh-CN" dirty="0"/>
              <a:t> : mean :13.5s standard derivation: </a:t>
            </a:r>
            <a:r>
              <a:rPr lang="en-US" altLang="zh-CN" dirty="0" smtClean="0"/>
              <a:t>0.5s</a:t>
            </a:r>
            <a:endParaRPr lang="zh-CN" altLang="zh-CN" dirty="0"/>
          </a:p>
          <a:p>
            <a:r>
              <a:rPr lang="en-US" altLang="zh-CN" dirty="0" smtClean="0"/>
              <a:t>Iron-python </a:t>
            </a:r>
            <a:r>
              <a:rPr lang="en-US" altLang="zh-CN" dirty="0"/>
              <a:t>is much faster than the </a:t>
            </a:r>
            <a:r>
              <a:rPr lang="en-US" altLang="zh-CN" dirty="0" err="1"/>
              <a:t>CPython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r>
              <a:rPr lang="en-US" altLang="zh-CN" dirty="0" smtClean="0"/>
              <a:t>in </a:t>
            </a:r>
            <a:r>
              <a:rPr lang="en-US" altLang="zh-CN" dirty="0"/>
              <a:t>Iron-python when the iterations and the population are low the parallel computation could speed up the training process. </a:t>
            </a:r>
            <a:endParaRPr lang="en-US" altLang="zh-CN" dirty="0" smtClean="0"/>
          </a:p>
          <a:p>
            <a:r>
              <a:rPr lang="en-US" altLang="zh-CN" dirty="0" smtClean="0"/>
              <a:t>This </a:t>
            </a:r>
            <a:r>
              <a:rPr lang="en-US" altLang="zh-CN" dirty="0"/>
              <a:t>test demonstrates parallel computation works in the Iron-Python environment.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60120" y="1690688"/>
            <a:ext cx="8618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Test2: </a:t>
            </a:r>
            <a:r>
              <a:rPr lang="en-US" altLang="zh-CN" dirty="0"/>
              <a:t>Environment: Iron-Python population: 200 iteration: 2500: unit: </a:t>
            </a:r>
            <a:r>
              <a:rPr lang="en-US" altLang="zh-CN" b="1" dirty="0" smtClean="0"/>
              <a:t>second </a:t>
            </a:r>
            <a:r>
              <a:rPr lang="zh-CN" altLang="en-US" b="1" dirty="0"/>
              <a:t>（</a:t>
            </a:r>
            <a:r>
              <a:rPr lang="en-US" altLang="zh-CN" b="1" dirty="0" smtClean="0"/>
              <a:t>Table2</a:t>
            </a:r>
            <a:r>
              <a:rPr lang="zh-CN" altLang="en-US" b="1" dirty="0" smtClean="0"/>
              <a:t>）</a:t>
            </a:r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IronPython Performance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53488"/>
              </p:ext>
            </p:extLst>
          </p:nvPr>
        </p:nvGraphicFramePr>
        <p:xfrm>
          <a:off x="1005844" y="2141532"/>
          <a:ext cx="9052555" cy="278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790"/>
                <a:gridCol w="814032"/>
                <a:gridCol w="812941"/>
                <a:gridCol w="811849"/>
                <a:gridCol w="811849"/>
                <a:gridCol w="811849"/>
                <a:gridCol w="811849"/>
                <a:gridCol w="811849"/>
                <a:gridCol w="811849"/>
                <a:gridCol w="811849"/>
                <a:gridCol w="811849"/>
              </a:tblGrid>
              <a:tr h="557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Id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0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1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5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6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7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8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9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4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P_Time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27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29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28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28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28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27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27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29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28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29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4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S_Time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43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43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CN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43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43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60120" y="1690688"/>
            <a:ext cx="861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Test3: </a:t>
            </a:r>
            <a:r>
              <a:rPr lang="en-US" altLang="zh-CN" dirty="0"/>
              <a:t>Environment: Iron-Python population: 200 iteration: 8000: unit: </a:t>
            </a:r>
            <a:r>
              <a:rPr lang="en-US" altLang="zh-CN" b="1" dirty="0" smtClean="0"/>
              <a:t>second </a:t>
            </a:r>
            <a:r>
              <a:rPr lang="zh-CN" altLang="en-US" b="1" dirty="0"/>
              <a:t>（</a:t>
            </a:r>
            <a:r>
              <a:rPr lang="en-US" altLang="zh-CN" b="1" dirty="0" smtClean="0"/>
              <a:t>Table3</a:t>
            </a:r>
            <a:r>
              <a:rPr lang="zh-CN" altLang="en-US" b="1" dirty="0" smtClean="0"/>
              <a:t>）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60120" y="4847897"/>
            <a:ext cx="9823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P_Time</a:t>
            </a:r>
            <a:r>
              <a:rPr lang="en-US" altLang="zh-CN" dirty="0"/>
              <a:t>: mean: 28.0s standard derivation: 0.7s</a:t>
            </a:r>
            <a:endParaRPr lang="zh-CN" altLang="zh-CN" dirty="0"/>
          </a:p>
          <a:p>
            <a:r>
              <a:rPr lang="en-US" altLang="zh-CN" dirty="0" err="1"/>
              <a:t>S_Time</a:t>
            </a:r>
            <a:r>
              <a:rPr lang="en-US" altLang="zh-CN" dirty="0"/>
              <a:t> : mean :43.0s standard derivation: </a:t>
            </a:r>
            <a:r>
              <a:rPr lang="en-US" altLang="zh-CN" dirty="0" smtClean="0"/>
              <a:t>0.0s</a:t>
            </a:r>
            <a:endParaRPr lang="zh-CN" altLang="zh-CN" dirty="0"/>
          </a:p>
          <a:p>
            <a:r>
              <a:rPr lang="en-US" altLang="zh-CN" dirty="0"/>
              <a:t>In this test, the set population is as same as the test1, only the iteration is increased, both </a:t>
            </a:r>
            <a:r>
              <a:rPr lang="en-US" altLang="zh-CN" dirty="0" smtClean="0"/>
              <a:t>test2 </a:t>
            </a:r>
            <a:r>
              <a:rPr lang="en-US" altLang="zh-CN" dirty="0"/>
              <a:t>and </a:t>
            </a:r>
            <a:r>
              <a:rPr lang="en-US" altLang="zh-CN" dirty="0" smtClean="0"/>
              <a:t>test3 </a:t>
            </a:r>
            <a:r>
              <a:rPr lang="en-US" altLang="zh-CN" dirty="0"/>
              <a:t>speed up around 1.5 times. This is a really interesting discovery. As parallel computation can not save training time for the evaluation computation that only increased the iterations. 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3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IronPython Performance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13972"/>
              </p:ext>
            </p:extLst>
          </p:nvPr>
        </p:nvGraphicFramePr>
        <p:xfrm>
          <a:off x="975356" y="2528806"/>
          <a:ext cx="8849780" cy="2768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940"/>
                <a:gridCol w="795797"/>
                <a:gridCol w="794731"/>
                <a:gridCol w="793664"/>
                <a:gridCol w="793664"/>
                <a:gridCol w="793664"/>
                <a:gridCol w="793664"/>
                <a:gridCol w="793664"/>
                <a:gridCol w="793664"/>
                <a:gridCol w="793664"/>
                <a:gridCol w="793664"/>
              </a:tblGrid>
              <a:tr h="553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Id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0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1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4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5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7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8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9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P_Time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22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22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22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22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S_Time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68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69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68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69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68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67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67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67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68</a:t>
                      </a:r>
                      <a:endParaRPr lang="zh-CN" sz="3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69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200" y="2072640"/>
            <a:ext cx="861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Test4: </a:t>
            </a:r>
            <a:r>
              <a:rPr lang="en-US" altLang="zh-CN" dirty="0"/>
              <a:t>Environment: Iron-Python population: 500 iteration: 2500: unit: </a:t>
            </a:r>
            <a:r>
              <a:rPr lang="en-US" altLang="zh-CN" b="1" dirty="0" smtClean="0"/>
              <a:t>second </a:t>
            </a:r>
            <a:r>
              <a:rPr lang="zh-CN" altLang="en-US" b="1" dirty="0"/>
              <a:t>（</a:t>
            </a:r>
            <a:r>
              <a:rPr lang="en-US" altLang="zh-CN" b="1" dirty="0" smtClean="0"/>
              <a:t>Table4</a:t>
            </a:r>
            <a:r>
              <a:rPr lang="zh-CN" altLang="en-US" b="1" dirty="0" smtClean="0"/>
              <a:t>）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40836" y="5297611"/>
            <a:ext cx="9503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P_Time</a:t>
            </a:r>
            <a:r>
              <a:rPr lang="en-US" altLang="zh-CN" dirty="0"/>
              <a:t>: mean: 22.0s standard derivation: 0.0s</a:t>
            </a:r>
            <a:endParaRPr lang="zh-CN" altLang="zh-CN" dirty="0"/>
          </a:p>
          <a:p>
            <a:r>
              <a:rPr lang="en-US" altLang="zh-CN" dirty="0" err="1"/>
              <a:t>S_Time</a:t>
            </a:r>
            <a:r>
              <a:rPr lang="en-US" altLang="zh-CN" dirty="0"/>
              <a:t> : mean :68.0s standard derivation: </a:t>
            </a:r>
            <a:r>
              <a:rPr lang="en-US" altLang="zh-CN" dirty="0" smtClean="0"/>
              <a:t>0.7s</a:t>
            </a:r>
            <a:endParaRPr lang="zh-CN" altLang="zh-CN" dirty="0"/>
          </a:p>
          <a:p>
            <a:r>
              <a:rPr lang="en-US" altLang="zh-CN" dirty="0"/>
              <a:t> When the quantity of the population is increased, the parallel computing does bring more benefit. </a:t>
            </a:r>
            <a:endParaRPr lang="en-US" altLang="zh-CN" dirty="0" smtClean="0"/>
          </a:p>
          <a:p>
            <a:r>
              <a:rPr lang="en-US" altLang="zh-CN" dirty="0" smtClean="0"/>
              <a:t>In </a:t>
            </a:r>
            <a:r>
              <a:rPr lang="en-US" altLang="zh-CN" dirty="0"/>
              <a:t>this test the parallel computation speed up around 3.0 times.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43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XCS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83" y="1690687"/>
            <a:ext cx="4543450" cy="4050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690687"/>
            <a:ext cx="4646951" cy="4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 computing in XCS</a:t>
            </a:r>
            <a:endParaRPr lang="zh-CN" altLang="en-US" dirty="0"/>
          </a:p>
        </p:txBody>
      </p:sp>
      <p:pic>
        <p:nvPicPr>
          <p:cNvPr id="4" name="内容占位符 3" descr="C:\Users\liuyi\AppData\Roaming\Tencent\Users\471331342\QQ\WinTemp\RichOle\1IF4AAL$8RFE]{R$71I`8W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5869"/>
            <a:ext cx="10210800" cy="31223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8200" y="5123421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atch mechanism : Match process</a:t>
            </a:r>
          </a:p>
          <a:p>
            <a:r>
              <a:rPr lang="en-US" altLang="zh-CN" dirty="0"/>
              <a:t>Match mechanism : </a:t>
            </a:r>
            <a:r>
              <a:rPr lang="en-US" altLang="zh-CN" dirty="0" smtClean="0"/>
              <a:t>calculate delete weight for each classifier</a:t>
            </a:r>
            <a:endParaRPr lang="en-US" altLang="zh-CN" dirty="0"/>
          </a:p>
          <a:p>
            <a:r>
              <a:rPr lang="en-US" altLang="zh-CN" dirty="0" smtClean="0"/>
              <a:t>Rule </a:t>
            </a:r>
            <a:r>
              <a:rPr lang="en-US" altLang="zh-CN" dirty="0"/>
              <a:t>discovery </a:t>
            </a:r>
            <a:r>
              <a:rPr lang="en-US" altLang="zh-CN" dirty="0" smtClean="0"/>
              <a:t>mechanism: subsume function</a:t>
            </a:r>
          </a:p>
        </p:txBody>
      </p:sp>
    </p:spTree>
    <p:extLst>
      <p:ext uri="{BB962C8B-B14F-4D97-AF65-F5344CB8AC3E}">
        <p14:creationId xmlns:p14="http://schemas.microsoft.com/office/powerpoint/2010/main" val="30154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High-performance computing (HPC): NESI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NESI (New Zealand </a:t>
            </a:r>
            <a:r>
              <a:rPr lang="en-US" altLang="zh-CN" dirty="0" err="1" smtClean="0"/>
              <a:t>eScience</a:t>
            </a:r>
            <a:r>
              <a:rPr lang="en-US" altLang="zh-CN" dirty="0" smtClean="0"/>
              <a:t> infrastructure)</a:t>
            </a:r>
          </a:p>
          <a:p>
            <a:r>
              <a:rPr lang="en-US" altLang="zh-CN" dirty="0" smtClean="0"/>
              <a:t>Website: </a:t>
            </a:r>
            <a:r>
              <a:rPr lang="en-US" altLang="zh-CN" dirty="0">
                <a:hlinkClick r:id="rId3"/>
              </a:rPr>
              <a:t>https://www.nesi.org.nz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8728"/>
            <a:ext cx="4748212" cy="21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High-performance computing (HPC): NESI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Similar to your laptop </a:t>
            </a:r>
            <a:r>
              <a:rPr lang="en-US" altLang="zh-CN" dirty="0"/>
              <a:t>HPC contain processors, memory, disk, operating </a:t>
            </a:r>
            <a:r>
              <a:rPr lang="en-US" altLang="zh-CN" dirty="0" smtClean="0"/>
              <a:t>system but more.</a:t>
            </a:r>
          </a:p>
          <a:p>
            <a:r>
              <a:rPr lang="en-US" altLang="zh-CN" dirty="0" smtClean="0"/>
              <a:t>Logically, the number of introduced cores (CPUs) is unlimited. However, directly increased the introduced number of cores not always improve the performance. </a:t>
            </a:r>
            <a:r>
              <a:rPr lang="en-US" altLang="zh-CN" dirty="0"/>
              <a:t>T</a:t>
            </a:r>
            <a:r>
              <a:rPr lang="en-US" altLang="zh-CN" dirty="0" smtClean="0"/>
              <a:t>he performance depend on the topology in the HPC 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1213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High-performance computing (HPC): NESI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visit </a:t>
            </a:r>
            <a:r>
              <a:rPr lang="en-US" altLang="zh-CN" u="sng" dirty="0" smtClean="0">
                <a:hlinkClick r:id="rId2"/>
              </a:rPr>
              <a:t>https</a:t>
            </a:r>
            <a:r>
              <a:rPr lang="en-US" altLang="zh-CN" u="sng" dirty="0">
                <a:hlinkClick r:id="rId2"/>
              </a:rPr>
              <a:t>://www.nesi.org.nz/apply</a:t>
            </a:r>
            <a:r>
              <a:rPr lang="en-US" altLang="zh-CN" dirty="0"/>
              <a:t>. </a:t>
            </a:r>
            <a:r>
              <a:rPr lang="en-US" altLang="zh-CN" dirty="0" smtClean="0"/>
              <a:t>Fulfill an application.</a:t>
            </a:r>
          </a:p>
          <a:p>
            <a:r>
              <a:rPr lang="en-US" altLang="zh-CN" dirty="0" smtClean="0"/>
              <a:t>Download MobaXterm (windows user)</a:t>
            </a:r>
          </a:p>
          <a:p>
            <a:r>
              <a:rPr lang="en-US" altLang="zh-CN" dirty="0" smtClean="0"/>
              <a:t>Generate SSH </a:t>
            </a:r>
            <a:r>
              <a:rPr lang="en-US" altLang="zh-CN" dirty="0"/>
              <a:t>keys </a:t>
            </a:r>
            <a:endParaRPr lang="en-US" altLang="zh-CN" dirty="0" smtClean="0"/>
          </a:p>
          <a:p>
            <a:r>
              <a:rPr lang="en-US" altLang="zh-CN" dirty="0" smtClean="0"/>
              <a:t>Send your SSH keys to the NESI group</a:t>
            </a:r>
          </a:p>
          <a:p>
            <a:r>
              <a:rPr lang="en-US" altLang="zh-CN" dirty="0" smtClean="0"/>
              <a:t>1000 CPU hours free time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6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NESI performance (Test1)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2188"/>
            <a:ext cx="8472924" cy="3009020"/>
          </a:xfrm>
        </p:spPr>
      </p:pic>
    </p:spTree>
    <p:extLst>
      <p:ext uri="{BB962C8B-B14F-4D97-AF65-F5344CB8AC3E}">
        <p14:creationId xmlns:p14="http://schemas.microsoft.com/office/powerpoint/2010/main" val="37861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Statement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" y="1375919"/>
            <a:ext cx="6994293" cy="4615881"/>
          </a:xfrm>
        </p:spPr>
      </p:pic>
      <p:sp>
        <p:nvSpPr>
          <p:cNvPr id="7" name="文本框 6"/>
          <p:cNvSpPr txBox="1"/>
          <p:nvPr/>
        </p:nvSpPr>
        <p:spPr>
          <a:xfrm>
            <a:off x="7340933" y="4551318"/>
            <a:ext cx="5276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Without high performance computing </a:t>
            </a:r>
          </a:p>
          <a:p>
            <a:r>
              <a:rPr lang="en-US" altLang="zh-CN" dirty="0" smtClean="0"/>
              <a:t>30 Agents per 100 hours</a:t>
            </a:r>
          </a:p>
          <a:p>
            <a:r>
              <a:rPr lang="en-US" altLang="zh-CN" dirty="0" smtClean="0"/>
              <a:t>Total 30*100=3000 hours</a:t>
            </a:r>
          </a:p>
          <a:p>
            <a:r>
              <a:rPr lang="en-US" altLang="zh-CN" dirty="0" smtClean="0"/>
              <a:t>Days=3000/24=125</a:t>
            </a:r>
          </a:p>
          <a:p>
            <a:r>
              <a:rPr lang="en-US" altLang="zh-CN" dirty="0" smtClean="0"/>
              <a:t>More than 4 months </a:t>
            </a:r>
          </a:p>
          <a:p>
            <a:r>
              <a:rPr lang="en-US" altLang="zh-CN" dirty="0" smtClean="0"/>
              <a:t>With </a:t>
            </a:r>
            <a:r>
              <a:rPr lang="en-US" altLang="zh-CN" dirty="0"/>
              <a:t>high performance computing </a:t>
            </a:r>
            <a:endParaRPr lang="en-US" altLang="zh-CN" dirty="0" smtClean="0"/>
          </a:p>
          <a:p>
            <a:r>
              <a:rPr lang="en-US" altLang="zh-CN" dirty="0" smtClean="0"/>
              <a:t>3 days</a:t>
            </a:r>
          </a:p>
          <a:p>
            <a:r>
              <a:rPr lang="en-US" altLang="zh-CN" dirty="0" smtClean="0"/>
              <a:t>saving 97.6% time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76" y="1731800"/>
            <a:ext cx="3609524" cy="28016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200" y="1731800"/>
            <a:ext cx="5271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Global optimal solution for 37-bit multiplexer problem</a:t>
            </a:r>
          </a:p>
          <a:p>
            <a:r>
              <a:rPr lang="en-US" altLang="zh-CN" dirty="0" smtClean="0"/>
              <a:t>Based: 30 Agents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6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NESI </a:t>
            </a:r>
            <a:r>
              <a:rPr lang="en-US" altLang="zh-CN" dirty="0" smtClean="0"/>
              <a:t>performance (Test2)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50965"/>
            <a:ext cx="8808654" cy="3267484"/>
          </a:xfrm>
        </p:spPr>
      </p:pic>
    </p:spTree>
    <p:extLst>
      <p:ext uri="{BB962C8B-B14F-4D97-AF65-F5344CB8AC3E}">
        <p14:creationId xmlns:p14="http://schemas.microsoft.com/office/powerpoint/2010/main" val="37175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NESI </a:t>
            </a:r>
            <a:r>
              <a:rPr lang="en-US" altLang="zh-CN" dirty="0" smtClean="0"/>
              <a:t>performance </a:t>
            </a:r>
            <a:r>
              <a:rPr lang="en-US" altLang="zh-CN" smtClean="0"/>
              <a:t>(Test3)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266"/>
            <a:ext cx="8067675" cy="3380416"/>
          </a:xfrm>
        </p:spPr>
      </p:pic>
    </p:spTree>
    <p:extLst>
      <p:ext uri="{BB962C8B-B14F-4D97-AF65-F5344CB8AC3E}">
        <p14:creationId xmlns:p14="http://schemas.microsoft.com/office/powerpoint/2010/main" val="13483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NESI </a:t>
            </a:r>
            <a:r>
              <a:rPr lang="en-US" altLang="zh-CN" dirty="0" smtClean="0"/>
              <a:t>performance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increase </a:t>
            </a:r>
            <a:r>
              <a:rPr lang="en-US" altLang="zh-CN" dirty="0"/>
              <a:t>the number of introduced cores from 1 to 8, the training speed does increase.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training speed does not change too much among 8 to 12 cores. </a:t>
            </a:r>
            <a:endParaRPr lang="en-US" altLang="zh-CN" dirty="0" smtClean="0"/>
          </a:p>
          <a:p>
            <a:r>
              <a:rPr lang="en-US" altLang="zh-CN" dirty="0" smtClean="0"/>
              <a:t>Increasing </a:t>
            </a:r>
            <a:r>
              <a:rPr lang="en-US" altLang="zh-CN" dirty="0"/>
              <a:t>the cores from 12 to 16, the training speed decreased significantly. </a:t>
            </a:r>
            <a:endParaRPr lang="en-US" altLang="zh-CN" dirty="0" smtClean="0"/>
          </a:p>
          <a:p>
            <a:r>
              <a:rPr lang="en-US" altLang="zh-CN" dirty="0" smtClean="0"/>
              <a:t>This </a:t>
            </a:r>
            <a:r>
              <a:rPr lang="en-US" altLang="zh-CN" dirty="0"/>
              <a:t>result may indicate that it is difficult for NESI system to use 16 cores with python code simultaneously.</a:t>
            </a:r>
            <a:endParaRPr lang="zh-CN" altLang="zh-CN" dirty="0"/>
          </a:p>
          <a:p>
            <a:r>
              <a:rPr lang="en-US" altLang="zh-CN" dirty="0" smtClean="0"/>
              <a:t>When </a:t>
            </a:r>
            <a:r>
              <a:rPr lang="en-US" altLang="zh-CN" dirty="0"/>
              <a:t>increase the population to the double size, the parallel computing system does not increase much training time.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2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GRID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Grid computing is a collection of computer resources from multiple locations to reach a common goal. The grid can be considered as a distributed system with non-interactive workloads that could involve a large number of files. </a:t>
            </a:r>
            <a:endParaRPr lang="en-US" altLang="zh-CN" dirty="0" smtClean="0"/>
          </a:p>
          <a:p>
            <a:r>
              <a:rPr lang="en-US" altLang="zh-CN" dirty="0" smtClean="0"/>
              <a:t>Grid </a:t>
            </a:r>
            <a:r>
              <a:rPr lang="en-US" altLang="zh-CN" dirty="0"/>
              <a:t>computing is distinguished from HPC in that Grid computers have each node set to perform a different task. Grid computers tend to be more heterogeneous and geographically dispersed than cluster computers.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3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use GRID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Website: </a:t>
            </a:r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ecs.victoria.ac.nz/Support/TechNoteEcsGrid</a:t>
            </a:r>
            <a:endParaRPr lang="en-US" altLang="zh-CN" dirty="0" smtClean="0"/>
          </a:p>
          <a:p>
            <a:r>
              <a:rPr lang="en-US" altLang="zh-CN" dirty="0" smtClean="0"/>
              <a:t>Some useful command:</a:t>
            </a:r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eed </a:t>
            </a:r>
            <a:r>
              <a:rPr lang="en-US" altLang="zh-CN" dirty="0" err="1" smtClean="0"/>
              <a:t>sgegrid</a:t>
            </a:r>
            <a:r>
              <a:rPr lang="en-US" altLang="zh-CN" dirty="0" smtClean="0"/>
              <a:t> : begin</a:t>
            </a:r>
          </a:p>
          <a:p>
            <a:pPr marL="0" indent="0">
              <a:buNone/>
            </a:pPr>
            <a:r>
              <a:rPr lang="en-US" altLang="zh-CN" dirty="0" err="1"/>
              <a:t>q</a:t>
            </a:r>
            <a:r>
              <a:rPr lang="en-US" altLang="zh-CN" dirty="0" err="1" smtClean="0"/>
              <a:t>sub</a:t>
            </a:r>
            <a:r>
              <a:rPr lang="en-US" altLang="zh-CN" dirty="0" smtClean="0"/>
              <a:t> -t 1-30 test.sh :submit 30 tasks</a:t>
            </a:r>
          </a:p>
          <a:p>
            <a:pPr marL="0" indent="0">
              <a:buNone/>
            </a:pPr>
            <a:r>
              <a:rPr lang="en-US" altLang="zh-CN" dirty="0" err="1" smtClean="0"/>
              <a:t>qdel</a:t>
            </a:r>
            <a:r>
              <a:rPr lang="en-US" altLang="zh-CN" dirty="0" smtClean="0"/>
              <a:t> some id : delete a task</a:t>
            </a:r>
          </a:p>
          <a:p>
            <a:pPr marL="0" indent="0">
              <a:buNone/>
            </a:pPr>
            <a:r>
              <a:rPr lang="en-US" altLang="zh-CN" dirty="0" err="1"/>
              <a:t>q</a:t>
            </a:r>
            <a:r>
              <a:rPr lang="en-US" altLang="zh-CN" dirty="0" err="1" smtClean="0"/>
              <a:t>stat</a:t>
            </a:r>
            <a:r>
              <a:rPr lang="en-US" altLang="zh-CN" dirty="0" smtClean="0"/>
              <a:t> : check your grid state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235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GRID Performance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29069"/>
            <a:ext cx="7953375" cy="4162887"/>
          </a:xfrm>
        </p:spPr>
      </p:pic>
    </p:spTree>
    <p:extLst>
      <p:ext uri="{BB962C8B-B14F-4D97-AF65-F5344CB8AC3E}">
        <p14:creationId xmlns:p14="http://schemas.microsoft.com/office/powerpoint/2010/main" val="37727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GRID VS NESI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423433" cy="2807811"/>
          </a:xfrm>
        </p:spPr>
      </p:pic>
    </p:spTree>
    <p:extLst>
      <p:ext uri="{BB962C8B-B14F-4D97-AF65-F5344CB8AC3E}">
        <p14:creationId xmlns:p14="http://schemas.microsoft.com/office/powerpoint/2010/main" val="546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GRID Performance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 </a:t>
            </a:r>
            <a:r>
              <a:rPr lang="en-US" altLang="zh-CN" dirty="0" smtClean="0"/>
              <a:t>The GRID’s </a:t>
            </a:r>
            <a:r>
              <a:rPr lang="en-US" altLang="zh-CN" dirty="0"/>
              <a:t>result is quite </a:t>
            </a:r>
            <a:r>
              <a:rPr lang="en-US" altLang="zh-CN" dirty="0" smtClean="0"/>
              <a:t>stable.</a:t>
            </a:r>
          </a:p>
          <a:p>
            <a:r>
              <a:rPr lang="en-US" altLang="zh-CN" dirty="0" smtClean="0"/>
              <a:t>Compared </a:t>
            </a:r>
            <a:r>
              <a:rPr lang="en-US" altLang="zh-CN" dirty="0"/>
              <a:t>with NESI, the speed of GRID is a little faster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To a </a:t>
            </a:r>
            <a:r>
              <a:rPr lang="en-US" altLang="zh-CN" dirty="0"/>
              <a:t>Windows user, NESI is much more convenience in both receive the result and updating the source code. </a:t>
            </a:r>
            <a:endParaRPr lang="en-US" altLang="zh-CN" dirty="0" smtClean="0"/>
          </a:p>
          <a:p>
            <a:r>
              <a:rPr lang="en-US" altLang="zh-CN" dirty="0" smtClean="0"/>
              <a:t>No risk about lose objects because of someone restart computer.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02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Alternatives: Cloud computing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Google cloud platform</a:t>
            </a:r>
          </a:p>
          <a:p>
            <a:r>
              <a:rPr lang="en-US" altLang="zh-CN" dirty="0" smtClean="0"/>
              <a:t>Advantages:</a:t>
            </a:r>
          </a:p>
          <a:p>
            <a:pPr marL="0" indent="0" fontAlgn="base">
              <a:buNone/>
            </a:pPr>
            <a:r>
              <a:rPr lang="en-US" altLang="zh-CN" dirty="0" smtClean="0"/>
              <a:t>1.Better </a:t>
            </a:r>
            <a:r>
              <a:rPr lang="en-US" altLang="zh-CN" dirty="0"/>
              <a:t>Pricing Than Competitors</a:t>
            </a:r>
          </a:p>
          <a:p>
            <a:pPr marL="0" indent="0" fontAlgn="base">
              <a:buNone/>
            </a:pPr>
            <a:r>
              <a:rPr lang="en-US" altLang="zh-CN" dirty="0" smtClean="0"/>
              <a:t>2.Private </a:t>
            </a:r>
            <a:r>
              <a:rPr lang="en-US" altLang="zh-CN" dirty="0"/>
              <a:t>Global Fiber Network</a:t>
            </a:r>
          </a:p>
          <a:p>
            <a:pPr marL="0" indent="0" fontAlgn="base">
              <a:buNone/>
            </a:pPr>
            <a:r>
              <a:rPr lang="en-US" altLang="zh-CN" dirty="0" smtClean="0"/>
              <a:t>3.Live </a:t>
            </a:r>
            <a:r>
              <a:rPr lang="en-US" altLang="zh-CN" dirty="0"/>
              <a:t>Migration of Virtual Machines</a:t>
            </a:r>
          </a:p>
          <a:p>
            <a:pPr marL="0" indent="0" fontAlgn="base">
              <a:buNone/>
            </a:pPr>
            <a:r>
              <a:rPr lang="en-US" altLang="zh-CN" dirty="0" smtClean="0"/>
              <a:t>4.Improved </a:t>
            </a:r>
            <a:r>
              <a:rPr lang="en-US" altLang="zh-CN" dirty="0"/>
              <a:t>Performance</a:t>
            </a:r>
          </a:p>
          <a:p>
            <a:pPr marL="0" indent="0" fontAlgn="base">
              <a:buNone/>
            </a:pPr>
            <a:r>
              <a:rPr lang="en-US" altLang="zh-CN" dirty="0" smtClean="0"/>
              <a:t>5.State </a:t>
            </a:r>
            <a:r>
              <a:rPr lang="en-US" altLang="zh-CN" dirty="0"/>
              <a:t>of the Art Security</a:t>
            </a:r>
          </a:p>
          <a:p>
            <a:pPr marL="0" indent="0" fontAlgn="base">
              <a:buNone/>
            </a:pPr>
            <a:r>
              <a:rPr lang="en-US" altLang="zh-CN" dirty="0" smtClean="0"/>
              <a:t>6.Dedication </a:t>
            </a:r>
            <a:r>
              <a:rPr lang="en-US" altLang="zh-CN" dirty="0"/>
              <a:t>to Continued Expansion</a:t>
            </a:r>
          </a:p>
          <a:p>
            <a:pPr marL="0" indent="0" fontAlgn="base">
              <a:buNone/>
            </a:pPr>
            <a:r>
              <a:rPr lang="en-US" altLang="zh-CN" dirty="0" smtClean="0"/>
              <a:t>7.Redundant </a:t>
            </a:r>
            <a:r>
              <a:rPr lang="en-US" altLang="zh-CN" dirty="0"/>
              <a:t>Backups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website:</a:t>
            </a: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https://cloud.google.com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10" y="2088383"/>
            <a:ext cx="6169573" cy="28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Alternatives: Cloud computing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Amazon Web </a:t>
            </a:r>
            <a:r>
              <a:rPr lang="en-US" altLang="zh-CN" dirty="0" smtClean="0"/>
              <a:t>Services</a:t>
            </a:r>
          </a:p>
          <a:p>
            <a:r>
              <a:rPr lang="en-US" altLang="zh-CN" dirty="0" smtClean="0"/>
              <a:t>Advantages: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Website:</a:t>
            </a:r>
          </a:p>
          <a:p>
            <a:r>
              <a:rPr lang="en-US" altLang="zh-CN" dirty="0">
                <a:hlinkClick r:id="rId2"/>
              </a:rPr>
              <a:t>https://aws.amazon.com/?</a:t>
            </a:r>
            <a:r>
              <a:rPr lang="en-US" altLang="zh-CN" dirty="0" smtClean="0">
                <a:hlinkClick r:id="rId2"/>
              </a:rPr>
              <a:t>nc2=h_lg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2" y="2627586"/>
            <a:ext cx="7273158" cy="23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Parallel Computing</a:t>
            </a:r>
          </a:p>
          <a:p>
            <a:r>
              <a:rPr lang="en-US" altLang="zh-CN" dirty="0" smtClean="0"/>
              <a:t>Parallel Computing in Python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arallel </a:t>
            </a:r>
            <a:r>
              <a:rPr lang="en-US" altLang="zh-CN" dirty="0"/>
              <a:t>C</a:t>
            </a:r>
            <a:r>
              <a:rPr lang="en-US" altLang="zh-CN" dirty="0" smtClean="0"/>
              <a:t>omputing in learning classifier system</a:t>
            </a:r>
          </a:p>
          <a:p>
            <a:r>
              <a:rPr lang="en-US" altLang="zh-CN" dirty="0" smtClean="0"/>
              <a:t>NESI</a:t>
            </a:r>
          </a:p>
          <a:p>
            <a:r>
              <a:rPr lang="en-US" altLang="zh-CN" dirty="0" smtClean="0"/>
              <a:t>GRID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Briefly introduce parallel computing in Python.</a:t>
            </a:r>
          </a:p>
          <a:p>
            <a:r>
              <a:rPr lang="en-US" altLang="zh-CN" dirty="0" smtClean="0"/>
              <a:t>How to translate LCS from serial computing to parallel computing environment.</a:t>
            </a:r>
          </a:p>
          <a:p>
            <a:r>
              <a:rPr lang="en-US" altLang="zh-CN" dirty="0" smtClean="0"/>
              <a:t>Compared the parallel computing system’s performance under HPC and GRID environment.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3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7640" y="2773680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Thank You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935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 computing vs Serial computing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a computer contains several cores (CPU) </a:t>
            </a:r>
          </a:p>
          <a:p>
            <a:r>
              <a:rPr lang="en-US" altLang="zh-CN" dirty="0" smtClean="0"/>
              <a:t>1 core == 1 CPU</a:t>
            </a:r>
          </a:p>
          <a:p>
            <a:r>
              <a:rPr lang="en-US" altLang="zh-CN" dirty="0" smtClean="0"/>
              <a:t>Serial computing uses </a:t>
            </a:r>
            <a:r>
              <a:rPr lang="en-US" altLang="zh-CN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 core</a:t>
            </a:r>
          </a:p>
          <a:p>
            <a:r>
              <a:rPr lang="en-US" altLang="zh-CN" dirty="0" smtClean="0"/>
              <a:t>Parallel computing uses </a:t>
            </a:r>
            <a:r>
              <a:rPr lang="en-US" altLang="zh-CN" dirty="0" smtClean="0">
                <a:solidFill>
                  <a:srgbClr val="FF0000"/>
                </a:solidFill>
              </a:rPr>
              <a:t>more than one </a:t>
            </a:r>
            <a:r>
              <a:rPr lang="en-US" altLang="zh-CN" dirty="0" smtClean="0"/>
              <a:t>cores</a:t>
            </a:r>
          </a:p>
          <a:p>
            <a:r>
              <a:rPr lang="en-US" altLang="zh-CN" dirty="0" smtClean="0"/>
              <a:t>Serial computing: the algorithm runs </a:t>
            </a:r>
            <a:r>
              <a:rPr lang="en-US" altLang="zh-CN" dirty="0" smtClean="0">
                <a:solidFill>
                  <a:srgbClr val="FF0000"/>
                </a:solidFill>
              </a:rPr>
              <a:t>serially</a:t>
            </a:r>
          </a:p>
          <a:p>
            <a:r>
              <a:rPr lang="en-US" altLang="zh-CN" dirty="0" smtClean="0"/>
              <a:t>Parallel computing: </a:t>
            </a:r>
            <a:r>
              <a:rPr lang="en-US" altLang="zh-CN" dirty="0" smtClean="0">
                <a:solidFill>
                  <a:srgbClr val="FF0000"/>
                </a:solidFill>
              </a:rPr>
              <a:t>part of</a:t>
            </a:r>
            <a:r>
              <a:rPr lang="en-US" altLang="zh-CN" dirty="0" smtClean="0"/>
              <a:t> the </a:t>
            </a:r>
            <a:r>
              <a:rPr lang="en-US" altLang="zh-CN" dirty="0"/>
              <a:t>algorithm runs </a:t>
            </a:r>
            <a:r>
              <a:rPr lang="en-US" altLang="zh-CN" dirty="0">
                <a:solidFill>
                  <a:srgbClr val="FF0000"/>
                </a:solidFill>
              </a:rPr>
              <a:t>simultaneously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4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 Computing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825625"/>
            <a:ext cx="8442960" cy="3874135"/>
          </a:xfrm>
        </p:spPr>
        <p:txBody>
          <a:bodyPr/>
          <a:lstStyle/>
          <a:p>
            <a:r>
              <a:rPr lang="en-US" altLang="zh-CN" b="1" dirty="0"/>
              <a:t>Parallel computing</a:t>
            </a:r>
            <a:r>
              <a:rPr lang="en-US" altLang="zh-CN" dirty="0"/>
              <a:t> is a type of computation in which many calculations or the execution of processes are carried out simultaneously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9" y="3038027"/>
            <a:ext cx="7788165" cy="34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C-Python and Iron 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C-python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based</a:t>
            </a:r>
          </a:p>
          <a:p>
            <a:r>
              <a:rPr lang="en-US" altLang="zh-CN" dirty="0" smtClean="0"/>
              <a:t>Iron-python </a:t>
            </a:r>
            <a:r>
              <a:rPr lang="en-US" altLang="zh-CN" dirty="0" smtClean="0">
                <a:solidFill>
                  <a:srgbClr val="FF0000"/>
                </a:solidFill>
              </a:rPr>
              <a:t>C#</a:t>
            </a:r>
            <a:r>
              <a:rPr lang="en-US" altLang="zh-CN" dirty="0" smtClean="0"/>
              <a:t> based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5" y="2874062"/>
            <a:ext cx="2653259" cy="3180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60" y="1385214"/>
            <a:ext cx="3297367" cy="49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Global interpreter lock(GIL)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CPython</a:t>
            </a:r>
            <a:r>
              <a:rPr lang="en-US" altLang="zh-CN" dirty="0" smtClean="0"/>
              <a:t>: </a:t>
            </a:r>
            <a:r>
              <a:rPr lang="en-US" altLang="zh-CN" dirty="0"/>
              <a:t>global interpreter lock (GIL) </a:t>
            </a:r>
            <a:endParaRPr lang="en-US" altLang="zh-CN" dirty="0" smtClean="0"/>
          </a:p>
          <a:p>
            <a:r>
              <a:rPr lang="en-US" altLang="zh-CN" dirty="0" smtClean="0"/>
              <a:t>Disables </a:t>
            </a:r>
            <a:r>
              <a:rPr lang="en-US" altLang="zh-CN" dirty="0"/>
              <a:t>concurrent Python threads within one process</a:t>
            </a:r>
            <a:r>
              <a:rPr lang="en-US" altLang="zh-CN" dirty="0" smtClean="0"/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2" y="3142959"/>
            <a:ext cx="7125088" cy="28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 in 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multiprocessing library and the threading library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multiprocessing </a:t>
            </a:r>
            <a:r>
              <a:rPr lang="en-US" altLang="zh-CN" dirty="0" smtClean="0"/>
              <a:t>library </a:t>
            </a:r>
            <a:r>
              <a:rPr lang="en-US" altLang="zh-CN" dirty="0" smtClean="0">
                <a:solidFill>
                  <a:srgbClr val="FF0000"/>
                </a:solidFill>
              </a:rPr>
              <a:t>applicable</a:t>
            </a:r>
          </a:p>
          <a:p>
            <a:r>
              <a:rPr lang="en-US" altLang="zh-CN" dirty="0" smtClean="0"/>
              <a:t>The threading library </a:t>
            </a:r>
            <a:r>
              <a:rPr lang="en-US" altLang="zh-CN" dirty="0" smtClean="0">
                <a:solidFill>
                  <a:srgbClr val="FF0000"/>
                </a:solidFill>
              </a:rPr>
              <a:t>not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applicable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52" y="3342205"/>
            <a:ext cx="9027562" cy="26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 in 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</a:t>
            </a:r>
            <a:r>
              <a:rPr lang="en-US" altLang="zh-CN" dirty="0"/>
              <a:t>a multiprocessing object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won’t cause any error if you input the number of cores is larger than the number of cores in your computer. But just in case, it’s not a good custom to input an unrealistic core number.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内容占位符 3" descr="C:\Users\liuyi\AppData\Roaming\Tencent\Users\471331342\QQ\WinTemp\RichOle\CC}WCA{8DVE{S})EY5D2{OX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90" y="2371644"/>
            <a:ext cx="4887310" cy="93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liuyi\AppData\Roaming\Tencent\Users\471331342\QQ\WinTemp\RichOle\W]Q}C6X0FXJ(R[}05JP)7B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90" y="4619159"/>
            <a:ext cx="9404864" cy="1692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1193</Words>
  <Application>Microsoft Office PowerPoint</Application>
  <PresentationFormat>宽屏</PresentationFormat>
  <Paragraphs>278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Times New Roman</vt:lpstr>
      <vt:lpstr>Office 主题</vt:lpstr>
      <vt:lpstr>ECRG High-Performance Computing Seminar</vt:lpstr>
      <vt:lpstr>Problem Statement</vt:lpstr>
      <vt:lpstr>Overview</vt:lpstr>
      <vt:lpstr>Parallel computing vs Serial computing</vt:lpstr>
      <vt:lpstr>Parallel Computing</vt:lpstr>
      <vt:lpstr>C-Python and Iron Python</vt:lpstr>
      <vt:lpstr>Global interpreter lock(GIL) </vt:lpstr>
      <vt:lpstr>Parallel computing in Python</vt:lpstr>
      <vt:lpstr>Parallel computing in Python</vt:lpstr>
      <vt:lpstr>C_Python performance</vt:lpstr>
      <vt:lpstr>IronPython Performance</vt:lpstr>
      <vt:lpstr>IronPython Performance</vt:lpstr>
      <vt:lpstr>IronPython Performance</vt:lpstr>
      <vt:lpstr>Standard XCS</vt:lpstr>
      <vt:lpstr>Parallel computing in XCS</vt:lpstr>
      <vt:lpstr>High-performance computing (HPC): NESI</vt:lpstr>
      <vt:lpstr>High-performance computing (HPC): NESI</vt:lpstr>
      <vt:lpstr>High-performance computing (HPC): NESI</vt:lpstr>
      <vt:lpstr>NESI performance (Test1)</vt:lpstr>
      <vt:lpstr>NESI performance (Test2)</vt:lpstr>
      <vt:lpstr>NESI performance (Test3)</vt:lpstr>
      <vt:lpstr>NESI performance conclusion</vt:lpstr>
      <vt:lpstr>GRID</vt:lpstr>
      <vt:lpstr>How to use GRID</vt:lpstr>
      <vt:lpstr>GRID Performance</vt:lpstr>
      <vt:lpstr>GRID VS NESI</vt:lpstr>
      <vt:lpstr>GRID Performance conclusion</vt:lpstr>
      <vt:lpstr>Alternatives: Cloud computing</vt:lpstr>
      <vt:lpstr>Alternatives: Cloud computing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 in Learning Classifier System</dc:title>
  <dc:creator>liuyi</dc:creator>
  <cp:lastModifiedBy>liuyi</cp:lastModifiedBy>
  <cp:revision>59</cp:revision>
  <dcterms:created xsi:type="dcterms:W3CDTF">2017-09-21T03:16:10Z</dcterms:created>
  <dcterms:modified xsi:type="dcterms:W3CDTF">2017-09-29T02:08:26Z</dcterms:modified>
</cp:coreProperties>
</file>